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8"/>
  </p:notesMasterIdLst>
  <p:sldIdLst>
    <p:sldId id="256" r:id="rId5"/>
    <p:sldId id="258" r:id="rId6"/>
    <p:sldId id="386" r:id="rId7"/>
    <p:sldId id="388" r:id="rId8"/>
    <p:sldId id="389" r:id="rId9"/>
    <p:sldId id="390" r:id="rId10"/>
    <p:sldId id="391" r:id="rId11"/>
    <p:sldId id="392" r:id="rId12"/>
    <p:sldId id="393" r:id="rId13"/>
    <p:sldId id="394" r:id="rId14"/>
    <p:sldId id="395" r:id="rId15"/>
    <p:sldId id="396" r:id="rId16"/>
    <p:sldId id="397" r:id="rId17"/>
    <p:sldId id="265" r:id="rId18"/>
    <p:sldId id="339" r:id="rId19"/>
    <p:sldId id="340" r:id="rId20"/>
    <p:sldId id="262" r:id="rId21"/>
    <p:sldId id="360" r:id="rId22"/>
    <p:sldId id="361" r:id="rId23"/>
    <p:sldId id="362" r:id="rId24"/>
    <p:sldId id="363" r:id="rId25"/>
    <p:sldId id="364" r:id="rId26"/>
    <p:sldId id="365" r:id="rId27"/>
    <p:sldId id="366" r:id="rId28"/>
    <p:sldId id="367" r:id="rId29"/>
    <p:sldId id="368" r:id="rId30"/>
    <p:sldId id="369" r:id="rId31"/>
    <p:sldId id="370" r:id="rId32"/>
    <p:sldId id="371" r:id="rId33"/>
    <p:sldId id="372" r:id="rId34"/>
    <p:sldId id="373" r:id="rId35"/>
    <p:sldId id="354" r:id="rId36"/>
    <p:sldId id="355" r:id="rId37"/>
    <p:sldId id="356" r:id="rId38"/>
    <p:sldId id="357" r:id="rId39"/>
    <p:sldId id="358" r:id="rId40"/>
    <p:sldId id="359" r:id="rId41"/>
    <p:sldId id="267"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418" r:id="rId77"/>
    <p:sldId id="419" r:id="rId78"/>
    <p:sldId id="420" r:id="rId79"/>
    <p:sldId id="421" r:id="rId80"/>
    <p:sldId id="422" r:id="rId81"/>
    <p:sldId id="423" r:id="rId82"/>
    <p:sldId id="424" r:id="rId83"/>
    <p:sldId id="425" r:id="rId84"/>
    <p:sldId id="426" r:id="rId85"/>
    <p:sldId id="427" r:id="rId86"/>
    <p:sldId id="428" r:id="rId87"/>
    <p:sldId id="429" r:id="rId88"/>
    <p:sldId id="430" r:id="rId89"/>
    <p:sldId id="431" r:id="rId90"/>
    <p:sldId id="432" r:id="rId91"/>
    <p:sldId id="433" r:id="rId92"/>
    <p:sldId id="434" r:id="rId93"/>
    <p:sldId id="435" r:id="rId94"/>
    <p:sldId id="436" r:id="rId95"/>
    <p:sldId id="437" r:id="rId96"/>
    <p:sldId id="438" r:id="rId97"/>
    <p:sldId id="439" r:id="rId98"/>
    <p:sldId id="440" r:id="rId99"/>
    <p:sldId id="441" r:id="rId100"/>
    <p:sldId id="442" r:id="rId101"/>
    <p:sldId id="443" r:id="rId102"/>
    <p:sldId id="444" r:id="rId103"/>
    <p:sldId id="445" r:id="rId104"/>
    <p:sldId id="353" r:id="rId105"/>
    <p:sldId id="451" r:id="rId106"/>
    <p:sldId id="452" r:id="rId107"/>
    <p:sldId id="453" r:id="rId108"/>
    <p:sldId id="454" r:id="rId109"/>
    <p:sldId id="455" r:id="rId110"/>
    <p:sldId id="456" r:id="rId111"/>
    <p:sldId id="457" r:id="rId112"/>
    <p:sldId id="458" r:id="rId113"/>
    <p:sldId id="459" r:id="rId114"/>
    <p:sldId id="460" r:id="rId115"/>
    <p:sldId id="461" r:id="rId116"/>
    <p:sldId id="462" r:id="rId117"/>
    <p:sldId id="463" r:id="rId118"/>
    <p:sldId id="464" r:id="rId119"/>
    <p:sldId id="465" r:id="rId120"/>
    <p:sldId id="466" r:id="rId121"/>
    <p:sldId id="467" r:id="rId122"/>
    <p:sldId id="468" r:id="rId123"/>
    <p:sldId id="469" r:id="rId124"/>
    <p:sldId id="470" r:id="rId125"/>
    <p:sldId id="471" r:id="rId126"/>
    <p:sldId id="472" r:id="rId127"/>
    <p:sldId id="473" r:id="rId128"/>
    <p:sldId id="474" r:id="rId129"/>
    <p:sldId id="475" r:id="rId130"/>
    <p:sldId id="476" r:id="rId131"/>
    <p:sldId id="477" r:id="rId132"/>
    <p:sldId id="478" r:id="rId133"/>
    <p:sldId id="479" r:id="rId134"/>
    <p:sldId id="480" r:id="rId135"/>
    <p:sldId id="481" r:id="rId136"/>
    <p:sldId id="482" r:id="rId137"/>
    <p:sldId id="410" r:id="rId138"/>
    <p:sldId id="411" r:id="rId139"/>
    <p:sldId id="412" r:id="rId140"/>
    <p:sldId id="413" r:id="rId141"/>
    <p:sldId id="414" r:id="rId142"/>
    <p:sldId id="415" r:id="rId143"/>
    <p:sldId id="416" r:id="rId144"/>
    <p:sldId id="417" r:id="rId145"/>
    <p:sldId id="349" r:id="rId146"/>
    <p:sldId id="398" r:id="rId147"/>
    <p:sldId id="399" r:id="rId148"/>
    <p:sldId id="400" r:id="rId149"/>
    <p:sldId id="401" r:id="rId150"/>
    <p:sldId id="402" r:id="rId151"/>
    <p:sldId id="403" r:id="rId152"/>
    <p:sldId id="404" r:id="rId153"/>
    <p:sldId id="405" r:id="rId154"/>
    <p:sldId id="406" r:id="rId155"/>
    <p:sldId id="408" r:id="rId156"/>
    <p:sldId id="409" r:id="rId1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54E317D3-B5A8-40CA-950C-64E1745A61E6}">
          <p14:sldIdLst>
            <p14:sldId id="256"/>
            <p14:sldId id="258"/>
            <p14:sldId id="386"/>
            <p14:sldId id="388"/>
            <p14:sldId id="389"/>
            <p14:sldId id="390"/>
            <p14:sldId id="391"/>
            <p14:sldId id="392"/>
            <p14:sldId id="393"/>
            <p14:sldId id="394"/>
            <p14:sldId id="395"/>
            <p14:sldId id="396"/>
            <p14:sldId id="397"/>
            <p14:sldId id="265"/>
            <p14:sldId id="339"/>
            <p14:sldId id="340"/>
            <p14:sldId id="262"/>
            <p14:sldId id="360"/>
            <p14:sldId id="361"/>
            <p14:sldId id="362"/>
            <p14:sldId id="363"/>
            <p14:sldId id="364"/>
            <p14:sldId id="365"/>
            <p14:sldId id="366"/>
            <p14:sldId id="367"/>
            <p14:sldId id="368"/>
            <p14:sldId id="369"/>
            <p14:sldId id="370"/>
            <p14:sldId id="371"/>
            <p14:sldId id="372"/>
            <p14:sldId id="373"/>
            <p14:sldId id="354"/>
            <p14:sldId id="355"/>
            <p14:sldId id="356"/>
            <p14:sldId id="357"/>
            <p14:sldId id="358"/>
            <p14:sldId id="359"/>
            <p14:sldId id="267"/>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353"/>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10"/>
            <p14:sldId id="411"/>
            <p14:sldId id="412"/>
            <p14:sldId id="413"/>
            <p14:sldId id="414"/>
            <p14:sldId id="415"/>
            <p14:sldId id="416"/>
            <p14:sldId id="417"/>
            <p14:sldId id="349"/>
            <p14:sldId id="398"/>
            <p14:sldId id="399"/>
            <p14:sldId id="400"/>
            <p14:sldId id="401"/>
            <p14:sldId id="402"/>
            <p14:sldId id="403"/>
            <p14:sldId id="404"/>
            <p14:sldId id="405"/>
            <p14:sldId id="406"/>
            <p14:sldId id="408"/>
            <p14:sldId id="409"/>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evis.Thompson@OHSEP.internal" initials="T" lastIdx="1" clrIdx="0">
    <p:extLst>
      <p:ext uri="{19B8F6BF-5375-455C-9EA6-DF929625EA0E}">
        <p15:presenceInfo xmlns:p15="http://schemas.microsoft.com/office/powerpoint/2012/main" userId="S-1-5-21-4259490105-3004918117-1139809868-253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25475"/>
    <a:srgbClr val="1F42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3" autoAdjust="0"/>
    <p:restoredTop sz="94660"/>
  </p:normalViewPr>
  <p:slideViewPr>
    <p:cSldViewPr snapToGrid="0" showGuides="1">
      <p:cViewPr varScale="1">
        <p:scale>
          <a:sx n="87" d="100"/>
          <a:sy n="87" d="100"/>
        </p:scale>
        <p:origin x="628" y="52"/>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4664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commentAuthors" Target="commentAuthor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4-03T10:52:11.959" idx="1">
    <p:pos x="10" y="10"/>
    <p:text>Prepare school systems to respond to and recover from emergencies and disasters at the individual, local, and state levels. 
Increase intelligence, information sharing, and situational awareness capabilities. 
Document, assess, and facilitate the enhancement of protective measures for schools to reduce vulnerability.
Participate in specific exercises, drills, meetings, workshops, and trainings on emergency preparedness coordination.</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4-03T10:52:11.959" idx="1">
    <p:pos x="10" y="10"/>
    <p:text>Prepare school systems to respond to and recover from emergencies and disasters at the individual, local, and state levels. 
Increase intelligence, information sharing, and situational awareness capabilities. 
Document, assess, and facilitate the enhancement of protective measures for schools to reduce vulnerability.
Participate in specific exercises, drills, meetings, workshops, and trainings on emergency preparedness coordination.</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4-04-03T10:52:11.959" idx="1">
    <p:pos x="10" y="10"/>
    <p:text>Prepare school systems to respond to and recover from emergencies and disasters at the individual, local, and state levels. 
Increase intelligence, information sharing, and situational awareness capabilities. 
Document, assess, and facilitate the enhancement of protective measures for schools to reduce vulnerability.
Participate in specific exercises, drills, meetings, workshops, and trainings on emergency preparedness coordination.</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4-04-03T10:52:11.959" idx="1">
    <p:pos x="10" y="10"/>
    <p:text>Prepare school systems to respond to and recover from emergencies and disasters at the individual, local, and state levels. 
Increase intelligence, information sharing, and situational awareness capabilities. 
Document, assess, and facilitate the enhancement of protective measures for schools to reduce vulnerability.
Participate in specific exercises, drills, meetings, workshops, and trainings on emergency preparedness coordination.</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4-04-03T10:52:11.959" idx="1">
    <p:pos x="10" y="10"/>
    <p:text>Prepare school systems to respond to and recover from emergencies and disasters at the individual, local, and state levels. 
Increase intelligence, information sharing, and situational awareness capabilities. 
Document, assess, and facilitate the enhancement of protective measures for schools to reduce vulnerability.
Participate in specific exercises, drills, meetings, workshops, and trainings on emergency preparedness coordination.</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4-04-03T10:52:11.959" idx="1">
    <p:pos x="10" y="10"/>
    <p:text>Prepare school systems to respond to and recover from emergencies and disasters at the individual, local, and state levels. 
Increase intelligence, information sharing, and situational awareness capabilities. 
Document, assess, and facilitate the enhancement of protective measures for schools to reduce vulnerability.
Participate in specific exercises, drills, meetings, workshops, and trainings on emergency preparedness coordination.</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4-04-03T10:52:11.959" idx="1">
    <p:pos x="10" y="10"/>
    <p:text>Prepare school systems to respond to and recover from emergencies and disasters at the individual, local, and state levels. 
Increase intelligence, information sharing, and situational awareness capabilities. 
Document, assess, and facilitate the enhancement of protective measures for schools to reduce vulnerability.
Participate in specific exercises, drills, meetings, workshops, and trainings on emergency preparedness coordination.</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B7DB1C-ACBA-46DA-8928-2BBC633EA4A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947397E-EA3A-4D10-A8E6-492EAAACF070}">
      <dgm:prSet phldrT="[Text]">
        <dgm:style>
          <a:lnRef idx="1">
            <a:schemeClr val="accent5"/>
          </a:lnRef>
          <a:fillRef idx="2">
            <a:schemeClr val="accent5"/>
          </a:fillRef>
          <a:effectRef idx="1">
            <a:schemeClr val="accent5"/>
          </a:effectRef>
          <a:fontRef idx="minor">
            <a:schemeClr val="dk1"/>
          </a:fontRef>
        </dgm:style>
      </dgm:prSet>
      <dgm:spPr/>
      <dgm:t>
        <a:bodyPr/>
        <a:lstStyle/>
        <a:p>
          <a:r>
            <a:rPr lang="en-US" b="1" dirty="0" smtClean="0"/>
            <a:t>Assistant Director        </a:t>
          </a:r>
          <a:r>
            <a:rPr lang="en-US" i="1" dirty="0" smtClean="0"/>
            <a:t>Sandra Gaspard</a:t>
          </a:r>
          <a:endParaRPr lang="en-US" i="1" dirty="0"/>
        </a:p>
      </dgm:t>
    </dgm:pt>
    <dgm:pt modelId="{D5B52DFD-02DF-4D59-9FDC-744AB9377689}" type="parTrans" cxnId="{8970FAA4-EF23-4139-BC60-0E0C49794C98}">
      <dgm:prSet/>
      <dgm:spPr/>
      <dgm:t>
        <a:bodyPr/>
        <a:lstStyle/>
        <a:p>
          <a:endParaRPr lang="en-US"/>
        </a:p>
      </dgm:t>
    </dgm:pt>
    <dgm:pt modelId="{3D1B6873-4A4B-4011-B799-04988F911AC8}" type="sibTrans" cxnId="{8970FAA4-EF23-4139-BC60-0E0C49794C98}">
      <dgm:prSet/>
      <dgm:spPr/>
      <dgm:t>
        <a:bodyPr/>
        <a:lstStyle/>
        <a:p>
          <a:endParaRPr lang="en-US"/>
        </a:p>
      </dgm:t>
    </dgm:pt>
    <dgm:pt modelId="{8360EF04-4A2B-48AC-9CAA-03568D87D1A2}" type="asst">
      <dgm:prSet phldrT="[Text]">
        <dgm:style>
          <a:lnRef idx="1">
            <a:schemeClr val="accent5"/>
          </a:lnRef>
          <a:fillRef idx="2">
            <a:schemeClr val="accent5"/>
          </a:fillRef>
          <a:effectRef idx="1">
            <a:schemeClr val="accent5"/>
          </a:effectRef>
          <a:fontRef idx="minor">
            <a:schemeClr val="dk1"/>
          </a:fontRef>
        </dgm:style>
      </dgm:prSet>
      <dgm:spPr/>
      <dgm:t>
        <a:bodyPr/>
        <a:lstStyle/>
        <a:p>
          <a:r>
            <a:rPr lang="en-US" b="1" dirty="0" smtClean="0"/>
            <a:t>Executive Officer      </a:t>
          </a:r>
          <a:r>
            <a:rPr lang="en-US" b="0" i="1" dirty="0" smtClean="0"/>
            <a:t>Jeffrey Giering</a:t>
          </a:r>
          <a:endParaRPr lang="en-US" b="0" i="1" dirty="0"/>
        </a:p>
      </dgm:t>
    </dgm:pt>
    <dgm:pt modelId="{E11BB5E2-7BE7-4E3B-93E4-99D22BD53F52}" type="parTrans" cxnId="{18C14CEB-4E41-4012-AE25-936DCE03EEAE}">
      <dgm:prSet/>
      <dgm:spPr/>
      <dgm:t>
        <a:bodyPr/>
        <a:lstStyle/>
        <a:p>
          <a:endParaRPr lang="en-US"/>
        </a:p>
      </dgm:t>
    </dgm:pt>
    <dgm:pt modelId="{3323459A-F3C7-42E2-BE1C-3B9E7634D00C}" type="sibTrans" cxnId="{18C14CEB-4E41-4012-AE25-936DCE03EEAE}">
      <dgm:prSet/>
      <dgm:spPr/>
      <dgm:t>
        <a:bodyPr/>
        <a:lstStyle/>
        <a:p>
          <a:endParaRPr lang="en-US"/>
        </a:p>
      </dgm:t>
    </dgm:pt>
    <dgm:pt modelId="{865DB322-B45A-487C-8ECD-0C5B715A51ED}">
      <dgm:prSet phldrT="[Text]">
        <dgm:style>
          <a:lnRef idx="1">
            <a:schemeClr val="accent5"/>
          </a:lnRef>
          <a:fillRef idx="2">
            <a:schemeClr val="accent5"/>
          </a:fillRef>
          <a:effectRef idx="1">
            <a:schemeClr val="accent5"/>
          </a:effectRef>
          <a:fontRef idx="minor">
            <a:schemeClr val="dk1"/>
          </a:fontRef>
        </dgm:style>
      </dgm:prSet>
      <dgm:spPr/>
      <dgm:t>
        <a:bodyPr/>
        <a:lstStyle/>
        <a:p>
          <a:r>
            <a:rPr lang="en-US" b="1" dirty="0" smtClean="0"/>
            <a:t>Tech Services </a:t>
          </a:r>
          <a:r>
            <a:rPr lang="en-US" i="1" dirty="0" smtClean="0"/>
            <a:t>(Vacant)</a:t>
          </a:r>
          <a:endParaRPr lang="en-US" i="1" dirty="0"/>
        </a:p>
      </dgm:t>
    </dgm:pt>
    <dgm:pt modelId="{3FFFD2EF-B923-41B3-A5C7-B4C042AE1B5E}" type="parTrans" cxnId="{84E94238-CD5C-402E-B14B-25DD68C69A5A}">
      <dgm:prSet/>
      <dgm:spPr/>
      <dgm:t>
        <a:bodyPr/>
        <a:lstStyle/>
        <a:p>
          <a:endParaRPr lang="en-US"/>
        </a:p>
      </dgm:t>
    </dgm:pt>
    <dgm:pt modelId="{3ECE3191-5330-4A76-9A95-38AF89983DBB}" type="sibTrans" cxnId="{84E94238-CD5C-402E-B14B-25DD68C69A5A}">
      <dgm:prSet/>
      <dgm:spPr/>
      <dgm:t>
        <a:bodyPr/>
        <a:lstStyle/>
        <a:p>
          <a:endParaRPr lang="en-US"/>
        </a:p>
      </dgm:t>
    </dgm:pt>
    <dgm:pt modelId="{0D5FD9C1-401B-49E5-B3B7-0621FE0762A2}">
      <dgm:prSet phldrT="[Text]">
        <dgm:style>
          <a:lnRef idx="1">
            <a:schemeClr val="accent5"/>
          </a:lnRef>
          <a:fillRef idx="2">
            <a:schemeClr val="accent5"/>
          </a:fillRef>
          <a:effectRef idx="1">
            <a:schemeClr val="accent5"/>
          </a:effectRef>
          <a:fontRef idx="minor">
            <a:schemeClr val="dk1"/>
          </a:fontRef>
        </dgm:style>
      </dgm:prSet>
      <dgm:spPr/>
      <dgm:t>
        <a:bodyPr/>
        <a:lstStyle/>
        <a:p>
          <a:r>
            <a:rPr lang="en-US" b="1" dirty="0" smtClean="0"/>
            <a:t>Grants Management </a:t>
          </a:r>
          <a:r>
            <a:rPr lang="en-US" i="1" dirty="0" smtClean="0"/>
            <a:t>Byron Brooks</a:t>
          </a:r>
          <a:endParaRPr lang="en-US" i="1" dirty="0"/>
        </a:p>
      </dgm:t>
    </dgm:pt>
    <dgm:pt modelId="{C394C015-F1A0-4DD1-9A06-E69A758D429C}" type="parTrans" cxnId="{BB7364D2-5809-4C60-A5E9-57817A56266B}">
      <dgm:prSet/>
      <dgm:spPr/>
      <dgm:t>
        <a:bodyPr/>
        <a:lstStyle/>
        <a:p>
          <a:endParaRPr lang="en-US"/>
        </a:p>
      </dgm:t>
    </dgm:pt>
    <dgm:pt modelId="{246D1AD1-A82C-444A-BCA2-8CFB44304DB8}" type="sibTrans" cxnId="{BB7364D2-5809-4C60-A5E9-57817A56266B}">
      <dgm:prSet/>
      <dgm:spPr/>
      <dgm:t>
        <a:bodyPr/>
        <a:lstStyle/>
        <a:p>
          <a:endParaRPr lang="en-US"/>
        </a:p>
      </dgm:t>
    </dgm:pt>
    <dgm:pt modelId="{FE8A829A-36A0-49D0-A257-A1A687C3B71F}">
      <dgm:prSet phldrT="[Text]">
        <dgm:style>
          <a:lnRef idx="1">
            <a:schemeClr val="accent5"/>
          </a:lnRef>
          <a:fillRef idx="2">
            <a:schemeClr val="accent5"/>
          </a:fillRef>
          <a:effectRef idx="1">
            <a:schemeClr val="accent5"/>
          </a:effectRef>
          <a:fontRef idx="minor">
            <a:schemeClr val="dk1"/>
          </a:fontRef>
        </dgm:style>
      </dgm:prSet>
      <dgm:spPr/>
      <dgm:t>
        <a:bodyPr/>
        <a:lstStyle/>
        <a:p>
          <a:r>
            <a:rPr lang="en-US" b="1" dirty="0" smtClean="0"/>
            <a:t>Closeout </a:t>
          </a:r>
          <a:r>
            <a:rPr lang="en-US" dirty="0" smtClean="0"/>
            <a:t>     </a:t>
          </a:r>
          <a:r>
            <a:rPr lang="en-US" i="1" dirty="0" smtClean="0"/>
            <a:t>Anne Day</a:t>
          </a:r>
          <a:endParaRPr lang="en-US" i="1" dirty="0"/>
        </a:p>
      </dgm:t>
    </dgm:pt>
    <dgm:pt modelId="{E8614445-2DFA-4323-AC71-BED67D7A427C}" type="parTrans" cxnId="{1275B409-91C3-48DF-9A20-02CDACB37E2C}">
      <dgm:prSet/>
      <dgm:spPr/>
      <dgm:t>
        <a:bodyPr/>
        <a:lstStyle/>
        <a:p>
          <a:endParaRPr lang="en-US"/>
        </a:p>
      </dgm:t>
    </dgm:pt>
    <dgm:pt modelId="{9DFBE3B7-3A61-4480-B003-E35AF08377AD}" type="sibTrans" cxnId="{1275B409-91C3-48DF-9A20-02CDACB37E2C}">
      <dgm:prSet/>
      <dgm:spPr/>
      <dgm:t>
        <a:bodyPr/>
        <a:lstStyle/>
        <a:p>
          <a:endParaRPr lang="en-US"/>
        </a:p>
      </dgm:t>
    </dgm:pt>
    <dgm:pt modelId="{2562E21C-5971-4341-8CDF-6D43CA3F6724}">
      <dgm:prSet phldrT="[Text]">
        <dgm:style>
          <a:lnRef idx="1">
            <a:schemeClr val="accent5"/>
          </a:lnRef>
          <a:fillRef idx="2">
            <a:schemeClr val="accent5"/>
          </a:fillRef>
          <a:effectRef idx="1">
            <a:schemeClr val="accent5"/>
          </a:effectRef>
          <a:fontRef idx="minor">
            <a:schemeClr val="dk1"/>
          </a:fontRef>
        </dgm:style>
      </dgm:prSet>
      <dgm:spPr/>
      <dgm:t>
        <a:bodyPr/>
        <a:lstStyle/>
        <a:p>
          <a:r>
            <a:rPr lang="en-US" b="1" dirty="0" smtClean="0"/>
            <a:t>State Applicant Liaisons </a:t>
          </a:r>
          <a:r>
            <a:rPr lang="en-US" i="1" dirty="0" smtClean="0"/>
            <a:t>Lakeivea Blanco</a:t>
          </a:r>
          <a:endParaRPr lang="en-US" i="1" dirty="0"/>
        </a:p>
      </dgm:t>
    </dgm:pt>
    <dgm:pt modelId="{48DA8EC9-D900-4D47-B05F-6EF5CDB8514F}" type="parTrans" cxnId="{90BC8922-E9B8-47D7-83AD-28E8E51CB996}">
      <dgm:prSet/>
      <dgm:spPr/>
      <dgm:t>
        <a:bodyPr/>
        <a:lstStyle/>
        <a:p>
          <a:endParaRPr lang="en-US"/>
        </a:p>
      </dgm:t>
    </dgm:pt>
    <dgm:pt modelId="{DC0D5CD3-7114-435A-9A7C-24D0E612C647}" type="sibTrans" cxnId="{90BC8922-E9B8-47D7-83AD-28E8E51CB996}">
      <dgm:prSet/>
      <dgm:spPr/>
      <dgm:t>
        <a:bodyPr/>
        <a:lstStyle/>
        <a:p>
          <a:endParaRPr lang="en-US"/>
        </a:p>
      </dgm:t>
    </dgm:pt>
    <dgm:pt modelId="{FE173691-F8A7-44C3-9754-99645B996D6D}" type="pres">
      <dgm:prSet presAssocID="{07B7DB1C-ACBA-46DA-8928-2BBC633EA4A2}" presName="hierChild1" presStyleCnt="0">
        <dgm:presLayoutVars>
          <dgm:orgChart val="1"/>
          <dgm:chPref val="1"/>
          <dgm:dir/>
          <dgm:animOne val="branch"/>
          <dgm:animLvl val="lvl"/>
          <dgm:resizeHandles/>
        </dgm:presLayoutVars>
      </dgm:prSet>
      <dgm:spPr/>
      <dgm:t>
        <a:bodyPr/>
        <a:lstStyle/>
        <a:p>
          <a:endParaRPr lang="en-US"/>
        </a:p>
      </dgm:t>
    </dgm:pt>
    <dgm:pt modelId="{9518ACB0-6168-4AE6-BC29-07E4CDCEDBAA}" type="pres">
      <dgm:prSet presAssocID="{6947397E-EA3A-4D10-A8E6-492EAAACF070}" presName="hierRoot1" presStyleCnt="0">
        <dgm:presLayoutVars>
          <dgm:hierBranch val="init"/>
        </dgm:presLayoutVars>
      </dgm:prSet>
      <dgm:spPr/>
    </dgm:pt>
    <dgm:pt modelId="{95364E07-A4ED-4298-9398-BFBBCD7B96CE}" type="pres">
      <dgm:prSet presAssocID="{6947397E-EA3A-4D10-A8E6-492EAAACF070}" presName="rootComposite1" presStyleCnt="0"/>
      <dgm:spPr/>
    </dgm:pt>
    <dgm:pt modelId="{001BA892-2097-4658-9364-7EF6A24A4801}" type="pres">
      <dgm:prSet presAssocID="{6947397E-EA3A-4D10-A8E6-492EAAACF070}" presName="rootText1" presStyleLbl="node0" presStyleIdx="0" presStyleCnt="1" custScaleX="128967">
        <dgm:presLayoutVars>
          <dgm:chPref val="3"/>
        </dgm:presLayoutVars>
      </dgm:prSet>
      <dgm:spPr/>
      <dgm:t>
        <a:bodyPr/>
        <a:lstStyle/>
        <a:p>
          <a:endParaRPr lang="en-US"/>
        </a:p>
      </dgm:t>
    </dgm:pt>
    <dgm:pt modelId="{C61958BB-8F5A-4E53-AA00-3CD414D435FE}" type="pres">
      <dgm:prSet presAssocID="{6947397E-EA3A-4D10-A8E6-492EAAACF070}" presName="rootConnector1" presStyleLbl="node1" presStyleIdx="0" presStyleCnt="0"/>
      <dgm:spPr/>
      <dgm:t>
        <a:bodyPr/>
        <a:lstStyle/>
        <a:p>
          <a:endParaRPr lang="en-US"/>
        </a:p>
      </dgm:t>
    </dgm:pt>
    <dgm:pt modelId="{118C2964-D282-4B33-8F2B-AE7A73708EDC}" type="pres">
      <dgm:prSet presAssocID="{6947397E-EA3A-4D10-A8E6-492EAAACF070}" presName="hierChild2" presStyleCnt="0"/>
      <dgm:spPr/>
    </dgm:pt>
    <dgm:pt modelId="{DE0C93DB-8157-41D7-9872-BDBCED8E8B06}" type="pres">
      <dgm:prSet presAssocID="{3FFFD2EF-B923-41B3-A5C7-B4C042AE1B5E}" presName="Name37" presStyleLbl="parChTrans1D2" presStyleIdx="0" presStyleCnt="5"/>
      <dgm:spPr/>
      <dgm:t>
        <a:bodyPr/>
        <a:lstStyle/>
        <a:p>
          <a:endParaRPr lang="en-US"/>
        </a:p>
      </dgm:t>
    </dgm:pt>
    <dgm:pt modelId="{34966AF8-99D6-4AD9-A0B3-6857A854C832}" type="pres">
      <dgm:prSet presAssocID="{865DB322-B45A-487C-8ECD-0C5B715A51ED}" presName="hierRoot2" presStyleCnt="0">
        <dgm:presLayoutVars>
          <dgm:hierBranch val="init"/>
        </dgm:presLayoutVars>
      </dgm:prSet>
      <dgm:spPr/>
    </dgm:pt>
    <dgm:pt modelId="{F97AA3E4-5D04-4564-B6A0-DDCE90DA34D9}" type="pres">
      <dgm:prSet presAssocID="{865DB322-B45A-487C-8ECD-0C5B715A51ED}" presName="rootComposite" presStyleCnt="0"/>
      <dgm:spPr/>
    </dgm:pt>
    <dgm:pt modelId="{2CE6EEFB-4E0A-4933-963A-8E8EC7F51BBC}" type="pres">
      <dgm:prSet presAssocID="{865DB322-B45A-487C-8ECD-0C5B715A51ED}" presName="rootText" presStyleLbl="node2" presStyleIdx="0" presStyleCnt="4">
        <dgm:presLayoutVars>
          <dgm:chPref val="3"/>
        </dgm:presLayoutVars>
      </dgm:prSet>
      <dgm:spPr/>
      <dgm:t>
        <a:bodyPr/>
        <a:lstStyle/>
        <a:p>
          <a:endParaRPr lang="en-US"/>
        </a:p>
      </dgm:t>
    </dgm:pt>
    <dgm:pt modelId="{312C1BB7-E15B-405B-B0CA-CBBFE2C945A1}" type="pres">
      <dgm:prSet presAssocID="{865DB322-B45A-487C-8ECD-0C5B715A51ED}" presName="rootConnector" presStyleLbl="node2" presStyleIdx="0" presStyleCnt="4"/>
      <dgm:spPr/>
      <dgm:t>
        <a:bodyPr/>
        <a:lstStyle/>
        <a:p>
          <a:endParaRPr lang="en-US"/>
        </a:p>
      </dgm:t>
    </dgm:pt>
    <dgm:pt modelId="{3CCD0389-FEBC-4FA5-AA2C-19F9FDDBA5D8}" type="pres">
      <dgm:prSet presAssocID="{865DB322-B45A-487C-8ECD-0C5B715A51ED}" presName="hierChild4" presStyleCnt="0"/>
      <dgm:spPr/>
    </dgm:pt>
    <dgm:pt modelId="{24E91246-58F7-4FA3-93B4-956DF2522E70}" type="pres">
      <dgm:prSet presAssocID="{865DB322-B45A-487C-8ECD-0C5B715A51ED}" presName="hierChild5" presStyleCnt="0"/>
      <dgm:spPr/>
    </dgm:pt>
    <dgm:pt modelId="{7E5C9FA5-DD55-4035-9B72-AF8B00507BE6}" type="pres">
      <dgm:prSet presAssocID="{48DA8EC9-D900-4D47-B05F-6EF5CDB8514F}" presName="Name37" presStyleLbl="parChTrans1D2" presStyleIdx="1" presStyleCnt="5"/>
      <dgm:spPr/>
      <dgm:t>
        <a:bodyPr/>
        <a:lstStyle/>
        <a:p>
          <a:endParaRPr lang="en-US"/>
        </a:p>
      </dgm:t>
    </dgm:pt>
    <dgm:pt modelId="{E3F6A72F-4B17-4349-A86E-FE4E5E4AA42E}" type="pres">
      <dgm:prSet presAssocID="{2562E21C-5971-4341-8CDF-6D43CA3F6724}" presName="hierRoot2" presStyleCnt="0">
        <dgm:presLayoutVars>
          <dgm:hierBranch val="init"/>
        </dgm:presLayoutVars>
      </dgm:prSet>
      <dgm:spPr/>
    </dgm:pt>
    <dgm:pt modelId="{13EC5DAC-3BC3-414B-9D75-D0CE6818B246}" type="pres">
      <dgm:prSet presAssocID="{2562E21C-5971-4341-8CDF-6D43CA3F6724}" presName="rootComposite" presStyleCnt="0"/>
      <dgm:spPr/>
    </dgm:pt>
    <dgm:pt modelId="{2C30EEB2-F463-40D7-9B84-622A9C5F036E}" type="pres">
      <dgm:prSet presAssocID="{2562E21C-5971-4341-8CDF-6D43CA3F6724}" presName="rootText" presStyleLbl="node2" presStyleIdx="1" presStyleCnt="4">
        <dgm:presLayoutVars>
          <dgm:chPref val="3"/>
        </dgm:presLayoutVars>
      </dgm:prSet>
      <dgm:spPr/>
      <dgm:t>
        <a:bodyPr/>
        <a:lstStyle/>
        <a:p>
          <a:endParaRPr lang="en-US"/>
        </a:p>
      </dgm:t>
    </dgm:pt>
    <dgm:pt modelId="{184C5CC6-A0C7-429F-AF6B-A1AC4A1FB198}" type="pres">
      <dgm:prSet presAssocID="{2562E21C-5971-4341-8CDF-6D43CA3F6724}" presName="rootConnector" presStyleLbl="node2" presStyleIdx="1" presStyleCnt="4"/>
      <dgm:spPr/>
      <dgm:t>
        <a:bodyPr/>
        <a:lstStyle/>
        <a:p>
          <a:endParaRPr lang="en-US"/>
        </a:p>
      </dgm:t>
    </dgm:pt>
    <dgm:pt modelId="{FC2A0D95-6FBC-476A-BB88-9CEB259167C7}" type="pres">
      <dgm:prSet presAssocID="{2562E21C-5971-4341-8CDF-6D43CA3F6724}" presName="hierChild4" presStyleCnt="0"/>
      <dgm:spPr/>
    </dgm:pt>
    <dgm:pt modelId="{FEEDBBC2-08EE-4BE0-BCFC-3F9251616695}" type="pres">
      <dgm:prSet presAssocID="{2562E21C-5971-4341-8CDF-6D43CA3F6724}" presName="hierChild5" presStyleCnt="0"/>
      <dgm:spPr/>
    </dgm:pt>
    <dgm:pt modelId="{D9E0F68D-F9AC-4C73-A12E-601FE1111124}" type="pres">
      <dgm:prSet presAssocID="{C394C015-F1A0-4DD1-9A06-E69A758D429C}" presName="Name37" presStyleLbl="parChTrans1D2" presStyleIdx="2" presStyleCnt="5"/>
      <dgm:spPr/>
      <dgm:t>
        <a:bodyPr/>
        <a:lstStyle/>
        <a:p>
          <a:endParaRPr lang="en-US"/>
        </a:p>
      </dgm:t>
    </dgm:pt>
    <dgm:pt modelId="{F43655A9-735D-4CD2-B81C-AD4F92A3A94B}" type="pres">
      <dgm:prSet presAssocID="{0D5FD9C1-401B-49E5-B3B7-0621FE0762A2}" presName="hierRoot2" presStyleCnt="0">
        <dgm:presLayoutVars>
          <dgm:hierBranch val="init"/>
        </dgm:presLayoutVars>
      </dgm:prSet>
      <dgm:spPr/>
    </dgm:pt>
    <dgm:pt modelId="{D3A826E8-C9FF-4089-A652-BB4FB5AB7B14}" type="pres">
      <dgm:prSet presAssocID="{0D5FD9C1-401B-49E5-B3B7-0621FE0762A2}" presName="rootComposite" presStyleCnt="0"/>
      <dgm:spPr/>
    </dgm:pt>
    <dgm:pt modelId="{01C89F2B-08AB-4E55-9FA3-79AB98E98022}" type="pres">
      <dgm:prSet presAssocID="{0D5FD9C1-401B-49E5-B3B7-0621FE0762A2}" presName="rootText" presStyleLbl="node2" presStyleIdx="2" presStyleCnt="4">
        <dgm:presLayoutVars>
          <dgm:chPref val="3"/>
        </dgm:presLayoutVars>
      </dgm:prSet>
      <dgm:spPr/>
      <dgm:t>
        <a:bodyPr/>
        <a:lstStyle/>
        <a:p>
          <a:endParaRPr lang="en-US"/>
        </a:p>
      </dgm:t>
    </dgm:pt>
    <dgm:pt modelId="{240B845C-59DF-4E4D-928B-39CC4051EFD4}" type="pres">
      <dgm:prSet presAssocID="{0D5FD9C1-401B-49E5-B3B7-0621FE0762A2}" presName="rootConnector" presStyleLbl="node2" presStyleIdx="2" presStyleCnt="4"/>
      <dgm:spPr/>
      <dgm:t>
        <a:bodyPr/>
        <a:lstStyle/>
        <a:p>
          <a:endParaRPr lang="en-US"/>
        </a:p>
      </dgm:t>
    </dgm:pt>
    <dgm:pt modelId="{0173D3EE-2E54-428A-8D83-1147E6BA49AE}" type="pres">
      <dgm:prSet presAssocID="{0D5FD9C1-401B-49E5-B3B7-0621FE0762A2}" presName="hierChild4" presStyleCnt="0"/>
      <dgm:spPr/>
    </dgm:pt>
    <dgm:pt modelId="{2AD23D2A-8BC3-4187-A5B1-6E0A1B736D2E}" type="pres">
      <dgm:prSet presAssocID="{0D5FD9C1-401B-49E5-B3B7-0621FE0762A2}" presName="hierChild5" presStyleCnt="0"/>
      <dgm:spPr/>
    </dgm:pt>
    <dgm:pt modelId="{2D220488-4C32-47FA-BEBC-AE321345D179}" type="pres">
      <dgm:prSet presAssocID="{E8614445-2DFA-4323-AC71-BED67D7A427C}" presName="Name37" presStyleLbl="parChTrans1D2" presStyleIdx="3" presStyleCnt="5"/>
      <dgm:spPr/>
      <dgm:t>
        <a:bodyPr/>
        <a:lstStyle/>
        <a:p>
          <a:endParaRPr lang="en-US"/>
        </a:p>
      </dgm:t>
    </dgm:pt>
    <dgm:pt modelId="{5E73F649-FDBB-42F4-99A7-4D23E7F8935B}" type="pres">
      <dgm:prSet presAssocID="{FE8A829A-36A0-49D0-A257-A1A687C3B71F}" presName="hierRoot2" presStyleCnt="0">
        <dgm:presLayoutVars>
          <dgm:hierBranch val="init"/>
        </dgm:presLayoutVars>
      </dgm:prSet>
      <dgm:spPr/>
    </dgm:pt>
    <dgm:pt modelId="{63FEE17B-E61D-4F57-88D9-4B639B27BD19}" type="pres">
      <dgm:prSet presAssocID="{FE8A829A-36A0-49D0-A257-A1A687C3B71F}" presName="rootComposite" presStyleCnt="0"/>
      <dgm:spPr/>
    </dgm:pt>
    <dgm:pt modelId="{5218D96A-09A1-4661-8F0C-59C5A3335389}" type="pres">
      <dgm:prSet presAssocID="{FE8A829A-36A0-49D0-A257-A1A687C3B71F}" presName="rootText" presStyleLbl="node2" presStyleIdx="3" presStyleCnt="4">
        <dgm:presLayoutVars>
          <dgm:chPref val="3"/>
        </dgm:presLayoutVars>
      </dgm:prSet>
      <dgm:spPr/>
      <dgm:t>
        <a:bodyPr/>
        <a:lstStyle/>
        <a:p>
          <a:endParaRPr lang="en-US"/>
        </a:p>
      </dgm:t>
    </dgm:pt>
    <dgm:pt modelId="{527C35B8-9BBC-4854-AD61-0B5ABAE9AE06}" type="pres">
      <dgm:prSet presAssocID="{FE8A829A-36A0-49D0-A257-A1A687C3B71F}" presName="rootConnector" presStyleLbl="node2" presStyleIdx="3" presStyleCnt="4"/>
      <dgm:spPr/>
      <dgm:t>
        <a:bodyPr/>
        <a:lstStyle/>
        <a:p>
          <a:endParaRPr lang="en-US"/>
        </a:p>
      </dgm:t>
    </dgm:pt>
    <dgm:pt modelId="{CE45B5EB-DDC3-44C1-9E23-B22C117D4481}" type="pres">
      <dgm:prSet presAssocID="{FE8A829A-36A0-49D0-A257-A1A687C3B71F}" presName="hierChild4" presStyleCnt="0"/>
      <dgm:spPr/>
    </dgm:pt>
    <dgm:pt modelId="{9370A032-E837-44E1-9268-38F2989332A0}" type="pres">
      <dgm:prSet presAssocID="{FE8A829A-36A0-49D0-A257-A1A687C3B71F}" presName="hierChild5" presStyleCnt="0"/>
      <dgm:spPr/>
    </dgm:pt>
    <dgm:pt modelId="{8B675E73-FF00-4F56-93B7-F9543CA8CCC9}" type="pres">
      <dgm:prSet presAssocID="{6947397E-EA3A-4D10-A8E6-492EAAACF070}" presName="hierChild3" presStyleCnt="0"/>
      <dgm:spPr/>
    </dgm:pt>
    <dgm:pt modelId="{9C653813-A6E0-40A5-ABEB-38B5FAE6F220}" type="pres">
      <dgm:prSet presAssocID="{E11BB5E2-7BE7-4E3B-93E4-99D22BD53F52}" presName="Name111" presStyleLbl="parChTrans1D2" presStyleIdx="4" presStyleCnt="5"/>
      <dgm:spPr/>
      <dgm:t>
        <a:bodyPr/>
        <a:lstStyle/>
        <a:p>
          <a:endParaRPr lang="en-US"/>
        </a:p>
      </dgm:t>
    </dgm:pt>
    <dgm:pt modelId="{7A48065D-D7CE-469F-A606-189084208E3C}" type="pres">
      <dgm:prSet presAssocID="{8360EF04-4A2B-48AC-9CAA-03568D87D1A2}" presName="hierRoot3" presStyleCnt="0">
        <dgm:presLayoutVars>
          <dgm:hierBranch val="init"/>
        </dgm:presLayoutVars>
      </dgm:prSet>
      <dgm:spPr/>
    </dgm:pt>
    <dgm:pt modelId="{99B757CA-903F-4568-A28E-F9DD99579E3E}" type="pres">
      <dgm:prSet presAssocID="{8360EF04-4A2B-48AC-9CAA-03568D87D1A2}" presName="rootComposite3" presStyleCnt="0"/>
      <dgm:spPr/>
    </dgm:pt>
    <dgm:pt modelId="{95351CE4-7713-420E-B328-8CCF6DB99EB9}" type="pres">
      <dgm:prSet presAssocID="{8360EF04-4A2B-48AC-9CAA-03568D87D1A2}" presName="rootText3" presStyleLbl="asst1" presStyleIdx="0" presStyleCnt="1" custScaleX="114915">
        <dgm:presLayoutVars>
          <dgm:chPref val="3"/>
        </dgm:presLayoutVars>
      </dgm:prSet>
      <dgm:spPr/>
      <dgm:t>
        <a:bodyPr/>
        <a:lstStyle/>
        <a:p>
          <a:endParaRPr lang="en-US"/>
        </a:p>
      </dgm:t>
    </dgm:pt>
    <dgm:pt modelId="{F5098859-27BA-4F07-B8A4-9ED9C7127052}" type="pres">
      <dgm:prSet presAssocID="{8360EF04-4A2B-48AC-9CAA-03568D87D1A2}" presName="rootConnector3" presStyleLbl="asst1" presStyleIdx="0" presStyleCnt="1"/>
      <dgm:spPr/>
      <dgm:t>
        <a:bodyPr/>
        <a:lstStyle/>
        <a:p>
          <a:endParaRPr lang="en-US"/>
        </a:p>
      </dgm:t>
    </dgm:pt>
    <dgm:pt modelId="{7F69B8DB-5D93-4E79-9CFB-FB3FF2B04A6C}" type="pres">
      <dgm:prSet presAssocID="{8360EF04-4A2B-48AC-9CAA-03568D87D1A2}" presName="hierChild6" presStyleCnt="0"/>
      <dgm:spPr/>
    </dgm:pt>
    <dgm:pt modelId="{BC014572-1768-4FA7-8B5B-919EF22AF58D}" type="pres">
      <dgm:prSet presAssocID="{8360EF04-4A2B-48AC-9CAA-03568D87D1A2}" presName="hierChild7" presStyleCnt="0"/>
      <dgm:spPr/>
    </dgm:pt>
  </dgm:ptLst>
  <dgm:cxnLst>
    <dgm:cxn modelId="{64EC2572-DE20-46FA-8F81-D01FFF566745}" type="presOf" srcId="{0D5FD9C1-401B-49E5-B3B7-0621FE0762A2}" destId="{240B845C-59DF-4E4D-928B-39CC4051EFD4}" srcOrd="1" destOrd="0" presId="urn:microsoft.com/office/officeart/2005/8/layout/orgChart1"/>
    <dgm:cxn modelId="{BB7364D2-5809-4C60-A5E9-57817A56266B}" srcId="{6947397E-EA3A-4D10-A8E6-492EAAACF070}" destId="{0D5FD9C1-401B-49E5-B3B7-0621FE0762A2}" srcOrd="3" destOrd="0" parTransId="{C394C015-F1A0-4DD1-9A06-E69A758D429C}" sibTransId="{246D1AD1-A82C-444A-BCA2-8CFB44304DB8}"/>
    <dgm:cxn modelId="{590A8738-C5C9-440F-AFCC-DEFECB7EB8EA}" type="presOf" srcId="{C394C015-F1A0-4DD1-9A06-E69A758D429C}" destId="{D9E0F68D-F9AC-4C73-A12E-601FE1111124}" srcOrd="0" destOrd="0" presId="urn:microsoft.com/office/officeart/2005/8/layout/orgChart1"/>
    <dgm:cxn modelId="{C17B0A94-2DAF-40FC-AFD0-AC3FE61F283D}" type="presOf" srcId="{2562E21C-5971-4341-8CDF-6D43CA3F6724}" destId="{2C30EEB2-F463-40D7-9B84-622A9C5F036E}" srcOrd="0" destOrd="0" presId="urn:microsoft.com/office/officeart/2005/8/layout/orgChart1"/>
    <dgm:cxn modelId="{5FAC0407-3986-476F-98C7-9F731A900E03}" type="presOf" srcId="{6947397E-EA3A-4D10-A8E6-492EAAACF070}" destId="{C61958BB-8F5A-4E53-AA00-3CD414D435FE}" srcOrd="1" destOrd="0" presId="urn:microsoft.com/office/officeart/2005/8/layout/orgChart1"/>
    <dgm:cxn modelId="{7BDAD040-8486-481F-B521-BF8AF5E6F016}" type="presOf" srcId="{865DB322-B45A-487C-8ECD-0C5B715A51ED}" destId="{312C1BB7-E15B-405B-B0CA-CBBFE2C945A1}" srcOrd="1" destOrd="0" presId="urn:microsoft.com/office/officeart/2005/8/layout/orgChart1"/>
    <dgm:cxn modelId="{C05A5843-BAF2-4301-BE9F-1011D618CB0D}" type="presOf" srcId="{0D5FD9C1-401B-49E5-B3B7-0621FE0762A2}" destId="{01C89F2B-08AB-4E55-9FA3-79AB98E98022}" srcOrd="0" destOrd="0" presId="urn:microsoft.com/office/officeart/2005/8/layout/orgChart1"/>
    <dgm:cxn modelId="{F1FA61B6-20FE-4F7D-8C62-845FCDC2515A}" type="presOf" srcId="{07B7DB1C-ACBA-46DA-8928-2BBC633EA4A2}" destId="{FE173691-F8A7-44C3-9754-99645B996D6D}" srcOrd="0" destOrd="0" presId="urn:microsoft.com/office/officeart/2005/8/layout/orgChart1"/>
    <dgm:cxn modelId="{2C9A3EC7-3500-46BD-8B25-1A90D2585A47}" type="presOf" srcId="{2562E21C-5971-4341-8CDF-6D43CA3F6724}" destId="{184C5CC6-A0C7-429F-AF6B-A1AC4A1FB198}" srcOrd="1" destOrd="0" presId="urn:microsoft.com/office/officeart/2005/8/layout/orgChart1"/>
    <dgm:cxn modelId="{EB58CBF7-9256-427D-9642-FCB0CFA01D75}" type="presOf" srcId="{E11BB5E2-7BE7-4E3B-93E4-99D22BD53F52}" destId="{9C653813-A6E0-40A5-ABEB-38B5FAE6F220}" srcOrd="0" destOrd="0" presId="urn:microsoft.com/office/officeart/2005/8/layout/orgChart1"/>
    <dgm:cxn modelId="{188CD675-067C-4C04-A587-070287B48BCE}" type="presOf" srcId="{FE8A829A-36A0-49D0-A257-A1A687C3B71F}" destId="{5218D96A-09A1-4661-8F0C-59C5A3335389}" srcOrd="0" destOrd="0" presId="urn:microsoft.com/office/officeart/2005/8/layout/orgChart1"/>
    <dgm:cxn modelId="{F6F99921-7CB4-49AC-AFC4-EC22A8812CC7}" type="presOf" srcId="{E8614445-2DFA-4323-AC71-BED67D7A427C}" destId="{2D220488-4C32-47FA-BEBC-AE321345D179}" srcOrd="0" destOrd="0" presId="urn:microsoft.com/office/officeart/2005/8/layout/orgChart1"/>
    <dgm:cxn modelId="{7C118943-C0F9-4478-8DD4-D89F64E076BF}" type="presOf" srcId="{6947397E-EA3A-4D10-A8E6-492EAAACF070}" destId="{001BA892-2097-4658-9364-7EF6A24A4801}" srcOrd="0" destOrd="0" presId="urn:microsoft.com/office/officeart/2005/8/layout/orgChart1"/>
    <dgm:cxn modelId="{7F2ED21C-B851-48DA-8D48-C99BF53B493F}" type="presOf" srcId="{3FFFD2EF-B923-41B3-A5C7-B4C042AE1B5E}" destId="{DE0C93DB-8157-41D7-9872-BDBCED8E8B06}" srcOrd="0" destOrd="0" presId="urn:microsoft.com/office/officeart/2005/8/layout/orgChart1"/>
    <dgm:cxn modelId="{8970FAA4-EF23-4139-BC60-0E0C49794C98}" srcId="{07B7DB1C-ACBA-46DA-8928-2BBC633EA4A2}" destId="{6947397E-EA3A-4D10-A8E6-492EAAACF070}" srcOrd="0" destOrd="0" parTransId="{D5B52DFD-02DF-4D59-9FDC-744AB9377689}" sibTransId="{3D1B6873-4A4B-4011-B799-04988F911AC8}"/>
    <dgm:cxn modelId="{CB088D6C-CA63-4625-A6E4-D3EEAA2DD4C7}" type="presOf" srcId="{8360EF04-4A2B-48AC-9CAA-03568D87D1A2}" destId="{F5098859-27BA-4F07-B8A4-9ED9C7127052}" srcOrd="1" destOrd="0" presId="urn:microsoft.com/office/officeart/2005/8/layout/orgChart1"/>
    <dgm:cxn modelId="{1275B409-91C3-48DF-9A20-02CDACB37E2C}" srcId="{6947397E-EA3A-4D10-A8E6-492EAAACF070}" destId="{FE8A829A-36A0-49D0-A257-A1A687C3B71F}" srcOrd="4" destOrd="0" parTransId="{E8614445-2DFA-4323-AC71-BED67D7A427C}" sibTransId="{9DFBE3B7-3A61-4480-B003-E35AF08377AD}"/>
    <dgm:cxn modelId="{1AD5676F-E5A7-4598-A171-A5705D7780F4}" type="presOf" srcId="{48DA8EC9-D900-4D47-B05F-6EF5CDB8514F}" destId="{7E5C9FA5-DD55-4035-9B72-AF8B00507BE6}" srcOrd="0" destOrd="0" presId="urn:microsoft.com/office/officeart/2005/8/layout/orgChart1"/>
    <dgm:cxn modelId="{84E94238-CD5C-402E-B14B-25DD68C69A5A}" srcId="{6947397E-EA3A-4D10-A8E6-492EAAACF070}" destId="{865DB322-B45A-487C-8ECD-0C5B715A51ED}" srcOrd="1" destOrd="0" parTransId="{3FFFD2EF-B923-41B3-A5C7-B4C042AE1B5E}" sibTransId="{3ECE3191-5330-4A76-9A95-38AF89983DBB}"/>
    <dgm:cxn modelId="{18C14CEB-4E41-4012-AE25-936DCE03EEAE}" srcId="{6947397E-EA3A-4D10-A8E6-492EAAACF070}" destId="{8360EF04-4A2B-48AC-9CAA-03568D87D1A2}" srcOrd="0" destOrd="0" parTransId="{E11BB5E2-7BE7-4E3B-93E4-99D22BD53F52}" sibTransId="{3323459A-F3C7-42E2-BE1C-3B9E7634D00C}"/>
    <dgm:cxn modelId="{90BC8922-E9B8-47D7-83AD-28E8E51CB996}" srcId="{6947397E-EA3A-4D10-A8E6-492EAAACF070}" destId="{2562E21C-5971-4341-8CDF-6D43CA3F6724}" srcOrd="2" destOrd="0" parTransId="{48DA8EC9-D900-4D47-B05F-6EF5CDB8514F}" sibTransId="{DC0D5CD3-7114-435A-9A7C-24D0E612C647}"/>
    <dgm:cxn modelId="{8B03C7EF-C52C-4DE9-AEF2-7700683E245B}" type="presOf" srcId="{FE8A829A-36A0-49D0-A257-A1A687C3B71F}" destId="{527C35B8-9BBC-4854-AD61-0B5ABAE9AE06}" srcOrd="1" destOrd="0" presId="urn:microsoft.com/office/officeart/2005/8/layout/orgChart1"/>
    <dgm:cxn modelId="{726FEB71-D106-48F1-B7F3-42D9E33C1064}" type="presOf" srcId="{8360EF04-4A2B-48AC-9CAA-03568D87D1A2}" destId="{95351CE4-7713-420E-B328-8CCF6DB99EB9}" srcOrd="0" destOrd="0" presId="urn:microsoft.com/office/officeart/2005/8/layout/orgChart1"/>
    <dgm:cxn modelId="{839F4F32-73F4-49FB-8541-85182213F33B}" type="presOf" srcId="{865DB322-B45A-487C-8ECD-0C5B715A51ED}" destId="{2CE6EEFB-4E0A-4933-963A-8E8EC7F51BBC}" srcOrd="0" destOrd="0" presId="urn:microsoft.com/office/officeart/2005/8/layout/orgChart1"/>
    <dgm:cxn modelId="{F5F82A17-3E54-4849-8A11-8D4475DFE693}" type="presParOf" srcId="{FE173691-F8A7-44C3-9754-99645B996D6D}" destId="{9518ACB0-6168-4AE6-BC29-07E4CDCEDBAA}" srcOrd="0" destOrd="0" presId="urn:microsoft.com/office/officeart/2005/8/layout/orgChart1"/>
    <dgm:cxn modelId="{EDA76139-B8C3-430E-B726-5BE572BD974B}" type="presParOf" srcId="{9518ACB0-6168-4AE6-BC29-07E4CDCEDBAA}" destId="{95364E07-A4ED-4298-9398-BFBBCD7B96CE}" srcOrd="0" destOrd="0" presId="urn:microsoft.com/office/officeart/2005/8/layout/orgChart1"/>
    <dgm:cxn modelId="{674D41A7-4FDD-4FBD-BDE9-FF78F5C776FF}" type="presParOf" srcId="{95364E07-A4ED-4298-9398-BFBBCD7B96CE}" destId="{001BA892-2097-4658-9364-7EF6A24A4801}" srcOrd="0" destOrd="0" presId="urn:microsoft.com/office/officeart/2005/8/layout/orgChart1"/>
    <dgm:cxn modelId="{A4E4A087-DE4F-4A6A-B5CE-198ED8D3B9CD}" type="presParOf" srcId="{95364E07-A4ED-4298-9398-BFBBCD7B96CE}" destId="{C61958BB-8F5A-4E53-AA00-3CD414D435FE}" srcOrd="1" destOrd="0" presId="urn:microsoft.com/office/officeart/2005/8/layout/orgChart1"/>
    <dgm:cxn modelId="{77F87F8D-FB05-4FCD-8910-3D14B948E329}" type="presParOf" srcId="{9518ACB0-6168-4AE6-BC29-07E4CDCEDBAA}" destId="{118C2964-D282-4B33-8F2B-AE7A73708EDC}" srcOrd="1" destOrd="0" presId="urn:microsoft.com/office/officeart/2005/8/layout/orgChart1"/>
    <dgm:cxn modelId="{6C2111FC-AF04-4D7B-9D25-5F7F16F9DC39}" type="presParOf" srcId="{118C2964-D282-4B33-8F2B-AE7A73708EDC}" destId="{DE0C93DB-8157-41D7-9872-BDBCED8E8B06}" srcOrd="0" destOrd="0" presId="urn:microsoft.com/office/officeart/2005/8/layout/orgChart1"/>
    <dgm:cxn modelId="{FCC06145-35D6-4DB3-9119-959BB9E3E6CB}" type="presParOf" srcId="{118C2964-D282-4B33-8F2B-AE7A73708EDC}" destId="{34966AF8-99D6-4AD9-A0B3-6857A854C832}" srcOrd="1" destOrd="0" presId="urn:microsoft.com/office/officeart/2005/8/layout/orgChart1"/>
    <dgm:cxn modelId="{A1ECEAD0-793C-4750-8149-10C24220B6D5}" type="presParOf" srcId="{34966AF8-99D6-4AD9-A0B3-6857A854C832}" destId="{F97AA3E4-5D04-4564-B6A0-DDCE90DA34D9}" srcOrd="0" destOrd="0" presId="urn:microsoft.com/office/officeart/2005/8/layout/orgChart1"/>
    <dgm:cxn modelId="{7B51EF53-BE37-45AD-B972-6392654012A4}" type="presParOf" srcId="{F97AA3E4-5D04-4564-B6A0-DDCE90DA34D9}" destId="{2CE6EEFB-4E0A-4933-963A-8E8EC7F51BBC}" srcOrd="0" destOrd="0" presId="urn:microsoft.com/office/officeart/2005/8/layout/orgChart1"/>
    <dgm:cxn modelId="{28E76AC4-192A-4F6D-9CA9-9165E709444D}" type="presParOf" srcId="{F97AA3E4-5D04-4564-B6A0-DDCE90DA34D9}" destId="{312C1BB7-E15B-405B-B0CA-CBBFE2C945A1}" srcOrd="1" destOrd="0" presId="urn:microsoft.com/office/officeart/2005/8/layout/orgChart1"/>
    <dgm:cxn modelId="{89591DBB-1057-4518-A759-B881B98E0617}" type="presParOf" srcId="{34966AF8-99D6-4AD9-A0B3-6857A854C832}" destId="{3CCD0389-FEBC-4FA5-AA2C-19F9FDDBA5D8}" srcOrd="1" destOrd="0" presId="urn:microsoft.com/office/officeart/2005/8/layout/orgChart1"/>
    <dgm:cxn modelId="{A0B6FA49-98F5-451F-8A8A-A7E3C277F79B}" type="presParOf" srcId="{34966AF8-99D6-4AD9-A0B3-6857A854C832}" destId="{24E91246-58F7-4FA3-93B4-956DF2522E70}" srcOrd="2" destOrd="0" presId="urn:microsoft.com/office/officeart/2005/8/layout/orgChart1"/>
    <dgm:cxn modelId="{FC8427DB-8F47-4CDA-BFD5-6D7D6FCB925C}" type="presParOf" srcId="{118C2964-D282-4B33-8F2B-AE7A73708EDC}" destId="{7E5C9FA5-DD55-4035-9B72-AF8B00507BE6}" srcOrd="2" destOrd="0" presId="urn:microsoft.com/office/officeart/2005/8/layout/orgChart1"/>
    <dgm:cxn modelId="{4654BFFC-BAAB-498C-9367-5F6EC7C8BC77}" type="presParOf" srcId="{118C2964-D282-4B33-8F2B-AE7A73708EDC}" destId="{E3F6A72F-4B17-4349-A86E-FE4E5E4AA42E}" srcOrd="3" destOrd="0" presId="urn:microsoft.com/office/officeart/2005/8/layout/orgChart1"/>
    <dgm:cxn modelId="{294944D1-09E7-47E1-A973-9C9F6A2435A0}" type="presParOf" srcId="{E3F6A72F-4B17-4349-A86E-FE4E5E4AA42E}" destId="{13EC5DAC-3BC3-414B-9D75-D0CE6818B246}" srcOrd="0" destOrd="0" presId="urn:microsoft.com/office/officeart/2005/8/layout/orgChart1"/>
    <dgm:cxn modelId="{4734CBB8-A53A-4F28-BD8C-65E9A7A47C4E}" type="presParOf" srcId="{13EC5DAC-3BC3-414B-9D75-D0CE6818B246}" destId="{2C30EEB2-F463-40D7-9B84-622A9C5F036E}" srcOrd="0" destOrd="0" presId="urn:microsoft.com/office/officeart/2005/8/layout/orgChart1"/>
    <dgm:cxn modelId="{6E748D58-F867-442C-9E87-53CDD69541D2}" type="presParOf" srcId="{13EC5DAC-3BC3-414B-9D75-D0CE6818B246}" destId="{184C5CC6-A0C7-429F-AF6B-A1AC4A1FB198}" srcOrd="1" destOrd="0" presId="urn:microsoft.com/office/officeart/2005/8/layout/orgChart1"/>
    <dgm:cxn modelId="{D0D54EE6-131F-46F3-9F3A-52FC17584C56}" type="presParOf" srcId="{E3F6A72F-4B17-4349-A86E-FE4E5E4AA42E}" destId="{FC2A0D95-6FBC-476A-BB88-9CEB259167C7}" srcOrd="1" destOrd="0" presId="urn:microsoft.com/office/officeart/2005/8/layout/orgChart1"/>
    <dgm:cxn modelId="{DD76263E-BA7E-4499-B8E5-C6D165E8DC63}" type="presParOf" srcId="{E3F6A72F-4B17-4349-A86E-FE4E5E4AA42E}" destId="{FEEDBBC2-08EE-4BE0-BCFC-3F9251616695}" srcOrd="2" destOrd="0" presId="urn:microsoft.com/office/officeart/2005/8/layout/orgChart1"/>
    <dgm:cxn modelId="{603DA087-DE17-4C23-8718-23D6646D7D25}" type="presParOf" srcId="{118C2964-D282-4B33-8F2B-AE7A73708EDC}" destId="{D9E0F68D-F9AC-4C73-A12E-601FE1111124}" srcOrd="4" destOrd="0" presId="urn:microsoft.com/office/officeart/2005/8/layout/orgChart1"/>
    <dgm:cxn modelId="{73CC9AE6-90BC-46C6-B6F7-573263C16251}" type="presParOf" srcId="{118C2964-D282-4B33-8F2B-AE7A73708EDC}" destId="{F43655A9-735D-4CD2-B81C-AD4F92A3A94B}" srcOrd="5" destOrd="0" presId="urn:microsoft.com/office/officeart/2005/8/layout/orgChart1"/>
    <dgm:cxn modelId="{AAEA104F-70F7-41F9-8ECA-9437292D5E15}" type="presParOf" srcId="{F43655A9-735D-4CD2-B81C-AD4F92A3A94B}" destId="{D3A826E8-C9FF-4089-A652-BB4FB5AB7B14}" srcOrd="0" destOrd="0" presId="urn:microsoft.com/office/officeart/2005/8/layout/orgChart1"/>
    <dgm:cxn modelId="{F786C16C-F537-4769-AD11-765350DF5598}" type="presParOf" srcId="{D3A826E8-C9FF-4089-A652-BB4FB5AB7B14}" destId="{01C89F2B-08AB-4E55-9FA3-79AB98E98022}" srcOrd="0" destOrd="0" presId="urn:microsoft.com/office/officeart/2005/8/layout/orgChart1"/>
    <dgm:cxn modelId="{C7487377-1A58-4B7C-8304-383EA879C4E7}" type="presParOf" srcId="{D3A826E8-C9FF-4089-A652-BB4FB5AB7B14}" destId="{240B845C-59DF-4E4D-928B-39CC4051EFD4}" srcOrd="1" destOrd="0" presId="urn:microsoft.com/office/officeart/2005/8/layout/orgChart1"/>
    <dgm:cxn modelId="{EA27B23F-43DF-4075-8F36-1EBF63C0E799}" type="presParOf" srcId="{F43655A9-735D-4CD2-B81C-AD4F92A3A94B}" destId="{0173D3EE-2E54-428A-8D83-1147E6BA49AE}" srcOrd="1" destOrd="0" presId="urn:microsoft.com/office/officeart/2005/8/layout/orgChart1"/>
    <dgm:cxn modelId="{8B82F5B7-15B9-4F44-995F-E01AFFDC2E8A}" type="presParOf" srcId="{F43655A9-735D-4CD2-B81C-AD4F92A3A94B}" destId="{2AD23D2A-8BC3-4187-A5B1-6E0A1B736D2E}" srcOrd="2" destOrd="0" presId="urn:microsoft.com/office/officeart/2005/8/layout/orgChart1"/>
    <dgm:cxn modelId="{9C1B2E8F-08A9-450A-BAAA-86EFD18324C7}" type="presParOf" srcId="{118C2964-D282-4B33-8F2B-AE7A73708EDC}" destId="{2D220488-4C32-47FA-BEBC-AE321345D179}" srcOrd="6" destOrd="0" presId="urn:microsoft.com/office/officeart/2005/8/layout/orgChart1"/>
    <dgm:cxn modelId="{0DEE23B7-DD1E-4264-AB43-45166C84788C}" type="presParOf" srcId="{118C2964-D282-4B33-8F2B-AE7A73708EDC}" destId="{5E73F649-FDBB-42F4-99A7-4D23E7F8935B}" srcOrd="7" destOrd="0" presId="urn:microsoft.com/office/officeart/2005/8/layout/orgChart1"/>
    <dgm:cxn modelId="{E9D60135-5FCE-4213-B6A4-9B84DE5EB715}" type="presParOf" srcId="{5E73F649-FDBB-42F4-99A7-4D23E7F8935B}" destId="{63FEE17B-E61D-4F57-88D9-4B639B27BD19}" srcOrd="0" destOrd="0" presId="urn:microsoft.com/office/officeart/2005/8/layout/orgChart1"/>
    <dgm:cxn modelId="{1E428946-0073-49D3-8567-C0CBCEF8C7E7}" type="presParOf" srcId="{63FEE17B-E61D-4F57-88D9-4B639B27BD19}" destId="{5218D96A-09A1-4661-8F0C-59C5A3335389}" srcOrd="0" destOrd="0" presId="urn:microsoft.com/office/officeart/2005/8/layout/orgChart1"/>
    <dgm:cxn modelId="{EB7A7FAC-AE26-4FF3-BFF6-F7834CB43654}" type="presParOf" srcId="{63FEE17B-E61D-4F57-88D9-4B639B27BD19}" destId="{527C35B8-9BBC-4854-AD61-0B5ABAE9AE06}" srcOrd="1" destOrd="0" presId="urn:microsoft.com/office/officeart/2005/8/layout/orgChart1"/>
    <dgm:cxn modelId="{B0D0C97A-9701-4616-A53D-2BDD7D210967}" type="presParOf" srcId="{5E73F649-FDBB-42F4-99A7-4D23E7F8935B}" destId="{CE45B5EB-DDC3-44C1-9E23-B22C117D4481}" srcOrd="1" destOrd="0" presId="urn:microsoft.com/office/officeart/2005/8/layout/orgChart1"/>
    <dgm:cxn modelId="{DECD6DB7-6580-4435-B642-35E0F4BE9B34}" type="presParOf" srcId="{5E73F649-FDBB-42F4-99A7-4D23E7F8935B}" destId="{9370A032-E837-44E1-9268-38F2989332A0}" srcOrd="2" destOrd="0" presId="urn:microsoft.com/office/officeart/2005/8/layout/orgChart1"/>
    <dgm:cxn modelId="{1D75E961-8267-4233-97F9-3FCAA35771CF}" type="presParOf" srcId="{9518ACB0-6168-4AE6-BC29-07E4CDCEDBAA}" destId="{8B675E73-FF00-4F56-93B7-F9543CA8CCC9}" srcOrd="2" destOrd="0" presId="urn:microsoft.com/office/officeart/2005/8/layout/orgChart1"/>
    <dgm:cxn modelId="{10D29469-49B9-4C41-A57E-F99916EDA2EA}" type="presParOf" srcId="{8B675E73-FF00-4F56-93B7-F9543CA8CCC9}" destId="{9C653813-A6E0-40A5-ABEB-38B5FAE6F220}" srcOrd="0" destOrd="0" presId="urn:microsoft.com/office/officeart/2005/8/layout/orgChart1"/>
    <dgm:cxn modelId="{FDC2FFFC-2E86-45A4-93BA-22894818534D}" type="presParOf" srcId="{8B675E73-FF00-4F56-93B7-F9543CA8CCC9}" destId="{7A48065D-D7CE-469F-A606-189084208E3C}" srcOrd="1" destOrd="0" presId="urn:microsoft.com/office/officeart/2005/8/layout/orgChart1"/>
    <dgm:cxn modelId="{B6A8E632-A082-48D6-BD6B-6DF9C115C2F1}" type="presParOf" srcId="{7A48065D-D7CE-469F-A606-189084208E3C}" destId="{99B757CA-903F-4568-A28E-F9DD99579E3E}" srcOrd="0" destOrd="0" presId="urn:microsoft.com/office/officeart/2005/8/layout/orgChart1"/>
    <dgm:cxn modelId="{1BDBBAB7-2DD0-4375-94FB-D301DF11369F}" type="presParOf" srcId="{99B757CA-903F-4568-A28E-F9DD99579E3E}" destId="{95351CE4-7713-420E-B328-8CCF6DB99EB9}" srcOrd="0" destOrd="0" presId="urn:microsoft.com/office/officeart/2005/8/layout/orgChart1"/>
    <dgm:cxn modelId="{BC5D6A01-C4A4-4B21-A43A-F60601AD4D8D}" type="presParOf" srcId="{99B757CA-903F-4568-A28E-F9DD99579E3E}" destId="{F5098859-27BA-4F07-B8A4-9ED9C7127052}" srcOrd="1" destOrd="0" presId="urn:microsoft.com/office/officeart/2005/8/layout/orgChart1"/>
    <dgm:cxn modelId="{DD308873-0CEC-40F8-95F1-CC96D23F8496}" type="presParOf" srcId="{7A48065D-D7CE-469F-A606-189084208E3C}" destId="{7F69B8DB-5D93-4E79-9CFB-FB3FF2B04A6C}" srcOrd="1" destOrd="0" presId="urn:microsoft.com/office/officeart/2005/8/layout/orgChart1"/>
    <dgm:cxn modelId="{B8B36609-DE28-4168-BBC3-D66B85BA9CB9}" type="presParOf" srcId="{7A48065D-D7CE-469F-A606-189084208E3C}" destId="{BC014572-1768-4FA7-8B5B-919EF22AF58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CF699B-D750-4F8F-BD1A-373659E09F7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7CE7860-4A4A-4532-88E3-E5BC1FB61E41}">
      <dgm:prSet phldrT="[Text]"/>
      <dgm:spPr/>
      <dgm:t>
        <a:bodyPr/>
        <a:lstStyle/>
        <a:p>
          <a:r>
            <a:rPr lang="en-US" dirty="0" smtClean="0"/>
            <a:t>Director of GOHSEP</a:t>
          </a:r>
          <a:endParaRPr lang="en-US" dirty="0"/>
        </a:p>
      </dgm:t>
    </dgm:pt>
    <dgm:pt modelId="{F0D8E5C7-9292-405A-AE4B-D6611F842021}" type="parTrans" cxnId="{BAC9FC5A-F972-4CED-9DC9-4E8AF3EEE46D}">
      <dgm:prSet/>
      <dgm:spPr/>
      <dgm:t>
        <a:bodyPr/>
        <a:lstStyle/>
        <a:p>
          <a:endParaRPr lang="en-US"/>
        </a:p>
      </dgm:t>
    </dgm:pt>
    <dgm:pt modelId="{07D5B9A7-93A2-4823-B4C9-C20C590DAFEC}" type="sibTrans" cxnId="{BAC9FC5A-F972-4CED-9DC9-4E8AF3EEE46D}">
      <dgm:prSet/>
      <dgm:spPr/>
      <dgm:t>
        <a:bodyPr/>
        <a:lstStyle/>
        <a:p>
          <a:endParaRPr lang="en-US"/>
        </a:p>
      </dgm:t>
    </dgm:pt>
    <dgm:pt modelId="{F5DB3D0F-E49E-4E47-837D-BAA0F5523946}">
      <dgm:prSet phldrT="[Text]"/>
      <dgm:spPr/>
      <dgm:t>
        <a:bodyPr/>
        <a:lstStyle/>
        <a:p>
          <a:r>
            <a:rPr lang="en-US" dirty="0" smtClean="0"/>
            <a:t>Senate Homeland Security Chair</a:t>
          </a:r>
          <a:endParaRPr lang="en-US" dirty="0"/>
        </a:p>
      </dgm:t>
    </dgm:pt>
    <dgm:pt modelId="{D96E6355-C071-42E1-8EDC-7E708E04391A}" type="parTrans" cxnId="{2AA19ABF-58EF-4BBE-8EF6-746DECD4883C}">
      <dgm:prSet/>
      <dgm:spPr/>
      <dgm:t>
        <a:bodyPr/>
        <a:lstStyle/>
        <a:p>
          <a:endParaRPr lang="en-US"/>
        </a:p>
      </dgm:t>
    </dgm:pt>
    <dgm:pt modelId="{24C0A982-AA24-4B7F-A0BA-5066C4084E81}" type="sibTrans" cxnId="{2AA19ABF-58EF-4BBE-8EF6-746DECD4883C}">
      <dgm:prSet/>
      <dgm:spPr/>
      <dgm:t>
        <a:bodyPr/>
        <a:lstStyle/>
        <a:p>
          <a:endParaRPr lang="en-US"/>
        </a:p>
      </dgm:t>
    </dgm:pt>
    <dgm:pt modelId="{31722418-F592-4E89-BF1D-94180860D0CD}">
      <dgm:prSet phldrT="[Text]"/>
      <dgm:spPr/>
      <dgm:t>
        <a:bodyPr/>
        <a:lstStyle/>
        <a:p>
          <a:r>
            <a:rPr lang="en-US" dirty="0" smtClean="0"/>
            <a:t>State Police Superintendent </a:t>
          </a:r>
          <a:endParaRPr lang="en-US" dirty="0"/>
        </a:p>
      </dgm:t>
    </dgm:pt>
    <dgm:pt modelId="{43FF8975-0B3D-478D-BC8C-CF8FE684593A}" type="parTrans" cxnId="{A739D68D-B976-4987-95F8-8F4555C6B3D8}">
      <dgm:prSet/>
      <dgm:spPr/>
      <dgm:t>
        <a:bodyPr/>
        <a:lstStyle/>
        <a:p>
          <a:endParaRPr lang="en-US"/>
        </a:p>
      </dgm:t>
    </dgm:pt>
    <dgm:pt modelId="{4CD8DEBE-DF87-445A-9FFE-E15F99555297}" type="sibTrans" cxnId="{A739D68D-B976-4987-95F8-8F4555C6B3D8}">
      <dgm:prSet/>
      <dgm:spPr/>
      <dgm:t>
        <a:bodyPr/>
        <a:lstStyle/>
        <a:p>
          <a:endParaRPr lang="en-US"/>
        </a:p>
      </dgm:t>
    </dgm:pt>
    <dgm:pt modelId="{4858911A-8796-4463-B6EB-5E36266118EA}">
      <dgm:prSet phldrT="[Text]"/>
      <dgm:spPr/>
      <dgm:t>
        <a:bodyPr/>
        <a:lstStyle/>
        <a:p>
          <a:r>
            <a:rPr lang="en-US" dirty="0" smtClean="0"/>
            <a:t>Sheriff’s Association Director</a:t>
          </a:r>
          <a:endParaRPr lang="en-US" dirty="0"/>
        </a:p>
      </dgm:t>
    </dgm:pt>
    <dgm:pt modelId="{DAC23037-FA29-4B6F-9AB5-E4D993159A46}" type="parTrans" cxnId="{D32DC073-C34F-4BD6-BCFE-F812BF00913F}">
      <dgm:prSet/>
      <dgm:spPr/>
      <dgm:t>
        <a:bodyPr/>
        <a:lstStyle/>
        <a:p>
          <a:endParaRPr lang="en-US"/>
        </a:p>
      </dgm:t>
    </dgm:pt>
    <dgm:pt modelId="{ED0634DA-15AB-4B98-9A3E-2F17EBBEB2F0}" type="sibTrans" cxnId="{D32DC073-C34F-4BD6-BCFE-F812BF00913F}">
      <dgm:prSet/>
      <dgm:spPr/>
      <dgm:t>
        <a:bodyPr/>
        <a:lstStyle/>
        <a:p>
          <a:endParaRPr lang="en-US"/>
        </a:p>
      </dgm:t>
    </dgm:pt>
    <dgm:pt modelId="{3DB25169-8BD1-46BA-98D1-84B09E2C125B}">
      <dgm:prSet phldrT="[Text]"/>
      <dgm:spPr/>
      <dgm:t>
        <a:bodyPr/>
        <a:lstStyle/>
        <a:p>
          <a:r>
            <a:rPr lang="en-US" dirty="0" smtClean="0"/>
            <a:t>LA Interchurch Conference Director</a:t>
          </a:r>
          <a:endParaRPr lang="en-US" dirty="0"/>
        </a:p>
      </dgm:t>
    </dgm:pt>
    <dgm:pt modelId="{5500717D-39FE-4611-A1B1-DD78D6B1602C}" type="parTrans" cxnId="{2D171F3E-A5F0-4D00-846B-6D94B2C27163}">
      <dgm:prSet/>
      <dgm:spPr/>
      <dgm:t>
        <a:bodyPr/>
        <a:lstStyle/>
        <a:p>
          <a:endParaRPr lang="en-US"/>
        </a:p>
      </dgm:t>
    </dgm:pt>
    <dgm:pt modelId="{E21C104D-08BE-46DE-AE67-F0AEF96E1BDF}" type="sibTrans" cxnId="{2D171F3E-A5F0-4D00-846B-6D94B2C27163}">
      <dgm:prSet/>
      <dgm:spPr/>
      <dgm:t>
        <a:bodyPr/>
        <a:lstStyle/>
        <a:p>
          <a:endParaRPr lang="en-US"/>
        </a:p>
      </dgm:t>
    </dgm:pt>
    <dgm:pt modelId="{98A258D9-72FE-441E-857A-B90B647FFB9D}">
      <dgm:prSet phldrT="[Text]"/>
      <dgm:spPr/>
      <dgm:t>
        <a:bodyPr/>
        <a:lstStyle/>
        <a:p>
          <a:r>
            <a:rPr lang="en-US" dirty="0" smtClean="0"/>
            <a:t>House Homeland Security Chair</a:t>
          </a:r>
          <a:endParaRPr lang="en-US" dirty="0"/>
        </a:p>
      </dgm:t>
    </dgm:pt>
    <dgm:pt modelId="{3F982529-A9B0-4919-8A54-8EF8C2252CF0}" type="parTrans" cxnId="{6F8DC019-CA9B-480F-8377-966B4C9C675C}">
      <dgm:prSet/>
      <dgm:spPr/>
      <dgm:t>
        <a:bodyPr/>
        <a:lstStyle/>
        <a:p>
          <a:endParaRPr lang="en-US"/>
        </a:p>
      </dgm:t>
    </dgm:pt>
    <dgm:pt modelId="{609C7009-FEDE-41D4-B146-2ACF539C02F9}" type="sibTrans" cxnId="{6F8DC019-CA9B-480F-8377-966B4C9C675C}">
      <dgm:prSet/>
      <dgm:spPr/>
      <dgm:t>
        <a:bodyPr/>
        <a:lstStyle/>
        <a:p>
          <a:endParaRPr lang="en-US"/>
        </a:p>
      </dgm:t>
    </dgm:pt>
    <dgm:pt modelId="{66D7A889-8381-46DC-B347-83E6F73C297A}">
      <dgm:prSet phldrT="[Text]"/>
      <dgm:spPr/>
      <dgm:t>
        <a:bodyPr/>
        <a:lstStyle/>
        <a:p>
          <a:r>
            <a:rPr lang="en-US" dirty="0" smtClean="0"/>
            <a:t>LDOE Superintendent </a:t>
          </a:r>
          <a:endParaRPr lang="en-US" dirty="0"/>
        </a:p>
      </dgm:t>
    </dgm:pt>
    <dgm:pt modelId="{51A66DA9-A300-43A4-BA3E-66EA7340E8BA}" type="parTrans" cxnId="{60F88F92-B1FE-4BA2-910F-D69571E20E98}">
      <dgm:prSet/>
      <dgm:spPr/>
      <dgm:t>
        <a:bodyPr/>
        <a:lstStyle/>
        <a:p>
          <a:endParaRPr lang="en-US"/>
        </a:p>
      </dgm:t>
    </dgm:pt>
    <dgm:pt modelId="{715F429F-26F0-4922-B243-D2CA76030DDE}" type="sibTrans" cxnId="{60F88F92-B1FE-4BA2-910F-D69571E20E98}">
      <dgm:prSet/>
      <dgm:spPr/>
      <dgm:t>
        <a:bodyPr/>
        <a:lstStyle/>
        <a:p>
          <a:endParaRPr lang="en-US"/>
        </a:p>
      </dgm:t>
    </dgm:pt>
    <dgm:pt modelId="{9E5C81E1-89B5-4DEB-8182-150B4115958E}">
      <dgm:prSet phldrT="[Text]"/>
      <dgm:spPr/>
      <dgm:t>
        <a:bodyPr/>
        <a:lstStyle/>
        <a:p>
          <a:r>
            <a:rPr lang="en-US" dirty="0" smtClean="0"/>
            <a:t>Law Enforcement Commission Director</a:t>
          </a:r>
          <a:endParaRPr lang="en-US" dirty="0"/>
        </a:p>
      </dgm:t>
    </dgm:pt>
    <dgm:pt modelId="{B992A13D-C835-4919-9964-125854613BE6}" type="parTrans" cxnId="{C43479C5-98A5-4115-934A-62E315C5359F}">
      <dgm:prSet/>
      <dgm:spPr/>
      <dgm:t>
        <a:bodyPr/>
        <a:lstStyle/>
        <a:p>
          <a:endParaRPr lang="en-US"/>
        </a:p>
      </dgm:t>
    </dgm:pt>
    <dgm:pt modelId="{50F06A74-E35A-4CDF-AC64-13E0ADF7F868}" type="sibTrans" cxnId="{C43479C5-98A5-4115-934A-62E315C5359F}">
      <dgm:prSet/>
      <dgm:spPr/>
      <dgm:t>
        <a:bodyPr/>
        <a:lstStyle/>
        <a:p>
          <a:endParaRPr lang="en-US"/>
        </a:p>
      </dgm:t>
    </dgm:pt>
    <dgm:pt modelId="{AF3537BE-D3E9-4D0D-91EE-C60056BDB143}">
      <dgm:prSet phldrT="[Text]"/>
      <dgm:spPr/>
      <dgm:t>
        <a:bodyPr/>
        <a:lstStyle/>
        <a:p>
          <a:r>
            <a:rPr lang="en-US" dirty="0" smtClean="0"/>
            <a:t>School Board Association Director</a:t>
          </a:r>
          <a:endParaRPr lang="en-US" dirty="0"/>
        </a:p>
      </dgm:t>
    </dgm:pt>
    <dgm:pt modelId="{29C37FE1-59C1-4996-9228-F8FA9547BC86}" type="parTrans" cxnId="{1E4CCC35-D2A6-4523-B8B9-2D5F37A914D9}">
      <dgm:prSet/>
      <dgm:spPr/>
      <dgm:t>
        <a:bodyPr/>
        <a:lstStyle/>
        <a:p>
          <a:endParaRPr lang="en-US"/>
        </a:p>
      </dgm:t>
    </dgm:pt>
    <dgm:pt modelId="{631270F5-AD53-43F7-8A7F-7788BFBDE943}" type="sibTrans" cxnId="{1E4CCC35-D2A6-4523-B8B9-2D5F37A914D9}">
      <dgm:prSet/>
      <dgm:spPr/>
      <dgm:t>
        <a:bodyPr/>
        <a:lstStyle/>
        <a:p>
          <a:endParaRPr lang="en-US"/>
        </a:p>
      </dgm:t>
    </dgm:pt>
    <dgm:pt modelId="{1F4F3AC8-535F-4FC9-B1DE-282636D9864A}">
      <dgm:prSet phldrT="[Text]"/>
      <dgm:spPr/>
      <dgm:t>
        <a:bodyPr/>
        <a:lstStyle/>
        <a:p>
          <a:r>
            <a:rPr lang="en-US" dirty="0" smtClean="0"/>
            <a:t>School Superintendent Director</a:t>
          </a:r>
          <a:endParaRPr lang="en-US" dirty="0"/>
        </a:p>
      </dgm:t>
    </dgm:pt>
    <dgm:pt modelId="{9665A7D7-5250-42E1-9916-C80DBE20B789}" type="parTrans" cxnId="{41F9DBC4-444F-474A-A86F-F73322DEEB7B}">
      <dgm:prSet/>
      <dgm:spPr/>
      <dgm:t>
        <a:bodyPr/>
        <a:lstStyle/>
        <a:p>
          <a:endParaRPr lang="en-US"/>
        </a:p>
      </dgm:t>
    </dgm:pt>
    <dgm:pt modelId="{5D0185F5-F04C-43A0-B00D-E16132F99E49}" type="sibTrans" cxnId="{41F9DBC4-444F-474A-A86F-F73322DEEB7B}">
      <dgm:prSet/>
      <dgm:spPr/>
      <dgm:t>
        <a:bodyPr/>
        <a:lstStyle/>
        <a:p>
          <a:endParaRPr lang="en-US"/>
        </a:p>
      </dgm:t>
    </dgm:pt>
    <dgm:pt modelId="{3702C6B1-C639-4321-B14E-09671957127E}">
      <dgm:prSet phldrT="[Text]"/>
      <dgm:spPr/>
      <dgm:t>
        <a:bodyPr/>
        <a:lstStyle/>
        <a:p>
          <a:r>
            <a:rPr lang="en-US" dirty="0" smtClean="0"/>
            <a:t>Public Charter School Director</a:t>
          </a:r>
          <a:endParaRPr lang="en-US" dirty="0"/>
        </a:p>
      </dgm:t>
    </dgm:pt>
    <dgm:pt modelId="{5E141F71-18AF-45F7-9E36-3F6A0F5EE5ED}" type="parTrans" cxnId="{487042F3-571C-4489-8553-15E234B13366}">
      <dgm:prSet/>
      <dgm:spPr/>
      <dgm:t>
        <a:bodyPr/>
        <a:lstStyle/>
        <a:p>
          <a:endParaRPr lang="en-US"/>
        </a:p>
      </dgm:t>
    </dgm:pt>
    <dgm:pt modelId="{3986491E-E7D9-4EB1-B1D3-8318A86EA37A}" type="sibTrans" cxnId="{487042F3-571C-4489-8553-15E234B13366}">
      <dgm:prSet/>
      <dgm:spPr/>
      <dgm:t>
        <a:bodyPr/>
        <a:lstStyle/>
        <a:p>
          <a:endParaRPr lang="en-US"/>
        </a:p>
      </dgm:t>
    </dgm:pt>
    <dgm:pt modelId="{FA451630-31B4-41DC-8E13-66489E5452BE}">
      <dgm:prSet phldrT="[Text]"/>
      <dgm:spPr/>
      <dgm:t>
        <a:bodyPr/>
        <a:lstStyle/>
        <a:p>
          <a:r>
            <a:rPr lang="en-US" dirty="0" smtClean="0"/>
            <a:t>Nonpublic School Commission Chair</a:t>
          </a:r>
          <a:endParaRPr lang="en-US" dirty="0"/>
        </a:p>
      </dgm:t>
    </dgm:pt>
    <dgm:pt modelId="{C0DAA5E5-2682-4A9F-85B0-8B30CBEC84A0}" type="parTrans" cxnId="{BB304596-77A0-40A3-85EB-D062635EF7D4}">
      <dgm:prSet/>
      <dgm:spPr/>
      <dgm:t>
        <a:bodyPr/>
        <a:lstStyle/>
        <a:p>
          <a:endParaRPr lang="en-US"/>
        </a:p>
      </dgm:t>
    </dgm:pt>
    <dgm:pt modelId="{981E15E0-C065-4630-9C67-50574EE0C6C7}" type="sibTrans" cxnId="{BB304596-77A0-40A3-85EB-D062635EF7D4}">
      <dgm:prSet/>
      <dgm:spPr/>
      <dgm:t>
        <a:bodyPr/>
        <a:lstStyle/>
        <a:p>
          <a:endParaRPr lang="en-US"/>
        </a:p>
      </dgm:t>
    </dgm:pt>
    <dgm:pt modelId="{AFDBE189-227B-4D8E-9DB1-755C6151029D}">
      <dgm:prSet phldrT="[Text]"/>
      <dgm:spPr/>
      <dgm:t>
        <a:bodyPr/>
        <a:lstStyle/>
        <a:p>
          <a:r>
            <a:rPr lang="en-US" dirty="0" smtClean="0"/>
            <a:t>Rural OHSEP Director</a:t>
          </a:r>
          <a:endParaRPr lang="en-US" dirty="0"/>
        </a:p>
      </dgm:t>
    </dgm:pt>
    <dgm:pt modelId="{FF872A5F-2560-4783-BEF3-60A96943B798}" type="parTrans" cxnId="{1212B133-39DE-460F-A108-4E5093DC01F1}">
      <dgm:prSet/>
      <dgm:spPr/>
      <dgm:t>
        <a:bodyPr/>
        <a:lstStyle/>
        <a:p>
          <a:endParaRPr lang="en-US"/>
        </a:p>
      </dgm:t>
    </dgm:pt>
    <dgm:pt modelId="{B5CE050D-ED56-468A-A101-592147F2A39B}" type="sibTrans" cxnId="{1212B133-39DE-460F-A108-4E5093DC01F1}">
      <dgm:prSet/>
      <dgm:spPr/>
      <dgm:t>
        <a:bodyPr/>
        <a:lstStyle/>
        <a:p>
          <a:endParaRPr lang="en-US"/>
        </a:p>
      </dgm:t>
    </dgm:pt>
    <dgm:pt modelId="{FD02FD11-2BCC-445A-84DC-0B983F77BA76}">
      <dgm:prSet phldrT="[Text]"/>
      <dgm:spPr/>
      <dgm:t>
        <a:bodyPr/>
        <a:lstStyle/>
        <a:p>
          <a:r>
            <a:rPr lang="en-US" dirty="0" smtClean="0"/>
            <a:t>Metro OHSEP Director</a:t>
          </a:r>
          <a:endParaRPr lang="en-US" dirty="0"/>
        </a:p>
      </dgm:t>
    </dgm:pt>
    <dgm:pt modelId="{08297D49-ABFD-4712-9E3A-FD7B394BE1E4}" type="parTrans" cxnId="{B28A416A-5544-499B-BC89-461486FCC6AB}">
      <dgm:prSet/>
      <dgm:spPr/>
      <dgm:t>
        <a:bodyPr/>
        <a:lstStyle/>
        <a:p>
          <a:endParaRPr lang="en-US"/>
        </a:p>
      </dgm:t>
    </dgm:pt>
    <dgm:pt modelId="{B6FE75CC-8ADE-4138-861B-7B1ABB6275F0}" type="sibTrans" cxnId="{B28A416A-5544-499B-BC89-461486FCC6AB}">
      <dgm:prSet/>
      <dgm:spPr/>
      <dgm:t>
        <a:bodyPr/>
        <a:lstStyle/>
        <a:p>
          <a:endParaRPr lang="en-US"/>
        </a:p>
      </dgm:t>
    </dgm:pt>
    <dgm:pt modelId="{8A5F5E3F-85EF-41D1-A020-BA43902264BB}">
      <dgm:prSet phldrT="[Text]"/>
      <dgm:spPr/>
      <dgm:t>
        <a:bodyPr/>
        <a:lstStyle/>
        <a:p>
          <a:r>
            <a:rPr lang="en-US" dirty="0" smtClean="0"/>
            <a:t>LA Chiefs of Police Director</a:t>
          </a:r>
          <a:endParaRPr lang="en-US" dirty="0"/>
        </a:p>
      </dgm:t>
    </dgm:pt>
    <dgm:pt modelId="{247B29AA-3B15-4622-AC16-D3EC9BF6B7D7}" type="parTrans" cxnId="{E27D8DC7-8D6F-4389-8087-0788770612C7}">
      <dgm:prSet/>
      <dgm:spPr/>
      <dgm:t>
        <a:bodyPr/>
        <a:lstStyle/>
        <a:p>
          <a:endParaRPr lang="en-US"/>
        </a:p>
      </dgm:t>
    </dgm:pt>
    <dgm:pt modelId="{C4DDA5DB-0562-45DD-BFBC-0A3E2F0A9C48}" type="sibTrans" cxnId="{E27D8DC7-8D6F-4389-8087-0788770612C7}">
      <dgm:prSet/>
      <dgm:spPr/>
      <dgm:t>
        <a:bodyPr/>
        <a:lstStyle/>
        <a:p>
          <a:endParaRPr lang="en-US"/>
        </a:p>
      </dgm:t>
    </dgm:pt>
    <dgm:pt modelId="{6182155B-2226-49B6-BCC3-1B8FCD9E7CEB}">
      <dgm:prSet phldrT="[Text]"/>
      <dgm:spPr/>
      <dgm:t>
        <a:bodyPr/>
        <a:lstStyle/>
        <a:p>
          <a:r>
            <a:rPr lang="en-US" dirty="0" smtClean="0"/>
            <a:t>LA Emergency # Association President</a:t>
          </a:r>
          <a:endParaRPr lang="en-US" dirty="0"/>
        </a:p>
      </dgm:t>
    </dgm:pt>
    <dgm:pt modelId="{EAE45D1B-6954-40B0-A3B2-B1715073DD2F}" type="parTrans" cxnId="{90A7C547-876F-4042-8134-0B7A02518F16}">
      <dgm:prSet/>
      <dgm:spPr/>
      <dgm:t>
        <a:bodyPr/>
        <a:lstStyle/>
        <a:p>
          <a:endParaRPr lang="en-US"/>
        </a:p>
      </dgm:t>
    </dgm:pt>
    <dgm:pt modelId="{51B0C13F-9F59-4AFC-A549-20824F29E59A}" type="sibTrans" cxnId="{90A7C547-876F-4042-8134-0B7A02518F16}">
      <dgm:prSet/>
      <dgm:spPr/>
      <dgm:t>
        <a:bodyPr/>
        <a:lstStyle/>
        <a:p>
          <a:endParaRPr lang="en-US"/>
        </a:p>
      </dgm:t>
    </dgm:pt>
    <dgm:pt modelId="{3FC34FC7-0BA8-4C36-95FA-2D1ADA089676}">
      <dgm:prSet phldrT="[Text]"/>
      <dgm:spPr/>
      <dgm:t>
        <a:bodyPr/>
        <a:lstStyle/>
        <a:p>
          <a:r>
            <a:rPr lang="en-US" dirty="0" smtClean="0"/>
            <a:t>Louisiana State Fire Marshal</a:t>
          </a:r>
          <a:endParaRPr lang="en-US" dirty="0"/>
        </a:p>
      </dgm:t>
    </dgm:pt>
    <dgm:pt modelId="{9B905713-4E49-43C6-9AC9-85852471DC53}" type="parTrans" cxnId="{010AB9B3-2C90-4EB3-AE44-7DB7CC24E6D7}">
      <dgm:prSet/>
      <dgm:spPr/>
      <dgm:t>
        <a:bodyPr/>
        <a:lstStyle/>
        <a:p>
          <a:endParaRPr lang="en-US"/>
        </a:p>
      </dgm:t>
    </dgm:pt>
    <dgm:pt modelId="{E888DD74-ACA0-4FC8-B724-22890A497EFF}" type="sibTrans" cxnId="{010AB9B3-2C90-4EB3-AE44-7DB7CC24E6D7}">
      <dgm:prSet/>
      <dgm:spPr/>
      <dgm:t>
        <a:bodyPr/>
        <a:lstStyle/>
        <a:p>
          <a:endParaRPr lang="en-US"/>
        </a:p>
      </dgm:t>
    </dgm:pt>
    <dgm:pt modelId="{878F78F9-2DE7-4C51-A379-6FB573CC8E5E}">
      <dgm:prSet phldrT="[Text]"/>
      <dgm:spPr/>
      <dgm:t>
        <a:bodyPr/>
        <a:lstStyle/>
        <a:p>
          <a:r>
            <a:rPr lang="en-US" dirty="0" smtClean="0"/>
            <a:t>Dept. of Health Secretary</a:t>
          </a:r>
          <a:endParaRPr lang="en-US" dirty="0"/>
        </a:p>
      </dgm:t>
    </dgm:pt>
    <dgm:pt modelId="{D93B59AD-C753-4278-B7B9-DF6EF6E89237}" type="parTrans" cxnId="{3A83C9DB-9585-479E-BAF6-083E828CA253}">
      <dgm:prSet/>
      <dgm:spPr/>
      <dgm:t>
        <a:bodyPr/>
        <a:lstStyle/>
        <a:p>
          <a:endParaRPr lang="en-US"/>
        </a:p>
      </dgm:t>
    </dgm:pt>
    <dgm:pt modelId="{8B824BAA-8424-4CC8-A36D-439BF28AF959}" type="sibTrans" cxnId="{3A83C9DB-9585-479E-BAF6-083E828CA253}">
      <dgm:prSet/>
      <dgm:spPr/>
      <dgm:t>
        <a:bodyPr/>
        <a:lstStyle/>
        <a:p>
          <a:endParaRPr lang="en-US"/>
        </a:p>
      </dgm:t>
    </dgm:pt>
    <dgm:pt modelId="{B605B92E-DBE2-42AE-9A9B-38B6DDBBDB43}">
      <dgm:prSet phldrT="[Text]"/>
      <dgm:spPr/>
      <dgm:t>
        <a:bodyPr/>
        <a:lstStyle/>
        <a:p>
          <a:r>
            <a:rPr lang="en-US" dirty="0" smtClean="0"/>
            <a:t>Child &amp; Family Services Secretary</a:t>
          </a:r>
          <a:endParaRPr lang="en-US" dirty="0"/>
        </a:p>
      </dgm:t>
    </dgm:pt>
    <dgm:pt modelId="{5ADF1BCE-0E6B-445A-A049-31151C63CE5B}" type="parTrans" cxnId="{7835754C-746E-4F0A-BB00-489915A784CB}">
      <dgm:prSet/>
      <dgm:spPr/>
      <dgm:t>
        <a:bodyPr/>
        <a:lstStyle/>
        <a:p>
          <a:endParaRPr lang="en-US"/>
        </a:p>
      </dgm:t>
    </dgm:pt>
    <dgm:pt modelId="{EC6A09E2-5F18-4DC5-A2DD-83C305F41B61}" type="sibTrans" cxnId="{7835754C-746E-4F0A-BB00-489915A784CB}">
      <dgm:prSet/>
      <dgm:spPr/>
      <dgm:t>
        <a:bodyPr/>
        <a:lstStyle/>
        <a:p>
          <a:endParaRPr lang="en-US"/>
        </a:p>
      </dgm:t>
    </dgm:pt>
    <dgm:pt modelId="{59987E56-3A3B-4A21-81AD-D715B649592E}">
      <dgm:prSet phldrT="[Text]"/>
      <dgm:spPr/>
      <dgm:t>
        <a:bodyPr/>
        <a:lstStyle/>
        <a:p>
          <a:r>
            <a:rPr lang="en-US" dirty="0" smtClean="0"/>
            <a:t>Senate Education Committee Chair</a:t>
          </a:r>
          <a:endParaRPr lang="en-US" dirty="0"/>
        </a:p>
      </dgm:t>
    </dgm:pt>
    <dgm:pt modelId="{D0D5911A-1310-40EA-9223-E11D1A25C90F}" type="parTrans" cxnId="{14B0ADCA-B18B-4C63-B462-83A92DF051DA}">
      <dgm:prSet/>
      <dgm:spPr/>
      <dgm:t>
        <a:bodyPr/>
        <a:lstStyle/>
        <a:p>
          <a:endParaRPr lang="en-US"/>
        </a:p>
      </dgm:t>
    </dgm:pt>
    <dgm:pt modelId="{D9F56590-B3BC-4D2F-9E2A-0EB8FAB09876}" type="sibTrans" cxnId="{14B0ADCA-B18B-4C63-B462-83A92DF051DA}">
      <dgm:prSet/>
      <dgm:spPr/>
      <dgm:t>
        <a:bodyPr/>
        <a:lstStyle/>
        <a:p>
          <a:endParaRPr lang="en-US"/>
        </a:p>
      </dgm:t>
    </dgm:pt>
    <dgm:pt modelId="{205D674B-F942-44E4-8A3E-2091DC8AC3BB}">
      <dgm:prSet phldrT="[Text]"/>
      <dgm:spPr/>
      <dgm:t>
        <a:bodyPr/>
        <a:lstStyle/>
        <a:p>
          <a:r>
            <a:rPr lang="en-US" dirty="0" smtClean="0"/>
            <a:t>House Education Committee Chair</a:t>
          </a:r>
          <a:endParaRPr lang="en-US" dirty="0"/>
        </a:p>
      </dgm:t>
    </dgm:pt>
    <dgm:pt modelId="{7F1A705B-CC15-46F3-8CA2-9029FFE1B7B7}" type="parTrans" cxnId="{2D866956-CCE0-4D51-A804-70552F6F39D8}">
      <dgm:prSet/>
      <dgm:spPr/>
      <dgm:t>
        <a:bodyPr/>
        <a:lstStyle/>
        <a:p>
          <a:endParaRPr lang="en-US"/>
        </a:p>
      </dgm:t>
    </dgm:pt>
    <dgm:pt modelId="{876388F1-83CE-47FD-8BC8-22A21ED91018}" type="sibTrans" cxnId="{2D866956-CCE0-4D51-A804-70552F6F39D8}">
      <dgm:prSet/>
      <dgm:spPr/>
      <dgm:t>
        <a:bodyPr/>
        <a:lstStyle/>
        <a:p>
          <a:endParaRPr lang="en-US"/>
        </a:p>
      </dgm:t>
    </dgm:pt>
    <dgm:pt modelId="{3B13FECC-5662-49C2-B3C0-F804842DFFFB}">
      <dgm:prSet phldrT="[Text]"/>
      <dgm:spPr/>
      <dgm:t>
        <a:bodyPr/>
        <a:lstStyle/>
        <a:p>
          <a:r>
            <a:rPr lang="en-US" dirty="0" smtClean="0"/>
            <a:t>LA Educators Teacher</a:t>
          </a:r>
          <a:endParaRPr lang="en-US" dirty="0"/>
        </a:p>
      </dgm:t>
    </dgm:pt>
    <dgm:pt modelId="{DF15469C-54D4-462D-BC7B-1C3FABB4145E}" type="parTrans" cxnId="{A189CF22-3093-4889-8986-FBCF91E17413}">
      <dgm:prSet/>
      <dgm:spPr/>
      <dgm:t>
        <a:bodyPr/>
        <a:lstStyle/>
        <a:p>
          <a:endParaRPr lang="en-US"/>
        </a:p>
      </dgm:t>
    </dgm:pt>
    <dgm:pt modelId="{AE655B46-769E-46E9-975C-87D8496706BD}" type="sibTrans" cxnId="{A189CF22-3093-4889-8986-FBCF91E17413}">
      <dgm:prSet/>
      <dgm:spPr/>
      <dgm:t>
        <a:bodyPr/>
        <a:lstStyle/>
        <a:p>
          <a:endParaRPr lang="en-US"/>
        </a:p>
      </dgm:t>
    </dgm:pt>
    <dgm:pt modelId="{C9EBF798-06EB-4042-AD30-049B7BE70F9C}">
      <dgm:prSet phldrT="[Text]"/>
      <dgm:spPr/>
      <dgm:t>
        <a:bodyPr/>
        <a:lstStyle/>
        <a:p>
          <a:r>
            <a:rPr lang="en-US" dirty="0" smtClean="0"/>
            <a:t>LA Teachers Federation Teacher</a:t>
          </a:r>
          <a:endParaRPr lang="en-US" dirty="0"/>
        </a:p>
      </dgm:t>
    </dgm:pt>
    <dgm:pt modelId="{BC2B598D-E343-40DE-9A53-FC1B35590F90}" type="parTrans" cxnId="{AA2B9192-5E81-489C-A3E1-781030167E7F}">
      <dgm:prSet/>
      <dgm:spPr/>
      <dgm:t>
        <a:bodyPr/>
        <a:lstStyle/>
        <a:p>
          <a:endParaRPr lang="en-US"/>
        </a:p>
      </dgm:t>
    </dgm:pt>
    <dgm:pt modelId="{758EA9B2-A36D-4CA1-9309-16A516B39AE8}" type="sibTrans" cxnId="{AA2B9192-5E81-489C-A3E1-781030167E7F}">
      <dgm:prSet/>
      <dgm:spPr/>
      <dgm:t>
        <a:bodyPr/>
        <a:lstStyle/>
        <a:p>
          <a:endParaRPr lang="en-US"/>
        </a:p>
      </dgm:t>
    </dgm:pt>
    <dgm:pt modelId="{0A96F996-A19C-43A0-82DF-4F03D039B403}">
      <dgm:prSet phldrT="[Text]"/>
      <dgm:spPr/>
      <dgm:t>
        <a:bodyPr/>
        <a:lstStyle/>
        <a:p>
          <a:r>
            <a:rPr lang="en-US" dirty="0" smtClean="0"/>
            <a:t>Legislative Youth Advisory Council Representative</a:t>
          </a:r>
          <a:endParaRPr lang="en-US" dirty="0"/>
        </a:p>
      </dgm:t>
    </dgm:pt>
    <dgm:pt modelId="{050141BA-C454-4283-B42A-2ECB680E1A9E}" type="parTrans" cxnId="{DDC0C63D-312D-4FDB-9AE2-601B793D1DF4}">
      <dgm:prSet/>
      <dgm:spPr/>
      <dgm:t>
        <a:bodyPr/>
        <a:lstStyle/>
        <a:p>
          <a:endParaRPr lang="en-US"/>
        </a:p>
      </dgm:t>
    </dgm:pt>
    <dgm:pt modelId="{6C06ED49-56EB-43B8-B686-FC27D740CC6F}" type="sibTrans" cxnId="{DDC0C63D-312D-4FDB-9AE2-601B793D1DF4}">
      <dgm:prSet/>
      <dgm:spPr/>
      <dgm:t>
        <a:bodyPr/>
        <a:lstStyle/>
        <a:p>
          <a:endParaRPr lang="en-US"/>
        </a:p>
      </dgm:t>
    </dgm:pt>
    <dgm:pt modelId="{5D108A72-0C54-458C-AFD5-0F348CD20073}" type="pres">
      <dgm:prSet presAssocID="{3CCF699B-D750-4F8F-BD1A-373659E09F72}" presName="diagram" presStyleCnt="0">
        <dgm:presLayoutVars>
          <dgm:dir/>
          <dgm:resizeHandles val="exact"/>
        </dgm:presLayoutVars>
      </dgm:prSet>
      <dgm:spPr/>
      <dgm:t>
        <a:bodyPr/>
        <a:lstStyle/>
        <a:p>
          <a:endParaRPr lang="en-US"/>
        </a:p>
      </dgm:t>
    </dgm:pt>
    <dgm:pt modelId="{BD74C72A-E5B8-4063-9BF8-FF6778994BDD}" type="pres">
      <dgm:prSet presAssocID="{67CE7860-4A4A-4532-88E3-E5BC1FB61E41}" presName="node" presStyleLbl="node1" presStyleIdx="0" presStyleCnt="24">
        <dgm:presLayoutVars>
          <dgm:bulletEnabled val="1"/>
        </dgm:presLayoutVars>
      </dgm:prSet>
      <dgm:spPr/>
      <dgm:t>
        <a:bodyPr/>
        <a:lstStyle/>
        <a:p>
          <a:endParaRPr lang="en-US"/>
        </a:p>
      </dgm:t>
    </dgm:pt>
    <dgm:pt modelId="{383D9B2C-0CEA-4FB8-ABB4-C4A872F99F72}" type="pres">
      <dgm:prSet presAssocID="{07D5B9A7-93A2-4823-B4C9-C20C590DAFEC}" presName="sibTrans" presStyleCnt="0"/>
      <dgm:spPr/>
    </dgm:pt>
    <dgm:pt modelId="{A2218098-887C-4B72-85E8-491A951AB3FC}" type="pres">
      <dgm:prSet presAssocID="{98A258D9-72FE-441E-857A-B90B647FFB9D}" presName="node" presStyleLbl="node1" presStyleIdx="1" presStyleCnt="24">
        <dgm:presLayoutVars>
          <dgm:bulletEnabled val="1"/>
        </dgm:presLayoutVars>
      </dgm:prSet>
      <dgm:spPr/>
      <dgm:t>
        <a:bodyPr/>
        <a:lstStyle/>
        <a:p>
          <a:endParaRPr lang="en-US"/>
        </a:p>
      </dgm:t>
    </dgm:pt>
    <dgm:pt modelId="{7C7A665B-EB1D-4792-9F2F-5B43E0F09100}" type="pres">
      <dgm:prSet presAssocID="{609C7009-FEDE-41D4-B146-2ACF539C02F9}" presName="sibTrans" presStyleCnt="0"/>
      <dgm:spPr/>
    </dgm:pt>
    <dgm:pt modelId="{543A610A-A669-466D-9E10-1ABDA32F7B7B}" type="pres">
      <dgm:prSet presAssocID="{F5DB3D0F-E49E-4E47-837D-BAA0F5523946}" presName="node" presStyleLbl="node1" presStyleIdx="2" presStyleCnt="24">
        <dgm:presLayoutVars>
          <dgm:bulletEnabled val="1"/>
        </dgm:presLayoutVars>
      </dgm:prSet>
      <dgm:spPr/>
      <dgm:t>
        <a:bodyPr/>
        <a:lstStyle/>
        <a:p>
          <a:endParaRPr lang="en-US"/>
        </a:p>
      </dgm:t>
    </dgm:pt>
    <dgm:pt modelId="{59D788A1-5256-4C88-B1AB-B78CF8D5BA01}" type="pres">
      <dgm:prSet presAssocID="{24C0A982-AA24-4B7F-A0BA-5066C4084E81}" presName="sibTrans" presStyleCnt="0"/>
      <dgm:spPr/>
    </dgm:pt>
    <dgm:pt modelId="{C69BEF72-606D-4C8E-A0E5-39177AFCE823}" type="pres">
      <dgm:prSet presAssocID="{31722418-F592-4E89-BF1D-94180860D0CD}" presName="node" presStyleLbl="node1" presStyleIdx="3" presStyleCnt="24">
        <dgm:presLayoutVars>
          <dgm:bulletEnabled val="1"/>
        </dgm:presLayoutVars>
      </dgm:prSet>
      <dgm:spPr/>
      <dgm:t>
        <a:bodyPr/>
        <a:lstStyle/>
        <a:p>
          <a:endParaRPr lang="en-US"/>
        </a:p>
      </dgm:t>
    </dgm:pt>
    <dgm:pt modelId="{FBCF9AFC-3E42-411F-B0EC-BDE70A565E90}" type="pres">
      <dgm:prSet presAssocID="{4CD8DEBE-DF87-445A-9FFE-E15F99555297}" presName="sibTrans" presStyleCnt="0"/>
      <dgm:spPr/>
    </dgm:pt>
    <dgm:pt modelId="{7B2C79A3-0313-4D6F-868C-2C450F59C889}" type="pres">
      <dgm:prSet presAssocID="{4858911A-8796-4463-B6EB-5E36266118EA}" presName="node" presStyleLbl="node1" presStyleIdx="4" presStyleCnt="24">
        <dgm:presLayoutVars>
          <dgm:bulletEnabled val="1"/>
        </dgm:presLayoutVars>
      </dgm:prSet>
      <dgm:spPr/>
      <dgm:t>
        <a:bodyPr/>
        <a:lstStyle/>
        <a:p>
          <a:endParaRPr lang="en-US"/>
        </a:p>
      </dgm:t>
    </dgm:pt>
    <dgm:pt modelId="{2EDE6DF2-F66C-4C1B-ADC0-B7E2A944195C}" type="pres">
      <dgm:prSet presAssocID="{ED0634DA-15AB-4B98-9A3E-2F17EBBEB2F0}" presName="sibTrans" presStyleCnt="0"/>
      <dgm:spPr/>
    </dgm:pt>
    <dgm:pt modelId="{5A71A3A0-63D5-4ED3-8F73-CBC2B13B77CA}" type="pres">
      <dgm:prSet presAssocID="{3DB25169-8BD1-46BA-98D1-84B09E2C125B}" presName="node" presStyleLbl="node1" presStyleIdx="5" presStyleCnt="24">
        <dgm:presLayoutVars>
          <dgm:bulletEnabled val="1"/>
        </dgm:presLayoutVars>
      </dgm:prSet>
      <dgm:spPr/>
      <dgm:t>
        <a:bodyPr/>
        <a:lstStyle/>
        <a:p>
          <a:endParaRPr lang="en-US"/>
        </a:p>
      </dgm:t>
    </dgm:pt>
    <dgm:pt modelId="{36D82202-B4C7-4C21-A814-DF38DEA3F891}" type="pres">
      <dgm:prSet presAssocID="{E21C104D-08BE-46DE-AE67-F0AEF96E1BDF}" presName="sibTrans" presStyleCnt="0"/>
      <dgm:spPr/>
    </dgm:pt>
    <dgm:pt modelId="{536290CD-FCD0-4D1B-A925-F76E63657B8C}" type="pres">
      <dgm:prSet presAssocID="{66D7A889-8381-46DC-B347-83E6F73C297A}" presName="node" presStyleLbl="node1" presStyleIdx="6" presStyleCnt="24">
        <dgm:presLayoutVars>
          <dgm:bulletEnabled val="1"/>
        </dgm:presLayoutVars>
      </dgm:prSet>
      <dgm:spPr/>
      <dgm:t>
        <a:bodyPr/>
        <a:lstStyle/>
        <a:p>
          <a:endParaRPr lang="en-US"/>
        </a:p>
      </dgm:t>
    </dgm:pt>
    <dgm:pt modelId="{DC8C5A60-D1B4-48C9-9EDE-412D6A9BCBBF}" type="pres">
      <dgm:prSet presAssocID="{715F429F-26F0-4922-B243-D2CA76030DDE}" presName="sibTrans" presStyleCnt="0"/>
      <dgm:spPr/>
    </dgm:pt>
    <dgm:pt modelId="{C3A00783-67BF-4561-8B85-8FFE20111360}" type="pres">
      <dgm:prSet presAssocID="{9E5C81E1-89B5-4DEB-8182-150B4115958E}" presName="node" presStyleLbl="node1" presStyleIdx="7" presStyleCnt="24">
        <dgm:presLayoutVars>
          <dgm:bulletEnabled val="1"/>
        </dgm:presLayoutVars>
      </dgm:prSet>
      <dgm:spPr/>
      <dgm:t>
        <a:bodyPr/>
        <a:lstStyle/>
        <a:p>
          <a:endParaRPr lang="en-US"/>
        </a:p>
      </dgm:t>
    </dgm:pt>
    <dgm:pt modelId="{B53AC57E-04D1-48F3-92A0-BBE004CDD81C}" type="pres">
      <dgm:prSet presAssocID="{50F06A74-E35A-4CDF-AC64-13E0ADF7F868}" presName="sibTrans" presStyleCnt="0"/>
      <dgm:spPr/>
    </dgm:pt>
    <dgm:pt modelId="{81B647A9-C540-439A-841B-506C71D982FB}" type="pres">
      <dgm:prSet presAssocID="{AF3537BE-D3E9-4D0D-91EE-C60056BDB143}" presName="node" presStyleLbl="node1" presStyleIdx="8" presStyleCnt="24">
        <dgm:presLayoutVars>
          <dgm:bulletEnabled val="1"/>
        </dgm:presLayoutVars>
      </dgm:prSet>
      <dgm:spPr/>
      <dgm:t>
        <a:bodyPr/>
        <a:lstStyle/>
        <a:p>
          <a:endParaRPr lang="en-US"/>
        </a:p>
      </dgm:t>
    </dgm:pt>
    <dgm:pt modelId="{6418B741-1E23-4B67-A3C9-69747A4A8059}" type="pres">
      <dgm:prSet presAssocID="{631270F5-AD53-43F7-8A7F-7788BFBDE943}" presName="sibTrans" presStyleCnt="0"/>
      <dgm:spPr/>
    </dgm:pt>
    <dgm:pt modelId="{72CF7317-152D-4381-976A-F58FE4B5E2C6}" type="pres">
      <dgm:prSet presAssocID="{1F4F3AC8-535F-4FC9-B1DE-282636D9864A}" presName="node" presStyleLbl="node1" presStyleIdx="9" presStyleCnt="24">
        <dgm:presLayoutVars>
          <dgm:bulletEnabled val="1"/>
        </dgm:presLayoutVars>
      </dgm:prSet>
      <dgm:spPr/>
      <dgm:t>
        <a:bodyPr/>
        <a:lstStyle/>
        <a:p>
          <a:endParaRPr lang="en-US"/>
        </a:p>
      </dgm:t>
    </dgm:pt>
    <dgm:pt modelId="{74A1F922-BCD0-4283-A423-DCB87469E8F2}" type="pres">
      <dgm:prSet presAssocID="{5D0185F5-F04C-43A0-B00D-E16132F99E49}" presName="sibTrans" presStyleCnt="0"/>
      <dgm:spPr/>
    </dgm:pt>
    <dgm:pt modelId="{8073BFD0-5B5F-4B8C-A63C-8EBE00173F2A}" type="pres">
      <dgm:prSet presAssocID="{3702C6B1-C639-4321-B14E-09671957127E}" presName="node" presStyleLbl="node1" presStyleIdx="10" presStyleCnt="24">
        <dgm:presLayoutVars>
          <dgm:bulletEnabled val="1"/>
        </dgm:presLayoutVars>
      </dgm:prSet>
      <dgm:spPr/>
      <dgm:t>
        <a:bodyPr/>
        <a:lstStyle/>
        <a:p>
          <a:endParaRPr lang="en-US"/>
        </a:p>
      </dgm:t>
    </dgm:pt>
    <dgm:pt modelId="{83BBC591-5C66-432D-AC92-66F4AE3274DF}" type="pres">
      <dgm:prSet presAssocID="{3986491E-E7D9-4EB1-B1D3-8318A86EA37A}" presName="sibTrans" presStyleCnt="0"/>
      <dgm:spPr/>
    </dgm:pt>
    <dgm:pt modelId="{0EEAE83F-8391-409C-BA7F-2A96BF6BA57A}" type="pres">
      <dgm:prSet presAssocID="{FA451630-31B4-41DC-8E13-66489E5452BE}" presName="node" presStyleLbl="node1" presStyleIdx="11" presStyleCnt="24">
        <dgm:presLayoutVars>
          <dgm:bulletEnabled val="1"/>
        </dgm:presLayoutVars>
      </dgm:prSet>
      <dgm:spPr/>
      <dgm:t>
        <a:bodyPr/>
        <a:lstStyle/>
        <a:p>
          <a:endParaRPr lang="en-US"/>
        </a:p>
      </dgm:t>
    </dgm:pt>
    <dgm:pt modelId="{6F746736-03E5-4493-B20A-272A2293D3CB}" type="pres">
      <dgm:prSet presAssocID="{981E15E0-C065-4630-9C67-50574EE0C6C7}" presName="sibTrans" presStyleCnt="0"/>
      <dgm:spPr/>
    </dgm:pt>
    <dgm:pt modelId="{278B2C2D-EBAB-4A8C-B30F-3A2B804CB811}" type="pres">
      <dgm:prSet presAssocID="{AFDBE189-227B-4D8E-9DB1-755C6151029D}" presName="node" presStyleLbl="node1" presStyleIdx="12" presStyleCnt="24">
        <dgm:presLayoutVars>
          <dgm:bulletEnabled val="1"/>
        </dgm:presLayoutVars>
      </dgm:prSet>
      <dgm:spPr/>
      <dgm:t>
        <a:bodyPr/>
        <a:lstStyle/>
        <a:p>
          <a:endParaRPr lang="en-US"/>
        </a:p>
      </dgm:t>
    </dgm:pt>
    <dgm:pt modelId="{EBB91346-D385-411A-A1DB-ED3324CB33C0}" type="pres">
      <dgm:prSet presAssocID="{B5CE050D-ED56-468A-A101-592147F2A39B}" presName="sibTrans" presStyleCnt="0"/>
      <dgm:spPr/>
    </dgm:pt>
    <dgm:pt modelId="{F635F377-89D7-42CD-8088-B3E6F3E67A91}" type="pres">
      <dgm:prSet presAssocID="{FD02FD11-2BCC-445A-84DC-0B983F77BA76}" presName="node" presStyleLbl="node1" presStyleIdx="13" presStyleCnt="24">
        <dgm:presLayoutVars>
          <dgm:bulletEnabled val="1"/>
        </dgm:presLayoutVars>
      </dgm:prSet>
      <dgm:spPr/>
      <dgm:t>
        <a:bodyPr/>
        <a:lstStyle/>
        <a:p>
          <a:endParaRPr lang="en-US"/>
        </a:p>
      </dgm:t>
    </dgm:pt>
    <dgm:pt modelId="{8D629E96-76E9-4532-92AF-363EA286779C}" type="pres">
      <dgm:prSet presAssocID="{B6FE75CC-8ADE-4138-861B-7B1ABB6275F0}" presName="sibTrans" presStyleCnt="0"/>
      <dgm:spPr/>
    </dgm:pt>
    <dgm:pt modelId="{43E732EF-A79D-44D5-90FA-BB5DA6F9AD4E}" type="pres">
      <dgm:prSet presAssocID="{8A5F5E3F-85EF-41D1-A020-BA43902264BB}" presName="node" presStyleLbl="node1" presStyleIdx="14" presStyleCnt="24">
        <dgm:presLayoutVars>
          <dgm:bulletEnabled val="1"/>
        </dgm:presLayoutVars>
      </dgm:prSet>
      <dgm:spPr/>
      <dgm:t>
        <a:bodyPr/>
        <a:lstStyle/>
        <a:p>
          <a:endParaRPr lang="en-US"/>
        </a:p>
      </dgm:t>
    </dgm:pt>
    <dgm:pt modelId="{21B1BA27-46D3-407D-99FE-F111F851F8C4}" type="pres">
      <dgm:prSet presAssocID="{C4DDA5DB-0562-45DD-BFBC-0A3E2F0A9C48}" presName="sibTrans" presStyleCnt="0"/>
      <dgm:spPr/>
    </dgm:pt>
    <dgm:pt modelId="{81E074A7-7AF0-4B26-8B89-EB2FDD2FB14F}" type="pres">
      <dgm:prSet presAssocID="{6182155B-2226-49B6-BCC3-1B8FCD9E7CEB}" presName="node" presStyleLbl="node1" presStyleIdx="15" presStyleCnt="24">
        <dgm:presLayoutVars>
          <dgm:bulletEnabled val="1"/>
        </dgm:presLayoutVars>
      </dgm:prSet>
      <dgm:spPr/>
      <dgm:t>
        <a:bodyPr/>
        <a:lstStyle/>
        <a:p>
          <a:endParaRPr lang="en-US"/>
        </a:p>
      </dgm:t>
    </dgm:pt>
    <dgm:pt modelId="{8CC06F23-A72C-4A41-AED7-5FB1960F9A68}" type="pres">
      <dgm:prSet presAssocID="{51B0C13F-9F59-4AFC-A549-20824F29E59A}" presName="sibTrans" presStyleCnt="0"/>
      <dgm:spPr/>
    </dgm:pt>
    <dgm:pt modelId="{DFCAB3C1-CC4C-43BF-8702-9FB8BBA354AC}" type="pres">
      <dgm:prSet presAssocID="{3FC34FC7-0BA8-4C36-95FA-2D1ADA089676}" presName="node" presStyleLbl="node1" presStyleIdx="16" presStyleCnt="24">
        <dgm:presLayoutVars>
          <dgm:bulletEnabled val="1"/>
        </dgm:presLayoutVars>
      </dgm:prSet>
      <dgm:spPr/>
      <dgm:t>
        <a:bodyPr/>
        <a:lstStyle/>
        <a:p>
          <a:endParaRPr lang="en-US"/>
        </a:p>
      </dgm:t>
    </dgm:pt>
    <dgm:pt modelId="{2940BD99-6670-43E8-8B2A-C37AC55E4BAF}" type="pres">
      <dgm:prSet presAssocID="{E888DD74-ACA0-4FC8-B724-22890A497EFF}" presName="sibTrans" presStyleCnt="0"/>
      <dgm:spPr/>
    </dgm:pt>
    <dgm:pt modelId="{9840970A-1BF0-4475-A3A0-7A8BCBAD6E37}" type="pres">
      <dgm:prSet presAssocID="{878F78F9-2DE7-4C51-A379-6FB573CC8E5E}" presName="node" presStyleLbl="node1" presStyleIdx="17" presStyleCnt="24">
        <dgm:presLayoutVars>
          <dgm:bulletEnabled val="1"/>
        </dgm:presLayoutVars>
      </dgm:prSet>
      <dgm:spPr/>
      <dgm:t>
        <a:bodyPr/>
        <a:lstStyle/>
        <a:p>
          <a:endParaRPr lang="en-US"/>
        </a:p>
      </dgm:t>
    </dgm:pt>
    <dgm:pt modelId="{099D3FDA-B8F9-442B-AA34-400075886150}" type="pres">
      <dgm:prSet presAssocID="{8B824BAA-8424-4CC8-A36D-439BF28AF959}" presName="sibTrans" presStyleCnt="0"/>
      <dgm:spPr/>
    </dgm:pt>
    <dgm:pt modelId="{C1845EEC-8FD4-4A8E-B87E-85C5466F4FEC}" type="pres">
      <dgm:prSet presAssocID="{B605B92E-DBE2-42AE-9A9B-38B6DDBBDB43}" presName="node" presStyleLbl="node1" presStyleIdx="18" presStyleCnt="24">
        <dgm:presLayoutVars>
          <dgm:bulletEnabled val="1"/>
        </dgm:presLayoutVars>
      </dgm:prSet>
      <dgm:spPr/>
      <dgm:t>
        <a:bodyPr/>
        <a:lstStyle/>
        <a:p>
          <a:endParaRPr lang="en-US"/>
        </a:p>
      </dgm:t>
    </dgm:pt>
    <dgm:pt modelId="{7B9B7878-26F9-4417-9A96-345CD4EA9833}" type="pres">
      <dgm:prSet presAssocID="{EC6A09E2-5F18-4DC5-A2DD-83C305F41B61}" presName="sibTrans" presStyleCnt="0"/>
      <dgm:spPr/>
    </dgm:pt>
    <dgm:pt modelId="{9928BF38-E6DA-45B1-ACDB-7953811C0800}" type="pres">
      <dgm:prSet presAssocID="{59987E56-3A3B-4A21-81AD-D715B649592E}" presName="node" presStyleLbl="node1" presStyleIdx="19" presStyleCnt="24">
        <dgm:presLayoutVars>
          <dgm:bulletEnabled val="1"/>
        </dgm:presLayoutVars>
      </dgm:prSet>
      <dgm:spPr/>
      <dgm:t>
        <a:bodyPr/>
        <a:lstStyle/>
        <a:p>
          <a:endParaRPr lang="en-US"/>
        </a:p>
      </dgm:t>
    </dgm:pt>
    <dgm:pt modelId="{C0CBBA93-53B4-480F-B049-8E821C6C157F}" type="pres">
      <dgm:prSet presAssocID="{D9F56590-B3BC-4D2F-9E2A-0EB8FAB09876}" presName="sibTrans" presStyleCnt="0"/>
      <dgm:spPr/>
    </dgm:pt>
    <dgm:pt modelId="{8748B663-EF80-4C0E-BD8A-E84F92E06C92}" type="pres">
      <dgm:prSet presAssocID="{205D674B-F942-44E4-8A3E-2091DC8AC3BB}" presName="node" presStyleLbl="node1" presStyleIdx="20" presStyleCnt="24">
        <dgm:presLayoutVars>
          <dgm:bulletEnabled val="1"/>
        </dgm:presLayoutVars>
      </dgm:prSet>
      <dgm:spPr/>
      <dgm:t>
        <a:bodyPr/>
        <a:lstStyle/>
        <a:p>
          <a:endParaRPr lang="en-US"/>
        </a:p>
      </dgm:t>
    </dgm:pt>
    <dgm:pt modelId="{145CD3B3-F6CD-4EEF-8BD3-1048A165F8B8}" type="pres">
      <dgm:prSet presAssocID="{876388F1-83CE-47FD-8BC8-22A21ED91018}" presName="sibTrans" presStyleCnt="0"/>
      <dgm:spPr/>
    </dgm:pt>
    <dgm:pt modelId="{BEB82700-1CF8-4E1E-9E54-5D95EF83FCC2}" type="pres">
      <dgm:prSet presAssocID="{3B13FECC-5662-49C2-B3C0-F804842DFFFB}" presName="node" presStyleLbl="node1" presStyleIdx="21" presStyleCnt="24">
        <dgm:presLayoutVars>
          <dgm:bulletEnabled val="1"/>
        </dgm:presLayoutVars>
      </dgm:prSet>
      <dgm:spPr/>
      <dgm:t>
        <a:bodyPr/>
        <a:lstStyle/>
        <a:p>
          <a:endParaRPr lang="en-US"/>
        </a:p>
      </dgm:t>
    </dgm:pt>
    <dgm:pt modelId="{A1C5748E-B1CB-46CF-97B6-962858D9EF77}" type="pres">
      <dgm:prSet presAssocID="{AE655B46-769E-46E9-975C-87D8496706BD}" presName="sibTrans" presStyleCnt="0"/>
      <dgm:spPr/>
    </dgm:pt>
    <dgm:pt modelId="{FEC81FAF-B827-4E3F-A9D5-C4E2FE6FD766}" type="pres">
      <dgm:prSet presAssocID="{C9EBF798-06EB-4042-AD30-049B7BE70F9C}" presName="node" presStyleLbl="node1" presStyleIdx="22" presStyleCnt="24">
        <dgm:presLayoutVars>
          <dgm:bulletEnabled val="1"/>
        </dgm:presLayoutVars>
      </dgm:prSet>
      <dgm:spPr/>
      <dgm:t>
        <a:bodyPr/>
        <a:lstStyle/>
        <a:p>
          <a:endParaRPr lang="en-US"/>
        </a:p>
      </dgm:t>
    </dgm:pt>
    <dgm:pt modelId="{078E4D02-75D4-438A-ABF3-5FBCE426F90B}" type="pres">
      <dgm:prSet presAssocID="{758EA9B2-A36D-4CA1-9309-16A516B39AE8}" presName="sibTrans" presStyleCnt="0"/>
      <dgm:spPr/>
    </dgm:pt>
    <dgm:pt modelId="{3AF085DA-3047-4CDA-ADF9-131736DD272B}" type="pres">
      <dgm:prSet presAssocID="{0A96F996-A19C-43A0-82DF-4F03D039B403}" presName="node" presStyleLbl="node1" presStyleIdx="23" presStyleCnt="24">
        <dgm:presLayoutVars>
          <dgm:bulletEnabled val="1"/>
        </dgm:presLayoutVars>
      </dgm:prSet>
      <dgm:spPr/>
      <dgm:t>
        <a:bodyPr/>
        <a:lstStyle/>
        <a:p>
          <a:endParaRPr lang="en-US"/>
        </a:p>
      </dgm:t>
    </dgm:pt>
  </dgm:ptLst>
  <dgm:cxnLst>
    <dgm:cxn modelId="{55DA590C-72DB-4F38-90BF-838B1903405B}" type="presOf" srcId="{C9EBF798-06EB-4042-AD30-049B7BE70F9C}" destId="{FEC81FAF-B827-4E3F-A9D5-C4E2FE6FD766}" srcOrd="0" destOrd="0" presId="urn:microsoft.com/office/officeart/2005/8/layout/default"/>
    <dgm:cxn modelId="{487042F3-571C-4489-8553-15E234B13366}" srcId="{3CCF699B-D750-4F8F-BD1A-373659E09F72}" destId="{3702C6B1-C639-4321-B14E-09671957127E}" srcOrd="10" destOrd="0" parTransId="{5E141F71-18AF-45F7-9E36-3F6A0F5EE5ED}" sibTransId="{3986491E-E7D9-4EB1-B1D3-8318A86EA37A}"/>
    <dgm:cxn modelId="{BAC9FC5A-F972-4CED-9DC9-4E8AF3EEE46D}" srcId="{3CCF699B-D750-4F8F-BD1A-373659E09F72}" destId="{67CE7860-4A4A-4532-88E3-E5BC1FB61E41}" srcOrd="0" destOrd="0" parTransId="{F0D8E5C7-9292-405A-AE4B-D6611F842021}" sibTransId="{07D5B9A7-93A2-4823-B4C9-C20C590DAFEC}"/>
    <dgm:cxn modelId="{60F88F92-B1FE-4BA2-910F-D69571E20E98}" srcId="{3CCF699B-D750-4F8F-BD1A-373659E09F72}" destId="{66D7A889-8381-46DC-B347-83E6F73C297A}" srcOrd="6" destOrd="0" parTransId="{51A66DA9-A300-43A4-BA3E-66EA7340E8BA}" sibTransId="{715F429F-26F0-4922-B243-D2CA76030DDE}"/>
    <dgm:cxn modelId="{8B0AC028-0F1B-4C71-B273-D04B2EB775BA}" type="presOf" srcId="{59987E56-3A3B-4A21-81AD-D715B649592E}" destId="{9928BF38-E6DA-45B1-ACDB-7953811C0800}" srcOrd="0" destOrd="0" presId="urn:microsoft.com/office/officeart/2005/8/layout/default"/>
    <dgm:cxn modelId="{46929829-7760-46D9-AEF8-2E441F76DA16}" type="presOf" srcId="{AFDBE189-227B-4D8E-9DB1-755C6151029D}" destId="{278B2C2D-EBAB-4A8C-B30F-3A2B804CB811}" srcOrd="0" destOrd="0" presId="urn:microsoft.com/office/officeart/2005/8/layout/default"/>
    <dgm:cxn modelId="{41F9DBC4-444F-474A-A86F-F73322DEEB7B}" srcId="{3CCF699B-D750-4F8F-BD1A-373659E09F72}" destId="{1F4F3AC8-535F-4FC9-B1DE-282636D9864A}" srcOrd="9" destOrd="0" parTransId="{9665A7D7-5250-42E1-9916-C80DBE20B789}" sibTransId="{5D0185F5-F04C-43A0-B00D-E16132F99E49}"/>
    <dgm:cxn modelId="{B28A416A-5544-499B-BC89-461486FCC6AB}" srcId="{3CCF699B-D750-4F8F-BD1A-373659E09F72}" destId="{FD02FD11-2BCC-445A-84DC-0B983F77BA76}" srcOrd="13" destOrd="0" parTransId="{08297D49-ABFD-4712-9E3A-FD7B394BE1E4}" sibTransId="{B6FE75CC-8ADE-4138-861B-7B1ABB6275F0}"/>
    <dgm:cxn modelId="{E4EAA82A-11FB-411C-87CB-7BB511DC6ADE}" type="presOf" srcId="{B605B92E-DBE2-42AE-9A9B-38B6DDBBDB43}" destId="{C1845EEC-8FD4-4A8E-B87E-85C5466F4FEC}" srcOrd="0" destOrd="0" presId="urn:microsoft.com/office/officeart/2005/8/layout/default"/>
    <dgm:cxn modelId="{DB833FB3-E3FB-4617-A04C-A102E7132311}" type="presOf" srcId="{66D7A889-8381-46DC-B347-83E6F73C297A}" destId="{536290CD-FCD0-4D1B-A925-F76E63657B8C}" srcOrd="0" destOrd="0" presId="urn:microsoft.com/office/officeart/2005/8/layout/default"/>
    <dgm:cxn modelId="{A758D6A3-B45C-480C-B830-DE9CB999BE72}" type="presOf" srcId="{3CCF699B-D750-4F8F-BD1A-373659E09F72}" destId="{5D108A72-0C54-458C-AFD5-0F348CD20073}" srcOrd="0" destOrd="0" presId="urn:microsoft.com/office/officeart/2005/8/layout/default"/>
    <dgm:cxn modelId="{D32DC073-C34F-4BD6-BCFE-F812BF00913F}" srcId="{3CCF699B-D750-4F8F-BD1A-373659E09F72}" destId="{4858911A-8796-4463-B6EB-5E36266118EA}" srcOrd="4" destOrd="0" parTransId="{DAC23037-FA29-4B6F-9AB5-E4D993159A46}" sibTransId="{ED0634DA-15AB-4B98-9A3E-2F17EBBEB2F0}"/>
    <dgm:cxn modelId="{E27D8DC7-8D6F-4389-8087-0788770612C7}" srcId="{3CCF699B-D750-4F8F-BD1A-373659E09F72}" destId="{8A5F5E3F-85EF-41D1-A020-BA43902264BB}" srcOrd="14" destOrd="0" parTransId="{247B29AA-3B15-4622-AC16-D3EC9BF6B7D7}" sibTransId="{C4DDA5DB-0562-45DD-BFBC-0A3E2F0A9C48}"/>
    <dgm:cxn modelId="{010AB9B3-2C90-4EB3-AE44-7DB7CC24E6D7}" srcId="{3CCF699B-D750-4F8F-BD1A-373659E09F72}" destId="{3FC34FC7-0BA8-4C36-95FA-2D1ADA089676}" srcOrd="16" destOrd="0" parTransId="{9B905713-4E49-43C6-9AC9-85852471DC53}" sibTransId="{E888DD74-ACA0-4FC8-B724-22890A497EFF}"/>
    <dgm:cxn modelId="{00D32BFB-14F3-45D8-B4C4-608F269E1275}" type="presOf" srcId="{3FC34FC7-0BA8-4C36-95FA-2D1ADA089676}" destId="{DFCAB3C1-CC4C-43BF-8702-9FB8BBA354AC}" srcOrd="0" destOrd="0" presId="urn:microsoft.com/office/officeart/2005/8/layout/default"/>
    <dgm:cxn modelId="{FB49BEB9-EB5A-4E87-9BF4-B6A7872CE330}" type="presOf" srcId="{3DB25169-8BD1-46BA-98D1-84B09E2C125B}" destId="{5A71A3A0-63D5-4ED3-8F73-CBC2B13B77CA}" srcOrd="0" destOrd="0" presId="urn:microsoft.com/office/officeart/2005/8/layout/default"/>
    <dgm:cxn modelId="{9B358ED0-515F-439F-AF28-90F077757DC2}" type="presOf" srcId="{31722418-F592-4E89-BF1D-94180860D0CD}" destId="{C69BEF72-606D-4C8E-A0E5-39177AFCE823}" srcOrd="0" destOrd="0" presId="urn:microsoft.com/office/officeart/2005/8/layout/default"/>
    <dgm:cxn modelId="{A876E172-7FD3-4733-B62E-E7C24A6F6243}" type="presOf" srcId="{FD02FD11-2BCC-445A-84DC-0B983F77BA76}" destId="{F635F377-89D7-42CD-8088-B3E6F3E67A91}" srcOrd="0" destOrd="0" presId="urn:microsoft.com/office/officeart/2005/8/layout/default"/>
    <dgm:cxn modelId="{7835754C-746E-4F0A-BB00-489915A784CB}" srcId="{3CCF699B-D750-4F8F-BD1A-373659E09F72}" destId="{B605B92E-DBE2-42AE-9A9B-38B6DDBBDB43}" srcOrd="18" destOrd="0" parTransId="{5ADF1BCE-0E6B-445A-A049-31151C63CE5B}" sibTransId="{EC6A09E2-5F18-4DC5-A2DD-83C305F41B61}"/>
    <dgm:cxn modelId="{58AA5310-D56A-47BE-9201-997DA838A157}" type="presOf" srcId="{0A96F996-A19C-43A0-82DF-4F03D039B403}" destId="{3AF085DA-3047-4CDA-ADF9-131736DD272B}" srcOrd="0" destOrd="0" presId="urn:microsoft.com/office/officeart/2005/8/layout/default"/>
    <dgm:cxn modelId="{D1615FEB-04A9-41CE-A819-A4AC4A55442E}" type="presOf" srcId="{3B13FECC-5662-49C2-B3C0-F804842DFFFB}" destId="{BEB82700-1CF8-4E1E-9E54-5D95EF83FCC2}" srcOrd="0" destOrd="0" presId="urn:microsoft.com/office/officeart/2005/8/layout/default"/>
    <dgm:cxn modelId="{8E5235AC-61B9-41C6-8EC6-BFCF985FBF4A}" type="presOf" srcId="{8A5F5E3F-85EF-41D1-A020-BA43902264BB}" destId="{43E732EF-A79D-44D5-90FA-BB5DA6F9AD4E}" srcOrd="0" destOrd="0" presId="urn:microsoft.com/office/officeart/2005/8/layout/default"/>
    <dgm:cxn modelId="{82CD8F64-1213-4BF7-A039-DFF4A4802448}" type="presOf" srcId="{67CE7860-4A4A-4532-88E3-E5BC1FB61E41}" destId="{BD74C72A-E5B8-4063-9BF8-FF6778994BDD}" srcOrd="0" destOrd="0" presId="urn:microsoft.com/office/officeart/2005/8/layout/default"/>
    <dgm:cxn modelId="{3A83C9DB-9585-479E-BAF6-083E828CA253}" srcId="{3CCF699B-D750-4F8F-BD1A-373659E09F72}" destId="{878F78F9-2DE7-4C51-A379-6FB573CC8E5E}" srcOrd="17" destOrd="0" parTransId="{D93B59AD-C753-4278-B7B9-DF6EF6E89237}" sibTransId="{8B824BAA-8424-4CC8-A36D-439BF28AF959}"/>
    <dgm:cxn modelId="{1553E6D1-9787-4885-8DD5-E040FA8A873E}" type="presOf" srcId="{205D674B-F942-44E4-8A3E-2091DC8AC3BB}" destId="{8748B663-EF80-4C0E-BD8A-E84F92E06C92}" srcOrd="0" destOrd="0" presId="urn:microsoft.com/office/officeart/2005/8/layout/default"/>
    <dgm:cxn modelId="{BB304596-77A0-40A3-85EB-D062635EF7D4}" srcId="{3CCF699B-D750-4F8F-BD1A-373659E09F72}" destId="{FA451630-31B4-41DC-8E13-66489E5452BE}" srcOrd="11" destOrd="0" parTransId="{C0DAA5E5-2682-4A9F-85B0-8B30CBEC84A0}" sibTransId="{981E15E0-C065-4630-9C67-50574EE0C6C7}"/>
    <dgm:cxn modelId="{1212B133-39DE-460F-A108-4E5093DC01F1}" srcId="{3CCF699B-D750-4F8F-BD1A-373659E09F72}" destId="{AFDBE189-227B-4D8E-9DB1-755C6151029D}" srcOrd="12" destOrd="0" parTransId="{FF872A5F-2560-4783-BEF3-60A96943B798}" sibTransId="{B5CE050D-ED56-468A-A101-592147F2A39B}"/>
    <dgm:cxn modelId="{C43479C5-98A5-4115-934A-62E315C5359F}" srcId="{3CCF699B-D750-4F8F-BD1A-373659E09F72}" destId="{9E5C81E1-89B5-4DEB-8182-150B4115958E}" srcOrd="7" destOrd="0" parTransId="{B992A13D-C835-4919-9964-125854613BE6}" sibTransId="{50F06A74-E35A-4CDF-AC64-13E0ADF7F868}"/>
    <dgm:cxn modelId="{B6783061-44EB-4A5A-87CD-2290F68BF663}" type="presOf" srcId="{4858911A-8796-4463-B6EB-5E36266118EA}" destId="{7B2C79A3-0313-4D6F-868C-2C450F59C889}" srcOrd="0" destOrd="0" presId="urn:microsoft.com/office/officeart/2005/8/layout/default"/>
    <dgm:cxn modelId="{62AA9559-1BB9-4231-BACF-496199AA3B19}" type="presOf" srcId="{9E5C81E1-89B5-4DEB-8182-150B4115958E}" destId="{C3A00783-67BF-4561-8B85-8FFE20111360}" srcOrd="0" destOrd="0" presId="urn:microsoft.com/office/officeart/2005/8/layout/default"/>
    <dgm:cxn modelId="{A739D68D-B976-4987-95F8-8F4555C6B3D8}" srcId="{3CCF699B-D750-4F8F-BD1A-373659E09F72}" destId="{31722418-F592-4E89-BF1D-94180860D0CD}" srcOrd="3" destOrd="0" parTransId="{43FF8975-0B3D-478D-BC8C-CF8FE684593A}" sibTransId="{4CD8DEBE-DF87-445A-9FFE-E15F99555297}"/>
    <dgm:cxn modelId="{14B0ADCA-B18B-4C63-B462-83A92DF051DA}" srcId="{3CCF699B-D750-4F8F-BD1A-373659E09F72}" destId="{59987E56-3A3B-4A21-81AD-D715B649592E}" srcOrd="19" destOrd="0" parTransId="{D0D5911A-1310-40EA-9223-E11D1A25C90F}" sibTransId="{D9F56590-B3BC-4D2F-9E2A-0EB8FAB09876}"/>
    <dgm:cxn modelId="{AA2B9192-5E81-489C-A3E1-781030167E7F}" srcId="{3CCF699B-D750-4F8F-BD1A-373659E09F72}" destId="{C9EBF798-06EB-4042-AD30-049B7BE70F9C}" srcOrd="22" destOrd="0" parTransId="{BC2B598D-E343-40DE-9A53-FC1B35590F90}" sibTransId="{758EA9B2-A36D-4CA1-9309-16A516B39AE8}"/>
    <dgm:cxn modelId="{26210C1D-3447-4C82-8A67-4A5F5374E8BD}" type="presOf" srcId="{AF3537BE-D3E9-4D0D-91EE-C60056BDB143}" destId="{81B647A9-C540-439A-841B-506C71D982FB}" srcOrd="0" destOrd="0" presId="urn:microsoft.com/office/officeart/2005/8/layout/default"/>
    <dgm:cxn modelId="{2D171F3E-A5F0-4D00-846B-6D94B2C27163}" srcId="{3CCF699B-D750-4F8F-BD1A-373659E09F72}" destId="{3DB25169-8BD1-46BA-98D1-84B09E2C125B}" srcOrd="5" destOrd="0" parTransId="{5500717D-39FE-4611-A1B1-DD78D6B1602C}" sibTransId="{E21C104D-08BE-46DE-AE67-F0AEF96E1BDF}"/>
    <dgm:cxn modelId="{4EA4EF9D-FFB2-48ED-826B-072D651E6D5A}" type="presOf" srcId="{3702C6B1-C639-4321-B14E-09671957127E}" destId="{8073BFD0-5B5F-4B8C-A63C-8EBE00173F2A}" srcOrd="0" destOrd="0" presId="urn:microsoft.com/office/officeart/2005/8/layout/default"/>
    <dgm:cxn modelId="{588CC5FA-548D-463F-A9C8-61A78C8B1C2E}" type="presOf" srcId="{F5DB3D0F-E49E-4E47-837D-BAA0F5523946}" destId="{543A610A-A669-466D-9E10-1ABDA32F7B7B}" srcOrd="0" destOrd="0" presId="urn:microsoft.com/office/officeart/2005/8/layout/default"/>
    <dgm:cxn modelId="{00C2E50B-ACE7-4195-8F5A-0079A65FCF7C}" type="presOf" srcId="{878F78F9-2DE7-4C51-A379-6FB573CC8E5E}" destId="{9840970A-1BF0-4475-A3A0-7A8BCBAD6E37}" srcOrd="0" destOrd="0" presId="urn:microsoft.com/office/officeart/2005/8/layout/default"/>
    <dgm:cxn modelId="{A189CF22-3093-4889-8986-FBCF91E17413}" srcId="{3CCF699B-D750-4F8F-BD1A-373659E09F72}" destId="{3B13FECC-5662-49C2-B3C0-F804842DFFFB}" srcOrd="21" destOrd="0" parTransId="{DF15469C-54D4-462D-BC7B-1C3FABB4145E}" sibTransId="{AE655B46-769E-46E9-975C-87D8496706BD}"/>
    <dgm:cxn modelId="{6DC86D82-0D80-4CD7-9DF4-0FEB12FC5C38}" type="presOf" srcId="{1F4F3AC8-535F-4FC9-B1DE-282636D9864A}" destId="{72CF7317-152D-4381-976A-F58FE4B5E2C6}" srcOrd="0" destOrd="0" presId="urn:microsoft.com/office/officeart/2005/8/layout/default"/>
    <dgm:cxn modelId="{2AA19ABF-58EF-4BBE-8EF6-746DECD4883C}" srcId="{3CCF699B-D750-4F8F-BD1A-373659E09F72}" destId="{F5DB3D0F-E49E-4E47-837D-BAA0F5523946}" srcOrd="2" destOrd="0" parTransId="{D96E6355-C071-42E1-8EDC-7E708E04391A}" sibTransId="{24C0A982-AA24-4B7F-A0BA-5066C4084E81}"/>
    <dgm:cxn modelId="{32B011B6-3634-417E-82A3-F15F86AE5118}" type="presOf" srcId="{FA451630-31B4-41DC-8E13-66489E5452BE}" destId="{0EEAE83F-8391-409C-BA7F-2A96BF6BA57A}" srcOrd="0" destOrd="0" presId="urn:microsoft.com/office/officeart/2005/8/layout/default"/>
    <dgm:cxn modelId="{EC190A3D-822F-4191-8904-252FAB2DD80E}" type="presOf" srcId="{6182155B-2226-49B6-BCC3-1B8FCD9E7CEB}" destId="{81E074A7-7AF0-4B26-8B89-EB2FDD2FB14F}" srcOrd="0" destOrd="0" presId="urn:microsoft.com/office/officeart/2005/8/layout/default"/>
    <dgm:cxn modelId="{6F8DC019-CA9B-480F-8377-966B4C9C675C}" srcId="{3CCF699B-D750-4F8F-BD1A-373659E09F72}" destId="{98A258D9-72FE-441E-857A-B90B647FFB9D}" srcOrd="1" destOrd="0" parTransId="{3F982529-A9B0-4919-8A54-8EF8C2252CF0}" sibTransId="{609C7009-FEDE-41D4-B146-2ACF539C02F9}"/>
    <dgm:cxn modelId="{90A7C547-876F-4042-8134-0B7A02518F16}" srcId="{3CCF699B-D750-4F8F-BD1A-373659E09F72}" destId="{6182155B-2226-49B6-BCC3-1B8FCD9E7CEB}" srcOrd="15" destOrd="0" parTransId="{EAE45D1B-6954-40B0-A3B2-B1715073DD2F}" sibTransId="{51B0C13F-9F59-4AFC-A549-20824F29E59A}"/>
    <dgm:cxn modelId="{1E4CCC35-D2A6-4523-B8B9-2D5F37A914D9}" srcId="{3CCF699B-D750-4F8F-BD1A-373659E09F72}" destId="{AF3537BE-D3E9-4D0D-91EE-C60056BDB143}" srcOrd="8" destOrd="0" parTransId="{29C37FE1-59C1-4996-9228-F8FA9547BC86}" sibTransId="{631270F5-AD53-43F7-8A7F-7788BFBDE943}"/>
    <dgm:cxn modelId="{2D866956-CCE0-4D51-A804-70552F6F39D8}" srcId="{3CCF699B-D750-4F8F-BD1A-373659E09F72}" destId="{205D674B-F942-44E4-8A3E-2091DC8AC3BB}" srcOrd="20" destOrd="0" parTransId="{7F1A705B-CC15-46F3-8CA2-9029FFE1B7B7}" sibTransId="{876388F1-83CE-47FD-8BC8-22A21ED91018}"/>
    <dgm:cxn modelId="{0CDE9734-D18D-48DF-9410-31656D3A5AB1}" type="presOf" srcId="{98A258D9-72FE-441E-857A-B90B647FFB9D}" destId="{A2218098-887C-4B72-85E8-491A951AB3FC}" srcOrd="0" destOrd="0" presId="urn:microsoft.com/office/officeart/2005/8/layout/default"/>
    <dgm:cxn modelId="{DDC0C63D-312D-4FDB-9AE2-601B793D1DF4}" srcId="{3CCF699B-D750-4F8F-BD1A-373659E09F72}" destId="{0A96F996-A19C-43A0-82DF-4F03D039B403}" srcOrd="23" destOrd="0" parTransId="{050141BA-C454-4283-B42A-2ECB680E1A9E}" sibTransId="{6C06ED49-56EB-43B8-B686-FC27D740CC6F}"/>
    <dgm:cxn modelId="{69CA76F0-7697-480A-8868-E3C2EDC019EA}" type="presParOf" srcId="{5D108A72-0C54-458C-AFD5-0F348CD20073}" destId="{BD74C72A-E5B8-4063-9BF8-FF6778994BDD}" srcOrd="0" destOrd="0" presId="urn:microsoft.com/office/officeart/2005/8/layout/default"/>
    <dgm:cxn modelId="{69F569D8-2889-4996-B53B-5E434D48EAF2}" type="presParOf" srcId="{5D108A72-0C54-458C-AFD5-0F348CD20073}" destId="{383D9B2C-0CEA-4FB8-ABB4-C4A872F99F72}" srcOrd="1" destOrd="0" presId="urn:microsoft.com/office/officeart/2005/8/layout/default"/>
    <dgm:cxn modelId="{84FB78B6-E77E-4819-A308-072AC525756E}" type="presParOf" srcId="{5D108A72-0C54-458C-AFD5-0F348CD20073}" destId="{A2218098-887C-4B72-85E8-491A951AB3FC}" srcOrd="2" destOrd="0" presId="urn:microsoft.com/office/officeart/2005/8/layout/default"/>
    <dgm:cxn modelId="{A296FE17-2048-40CA-9C9D-E03E56FD8017}" type="presParOf" srcId="{5D108A72-0C54-458C-AFD5-0F348CD20073}" destId="{7C7A665B-EB1D-4792-9F2F-5B43E0F09100}" srcOrd="3" destOrd="0" presId="urn:microsoft.com/office/officeart/2005/8/layout/default"/>
    <dgm:cxn modelId="{6DCF681B-0DD8-4469-842A-A21253A228EE}" type="presParOf" srcId="{5D108A72-0C54-458C-AFD5-0F348CD20073}" destId="{543A610A-A669-466D-9E10-1ABDA32F7B7B}" srcOrd="4" destOrd="0" presId="urn:microsoft.com/office/officeart/2005/8/layout/default"/>
    <dgm:cxn modelId="{5CB1D134-E38F-4D97-AA51-69DCC12FA8ED}" type="presParOf" srcId="{5D108A72-0C54-458C-AFD5-0F348CD20073}" destId="{59D788A1-5256-4C88-B1AB-B78CF8D5BA01}" srcOrd="5" destOrd="0" presId="urn:microsoft.com/office/officeart/2005/8/layout/default"/>
    <dgm:cxn modelId="{9E1CFD52-AD5F-447E-8549-3B5E9C75FB41}" type="presParOf" srcId="{5D108A72-0C54-458C-AFD5-0F348CD20073}" destId="{C69BEF72-606D-4C8E-A0E5-39177AFCE823}" srcOrd="6" destOrd="0" presId="urn:microsoft.com/office/officeart/2005/8/layout/default"/>
    <dgm:cxn modelId="{41E4C57E-94BB-44EF-9CDF-C3EA4535C4DA}" type="presParOf" srcId="{5D108A72-0C54-458C-AFD5-0F348CD20073}" destId="{FBCF9AFC-3E42-411F-B0EC-BDE70A565E90}" srcOrd="7" destOrd="0" presId="urn:microsoft.com/office/officeart/2005/8/layout/default"/>
    <dgm:cxn modelId="{5343C54D-B8B7-4ED0-9637-95957CAD830E}" type="presParOf" srcId="{5D108A72-0C54-458C-AFD5-0F348CD20073}" destId="{7B2C79A3-0313-4D6F-868C-2C450F59C889}" srcOrd="8" destOrd="0" presId="urn:microsoft.com/office/officeart/2005/8/layout/default"/>
    <dgm:cxn modelId="{8E33FFE9-9707-4C3A-8ABD-F0B0CEB0EAAC}" type="presParOf" srcId="{5D108A72-0C54-458C-AFD5-0F348CD20073}" destId="{2EDE6DF2-F66C-4C1B-ADC0-B7E2A944195C}" srcOrd="9" destOrd="0" presId="urn:microsoft.com/office/officeart/2005/8/layout/default"/>
    <dgm:cxn modelId="{3EC6B0DF-99FE-4AAC-B0AB-707CBBF0F596}" type="presParOf" srcId="{5D108A72-0C54-458C-AFD5-0F348CD20073}" destId="{5A71A3A0-63D5-4ED3-8F73-CBC2B13B77CA}" srcOrd="10" destOrd="0" presId="urn:microsoft.com/office/officeart/2005/8/layout/default"/>
    <dgm:cxn modelId="{1E511637-5B52-496E-9E05-B07C87EC9E22}" type="presParOf" srcId="{5D108A72-0C54-458C-AFD5-0F348CD20073}" destId="{36D82202-B4C7-4C21-A814-DF38DEA3F891}" srcOrd="11" destOrd="0" presId="urn:microsoft.com/office/officeart/2005/8/layout/default"/>
    <dgm:cxn modelId="{E44A9D56-A1A9-451E-A5B7-9C7FE3065B5D}" type="presParOf" srcId="{5D108A72-0C54-458C-AFD5-0F348CD20073}" destId="{536290CD-FCD0-4D1B-A925-F76E63657B8C}" srcOrd="12" destOrd="0" presId="urn:microsoft.com/office/officeart/2005/8/layout/default"/>
    <dgm:cxn modelId="{1877FC95-2ABA-4EB1-9C19-52BF21D6B090}" type="presParOf" srcId="{5D108A72-0C54-458C-AFD5-0F348CD20073}" destId="{DC8C5A60-D1B4-48C9-9EDE-412D6A9BCBBF}" srcOrd="13" destOrd="0" presId="urn:microsoft.com/office/officeart/2005/8/layout/default"/>
    <dgm:cxn modelId="{36C80EFC-F65F-48C3-870C-BA431F7F0FE2}" type="presParOf" srcId="{5D108A72-0C54-458C-AFD5-0F348CD20073}" destId="{C3A00783-67BF-4561-8B85-8FFE20111360}" srcOrd="14" destOrd="0" presId="urn:microsoft.com/office/officeart/2005/8/layout/default"/>
    <dgm:cxn modelId="{FC831007-D29D-42FB-8FDA-A6200127AA7C}" type="presParOf" srcId="{5D108A72-0C54-458C-AFD5-0F348CD20073}" destId="{B53AC57E-04D1-48F3-92A0-BBE004CDD81C}" srcOrd="15" destOrd="0" presId="urn:microsoft.com/office/officeart/2005/8/layout/default"/>
    <dgm:cxn modelId="{90E3A04B-A827-45D3-9D03-91C51911773E}" type="presParOf" srcId="{5D108A72-0C54-458C-AFD5-0F348CD20073}" destId="{81B647A9-C540-439A-841B-506C71D982FB}" srcOrd="16" destOrd="0" presId="urn:microsoft.com/office/officeart/2005/8/layout/default"/>
    <dgm:cxn modelId="{E5E02BCE-9F8C-46EE-B7D8-2101CCD2B8FF}" type="presParOf" srcId="{5D108A72-0C54-458C-AFD5-0F348CD20073}" destId="{6418B741-1E23-4B67-A3C9-69747A4A8059}" srcOrd="17" destOrd="0" presId="urn:microsoft.com/office/officeart/2005/8/layout/default"/>
    <dgm:cxn modelId="{47D27C1E-9D03-41A1-8C27-FC355D78FF46}" type="presParOf" srcId="{5D108A72-0C54-458C-AFD5-0F348CD20073}" destId="{72CF7317-152D-4381-976A-F58FE4B5E2C6}" srcOrd="18" destOrd="0" presId="urn:microsoft.com/office/officeart/2005/8/layout/default"/>
    <dgm:cxn modelId="{5FB5E70D-CBA2-40A8-AC54-E4B2C32F29A3}" type="presParOf" srcId="{5D108A72-0C54-458C-AFD5-0F348CD20073}" destId="{74A1F922-BCD0-4283-A423-DCB87469E8F2}" srcOrd="19" destOrd="0" presId="urn:microsoft.com/office/officeart/2005/8/layout/default"/>
    <dgm:cxn modelId="{213D8320-18EC-413C-A8BD-932309D89D6C}" type="presParOf" srcId="{5D108A72-0C54-458C-AFD5-0F348CD20073}" destId="{8073BFD0-5B5F-4B8C-A63C-8EBE00173F2A}" srcOrd="20" destOrd="0" presId="urn:microsoft.com/office/officeart/2005/8/layout/default"/>
    <dgm:cxn modelId="{8F7C5A56-9542-4FF5-9509-81DA0C21D78A}" type="presParOf" srcId="{5D108A72-0C54-458C-AFD5-0F348CD20073}" destId="{83BBC591-5C66-432D-AC92-66F4AE3274DF}" srcOrd="21" destOrd="0" presId="urn:microsoft.com/office/officeart/2005/8/layout/default"/>
    <dgm:cxn modelId="{115C973C-BAC4-4C06-816F-4229134A373D}" type="presParOf" srcId="{5D108A72-0C54-458C-AFD5-0F348CD20073}" destId="{0EEAE83F-8391-409C-BA7F-2A96BF6BA57A}" srcOrd="22" destOrd="0" presId="urn:microsoft.com/office/officeart/2005/8/layout/default"/>
    <dgm:cxn modelId="{2B762964-8687-4C91-99E5-C65757B211A4}" type="presParOf" srcId="{5D108A72-0C54-458C-AFD5-0F348CD20073}" destId="{6F746736-03E5-4493-B20A-272A2293D3CB}" srcOrd="23" destOrd="0" presId="urn:microsoft.com/office/officeart/2005/8/layout/default"/>
    <dgm:cxn modelId="{51EE103C-D76B-4503-B2B3-2564AC42D2C4}" type="presParOf" srcId="{5D108A72-0C54-458C-AFD5-0F348CD20073}" destId="{278B2C2D-EBAB-4A8C-B30F-3A2B804CB811}" srcOrd="24" destOrd="0" presId="urn:microsoft.com/office/officeart/2005/8/layout/default"/>
    <dgm:cxn modelId="{4600BE0F-5990-4C25-A3E4-E30F4709FE4B}" type="presParOf" srcId="{5D108A72-0C54-458C-AFD5-0F348CD20073}" destId="{EBB91346-D385-411A-A1DB-ED3324CB33C0}" srcOrd="25" destOrd="0" presId="urn:microsoft.com/office/officeart/2005/8/layout/default"/>
    <dgm:cxn modelId="{02EE97FD-CEB0-44A7-873B-B4EA287924B2}" type="presParOf" srcId="{5D108A72-0C54-458C-AFD5-0F348CD20073}" destId="{F635F377-89D7-42CD-8088-B3E6F3E67A91}" srcOrd="26" destOrd="0" presId="urn:microsoft.com/office/officeart/2005/8/layout/default"/>
    <dgm:cxn modelId="{74F57DDC-7C31-4DB2-BB41-B34DD3C3C3EE}" type="presParOf" srcId="{5D108A72-0C54-458C-AFD5-0F348CD20073}" destId="{8D629E96-76E9-4532-92AF-363EA286779C}" srcOrd="27" destOrd="0" presId="urn:microsoft.com/office/officeart/2005/8/layout/default"/>
    <dgm:cxn modelId="{3531E20B-5B19-4B6B-8AE3-EE15E2155C04}" type="presParOf" srcId="{5D108A72-0C54-458C-AFD5-0F348CD20073}" destId="{43E732EF-A79D-44D5-90FA-BB5DA6F9AD4E}" srcOrd="28" destOrd="0" presId="urn:microsoft.com/office/officeart/2005/8/layout/default"/>
    <dgm:cxn modelId="{39EB1F59-FB1D-4C7B-AE5B-A77F5132507B}" type="presParOf" srcId="{5D108A72-0C54-458C-AFD5-0F348CD20073}" destId="{21B1BA27-46D3-407D-99FE-F111F851F8C4}" srcOrd="29" destOrd="0" presId="urn:microsoft.com/office/officeart/2005/8/layout/default"/>
    <dgm:cxn modelId="{019BA3AB-9DDE-4D21-A6E5-DFF875B2841C}" type="presParOf" srcId="{5D108A72-0C54-458C-AFD5-0F348CD20073}" destId="{81E074A7-7AF0-4B26-8B89-EB2FDD2FB14F}" srcOrd="30" destOrd="0" presId="urn:microsoft.com/office/officeart/2005/8/layout/default"/>
    <dgm:cxn modelId="{120CA6EA-3ABE-47AE-BC85-301C43035E77}" type="presParOf" srcId="{5D108A72-0C54-458C-AFD5-0F348CD20073}" destId="{8CC06F23-A72C-4A41-AED7-5FB1960F9A68}" srcOrd="31" destOrd="0" presId="urn:microsoft.com/office/officeart/2005/8/layout/default"/>
    <dgm:cxn modelId="{74162C08-1852-4AC1-926C-E84BA79D9F01}" type="presParOf" srcId="{5D108A72-0C54-458C-AFD5-0F348CD20073}" destId="{DFCAB3C1-CC4C-43BF-8702-9FB8BBA354AC}" srcOrd="32" destOrd="0" presId="urn:microsoft.com/office/officeart/2005/8/layout/default"/>
    <dgm:cxn modelId="{A1896FEA-0E0C-4ABC-81C5-721C0656EF75}" type="presParOf" srcId="{5D108A72-0C54-458C-AFD5-0F348CD20073}" destId="{2940BD99-6670-43E8-8B2A-C37AC55E4BAF}" srcOrd="33" destOrd="0" presId="urn:microsoft.com/office/officeart/2005/8/layout/default"/>
    <dgm:cxn modelId="{3C55CFE7-EC15-4D48-9242-435FA1026C93}" type="presParOf" srcId="{5D108A72-0C54-458C-AFD5-0F348CD20073}" destId="{9840970A-1BF0-4475-A3A0-7A8BCBAD6E37}" srcOrd="34" destOrd="0" presId="urn:microsoft.com/office/officeart/2005/8/layout/default"/>
    <dgm:cxn modelId="{8E63A509-4EF3-4E8A-A70B-356A1F4BA371}" type="presParOf" srcId="{5D108A72-0C54-458C-AFD5-0F348CD20073}" destId="{099D3FDA-B8F9-442B-AA34-400075886150}" srcOrd="35" destOrd="0" presId="urn:microsoft.com/office/officeart/2005/8/layout/default"/>
    <dgm:cxn modelId="{5483FA79-9EE1-4669-8AD4-3CFA88FF5D25}" type="presParOf" srcId="{5D108A72-0C54-458C-AFD5-0F348CD20073}" destId="{C1845EEC-8FD4-4A8E-B87E-85C5466F4FEC}" srcOrd="36" destOrd="0" presId="urn:microsoft.com/office/officeart/2005/8/layout/default"/>
    <dgm:cxn modelId="{F18CF298-EFB5-4F0E-A678-94852C1D304C}" type="presParOf" srcId="{5D108A72-0C54-458C-AFD5-0F348CD20073}" destId="{7B9B7878-26F9-4417-9A96-345CD4EA9833}" srcOrd="37" destOrd="0" presId="urn:microsoft.com/office/officeart/2005/8/layout/default"/>
    <dgm:cxn modelId="{FD90847F-6207-4E2B-AE63-CE71093E01CC}" type="presParOf" srcId="{5D108A72-0C54-458C-AFD5-0F348CD20073}" destId="{9928BF38-E6DA-45B1-ACDB-7953811C0800}" srcOrd="38" destOrd="0" presId="urn:microsoft.com/office/officeart/2005/8/layout/default"/>
    <dgm:cxn modelId="{0A4F684C-B125-4A8F-B6B7-3BB1786A4188}" type="presParOf" srcId="{5D108A72-0C54-458C-AFD5-0F348CD20073}" destId="{C0CBBA93-53B4-480F-B049-8E821C6C157F}" srcOrd="39" destOrd="0" presId="urn:microsoft.com/office/officeart/2005/8/layout/default"/>
    <dgm:cxn modelId="{92ED49D9-CAB2-4F43-9EE6-F50F1D04C1EB}" type="presParOf" srcId="{5D108A72-0C54-458C-AFD5-0F348CD20073}" destId="{8748B663-EF80-4C0E-BD8A-E84F92E06C92}" srcOrd="40" destOrd="0" presId="urn:microsoft.com/office/officeart/2005/8/layout/default"/>
    <dgm:cxn modelId="{B5ED419D-F857-4CEA-BE2E-A087A678E273}" type="presParOf" srcId="{5D108A72-0C54-458C-AFD5-0F348CD20073}" destId="{145CD3B3-F6CD-4EEF-8BD3-1048A165F8B8}" srcOrd="41" destOrd="0" presId="urn:microsoft.com/office/officeart/2005/8/layout/default"/>
    <dgm:cxn modelId="{ADAC2E98-6EBB-4A2D-8BF7-E788573ECD28}" type="presParOf" srcId="{5D108A72-0C54-458C-AFD5-0F348CD20073}" destId="{BEB82700-1CF8-4E1E-9E54-5D95EF83FCC2}" srcOrd="42" destOrd="0" presId="urn:microsoft.com/office/officeart/2005/8/layout/default"/>
    <dgm:cxn modelId="{7A26D229-C40C-4F7E-9EFC-09BE75F85A83}" type="presParOf" srcId="{5D108A72-0C54-458C-AFD5-0F348CD20073}" destId="{A1C5748E-B1CB-46CF-97B6-962858D9EF77}" srcOrd="43" destOrd="0" presId="urn:microsoft.com/office/officeart/2005/8/layout/default"/>
    <dgm:cxn modelId="{A101B32E-C39D-4856-AB55-354C7282D4DD}" type="presParOf" srcId="{5D108A72-0C54-458C-AFD5-0F348CD20073}" destId="{FEC81FAF-B827-4E3F-A9D5-C4E2FE6FD766}" srcOrd="44" destOrd="0" presId="urn:microsoft.com/office/officeart/2005/8/layout/default"/>
    <dgm:cxn modelId="{772A0BDD-1E92-4FAC-93EA-F276BCB6C96D}" type="presParOf" srcId="{5D108A72-0C54-458C-AFD5-0F348CD20073}" destId="{078E4D02-75D4-438A-ABF3-5FBCE426F90B}" srcOrd="45" destOrd="0" presId="urn:microsoft.com/office/officeart/2005/8/layout/default"/>
    <dgm:cxn modelId="{633809CB-B018-4981-A187-43209086D23C}" type="presParOf" srcId="{5D108A72-0C54-458C-AFD5-0F348CD20073}" destId="{3AF085DA-3047-4CDA-ADF9-131736DD272B}" srcOrd="4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53813-A6E0-40A5-ABEB-38B5FAE6F220}">
      <dsp:nvSpPr>
        <dsp:cNvPr id="0" name=""/>
        <dsp:cNvSpPr/>
      </dsp:nvSpPr>
      <dsp:spPr>
        <a:xfrm>
          <a:off x="4149297" y="1575681"/>
          <a:ext cx="196924" cy="862718"/>
        </a:xfrm>
        <a:custGeom>
          <a:avLst/>
          <a:gdLst/>
          <a:ahLst/>
          <a:cxnLst/>
          <a:rect l="0" t="0" r="0" b="0"/>
          <a:pathLst>
            <a:path>
              <a:moveTo>
                <a:pt x="196924" y="0"/>
              </a:moveTo>
              <a:lnTo>
                <a:pt x="196924" y="862718"/>
              </a:lnTo>
              <a:lnTo>
                <a:pt x="0" y="8627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220488-4C32-47FA-BEBC-AE321345D179}">
      <dsp:nvSpPr>
        <dsp:cNvPr id="0" name=""/>
        <dsp:cNvSpPr/>
      </dsp:nvSpPr>
      <dsp:spPr>
        <a:xfrm>
          <a:off x="4346222" y="1575681"/>
          <a:ext cx="3403987" cy="1725437"/>
        </a:xfrm>
        <a:custGeom>
          <a:avLst/>
          <a:gdLst/>
          <a:ahLst/>
          <a:cxnLst/>
          <a:rect l="0" t="0" r="0" b="0"/>
          <a:pathLst>
            <a:path>
              <a:moveTo>
                <a:pt x="0" y="0"/>
              </a:moveTo>
              <a:lnTo>
                <a:pt x="0" y="1528512"/>
              </a:lnTo>
              <a:lnTo>
                <a:pt x="3403987" y="1528512"/>
              </a:lnTo>
              <a:lnTo>
                <a:pt x="3403987" y="1725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E0F68D-F9AC-4C73-A12E-601FE1111124}">
      <dsp:nvSpPr>
        <dsp:cNvPr id="0" name=""/>
        <dsp:cNvSpPr/>
      </dsp:nvSpPr>
      <dsp:spPr>
        <a:xfrm>
          <a:off x="4346222" y="1575681"/>
          <a:ext cx="1134662" cy="1725437"/>
        </a:xfrm>
        <a:custGeom>
          <a:avLst/>
          <a:gdLst/>
          <a:ahLst/>
          <a:cxnLst/>
          <a:rect l="0" t="0" r="0" b="0"/>
          <a:pathLst>
            <a:path>
              <a:moveTo>
                <a:pt x="0" y="0"/>
              </a:moveTo>
              <a:lnTo>
                <a:pt x="0" y="1528512"/>
              </a:lnTo>
              <a:lnTo>
                <a:pt x="1134662" y="1528512"/>
              </a:lnTo>
              <a:lnTo>
                <a:pt x="1134662" y="1725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5C9FA5-DD55-4035-9B72-AF8B00507BE6}">
      <dsp:nvSpPr>
        <dsp:cNvPr id="0" name=""/>
        <dsp:cNvSpPr/>
      </dsp:nvSpPr>
      <dsp:spPr>
        <a:xfrm>
          <a:off x="3211559" y="1575681"/>
          <a:ext cx="1134662" cy="1725437"/>
        </a:xfrm>
        <a:custGeom>
          <a:avLst/>
          <a:gdLst/>
          <a:ahLst/>
          <a:cxnLst/>
          <a:rect l="0" t="0" r="0" b="0"/>
          <a:pathLst>
            <a:path>
              <a:moveTo>
                <a:pt x="1134662" y="0"/>
              </a:moveTo>
              <a:lnTo>
                <a:pt x="1134662" y="1528512"/>
              </a:lnTo>
              <a:lnTo>
                <a:pt x="0" y="1528512"/>
              </a:lnTo>
              <a:lnTo>
                <a:pt x="0" y="1725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0C93DB-8157-41D7-9872-BDBCED8E8B06}">
      <dsp:nvSpPr>
        <dsp:cNvPr id="0" name=""/>
        <dsp:cNvSpPr/>
      </dsp:nvSpPr>
      <dsp:spPr>
        <a:xfrm>
          <a:off x="942234" y="1575681"/>
          <a:ext cx="3403987" cy="1725437"/>
        </a:xfrm>
        <a:custGeom>
          <a:avLst/>
          <a:gdLst/>
          <a:ahLst/>
          <a:cxnLst/>
          <a:rect l="0" t="0" r="0" b="0"/>
          <a:pathLst>
            <a:path>
              <a:moveTo>
                <a:pt x="3403987" y="0"/>
              </a:moveTo>
              <a:lnTo>
                <a:pt x="3403987" y="1528512"/>
              </a:lnTo>
              <a:lnTo>
                <a:pt x="0" y="1528512"/>
              </a:lnTo>
              <a:lnTo>
                <a:pt x="0" y="1725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1BA892-2097-4658-9364-7EF6A24A4801}">
      <dsp:nvSpPr>
        <dsp:cNvPr id="0" name=""/>
        <dsp:cNvSpPr/>
      </dsp:nvSpPr>
      <dsp:spPr>
        <a:xfrm>
          <a:off x="3136849" y="637943"/>
          <a:ext cx="2418744" cy="937737"/>
        </a:xfrm>
        <a:prstGeom prst="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b="1" kern="1200" dirty="0" smtClean="0"/>
            <a:t>Assistant Director        </a:t>
          </a:r>
          <a:r>
            <a:rPr lang="en-US" sz="2100" i="1" kern="1200" dirty="0" smtClean="0"/>
            <a:t>Sandra Gaspard</a:t>
          </a:r>
          <a:endParaRPr lang="en-US" sz="2100" i="1" kern="1200" dirty="0"/>
        </a:p>
      </dsp:txBody>
      <dsp:txXfrm>
        <a:off x="3136849" y="637943"/>
        <a:ext cx="2418744" cy="937737"/>
      </dsp:txXfrm>
    </dsp:sp>
    <dsp:sp modelId="{2CE6EEFB-4E0A-4933-963A-8E8EC7F51BBC}">
      <dsp:nvSpPr>
        <dsp:cNvPr id="0" name=""/>
        <dsp:cNvSpPr/>
      </dsp:nvSpPr>
      <dsp:spPr>
        <a:xfrm>
          <a:off x="4496" y="3301118"/>
          <a:ext cx="1875475" cy="937737"/>
        </a:xfrm>
        <a:prstGeom prst="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b="1" kern="1200" dirty="0" smtClean="0"/>
            <a:t>Tech Services </a:t>
          </a:r>
          <a:r>
            <a:rPr lang="en-US" sz="2100" i="1" kern="1200" dirty="0" smtClean="0"/>
            <a:t>(Vacant)</a:t>
          </a:r>
          <a:endParaRPr lang="en-US" sz="2100" i="1" kern="1200" dirty="0"/>
        </a:p>
      </dsp:txBody>
      <dsp:txXfrm>
        <a:off x="4496" y="3301118"/>
        <a:ext cx="1875475" cy="937737"/>
      </dsp:txXfrm>
    </dsp:sp>
    <dsp:sp modelId="{2C30EEB2-F463-40D7-9B84-622A9C5F036E}">
      <dsp:nvSpPr>
        <dsp:cNvPr id="0" name=""/>
        <dsp:cNvSpPr/>
      </dsp:nvSpPr>
      <dsp:spPr>
        <a:xfrm>
          <a:off x="2273821" y="3301118"/>
          <a:ext cx="1875475" cy="937737"/>
        </a:xfrm>
        <a:prstGeom prst="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b="1" kern="1200" dirty="0" smtClean="0"/>
            <a:t>State Applicant Liaisons </a:t>
          </a:r>
          <a:r>
            <a:rPr lang="en-US" sz="2100" i="1" kern="1200" dirty="0" smtClean="0"/>
            <a:t>Lakeivea Blanco</a:t>
          </a:r>
          <a:endParaRPr lang="en-US" sz="2100" i="1" kern="1200" dirty="0"/>
        </a:p>
      </dsp:txBody>
      <dsp:txXfrm>
        <a:off x="2273821" y="3301118"/>
        <a:ext cx="1875475" cy="937737"/>
      </dsp:txXfrm>
    </dsp:sp>
    <dsp:sp modelId="{01C89F2B-08AB-4E55-9FA3-79AB98E98022}">
      <dsp:nvSpPr>
        <dsp:cNvPr id="0" name=""/>
        <dsp:cNvSpPr/>
      </dsp:nvSpPr>
      <dsp:spPr>
        <a:xfrm>
          <a:off x="4543146" y="3301118"/>
          <a:ext cx="1875475" cy="937737"/>
        </a:xfrm>
        <a:prstGeom prst="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b="1" kern="1200" dirty="0" smtClean="0"/>
            <a:t>Grants Management </a:t>
          </a:r>
          <a:r>
            <a:rPr lang="en-US" sz="2100" i="1" kern="1200" dirty="0" smtClean="0"/>
            <a:t>Byron Brooks</a:t>
          </a:r>
          <a:endParaRPr lang="en-US" sz="2100" i="1" kern="1200" dirty="0"/>
        </a:p>
      </dsp:txBody>
      <dsp:txXfrm>
        <a:off x="4543146" y="3301118"/>
        <a:ext cx="1875475" cy="937737"/>
      </dsp:txXfrm>
    </dsp:sp>
    <dsp:sp modelId="{5218D96A-09A1-4661-8F0C-59C5A3335389}">
      <dsp:nvSpPr>
        <dsp:cNvPr id="0" name=""/>
        <dsp:cNvSpPr/>
      </dsp:nvSpPr>
      <dsp:spPr>
        <a:xfrm>
          <a:off x="6812472" y="3301118"/>
          <a:ext cx="1875475" cy="937737"/>
        </a:xfrm>
        <a:prstGeom prst="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b="1" kern="1200" dirty="0" smtClean="0"/>
            <a:t>Closeout </a:t>
          </a:r>
          <a:r>
            <a:rPr lang="en-US" sz="2100" kern="1200" dirty="0" smtClean="0"/>
            <a:t>     </a:t>
          </a:r>
          <a:r>
            <a:rPr lang="en-US" sz="2100" i="1" kern="1200" dirty="0" smtClean="0"/>
            <a:t>Anne Day</a:t>
          </a:r>
          <a:endParaRPr lang="en-US" sz="2100" i="1" kern="1200" dirty="0"/>
        </a:p>
      </dsp:txBody>
      <dsp:txXfrm>
        <a:off x="6812472" y="3301118"/>
        <a:ext cx="1875475" cy="937737"/>
      </dsp:txXfrm>
    </dsp:sp>
    <dsp:sp modelId="{95351CE4-7713-420E-B328-8CCF6DB99EB9}">
      <dsp:nvSpPr>
        <dsp:cNvPr id="0" name=""/>
        <dsp:cNvSpPr/>
      </dsp:nvSpPr>
      <dsp:spPr>
        <a:xfrm>
          <a:off x="1994094" y="1969531"/>
          <a:ext cx="2155202" cy="937737"/>
        </a:xfrm>
        <a:prstGeom prst="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b="1" kern="1200" dirty="0" smtClean="0"/>
            <a:t>Executive Officer      </a:t>
          </a:r>
          <a:r>
            <a:rPr lang="en-US" sz="2100" b="0" i="1" kern="1200" dirty="0" smtClean="0"/>
            <a:t>Jeffrey Giering</a:t>
          </a:r>
          <a:endParaRPr lang="en-US" sz="2100" b="0" i="1" kern="1200" dirty="0"/>
        </a:p>
      </dsp:txBody>
      <dsp:txXfrm>
        <a:off x="1994094" y="1969531"/>
        <a:ext cx="2155202" cy="9377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4C72A-E5B8-4063-9BF8-FF6778994BDD}">
      <dsp:nvSpPr>
        <dsp:cNvPr id="0" name=""/>
        <dsp:cNvSpPr/>
      </dsp:nvSpPr>
      <dsp:spPr>
        <a:xfrm>
          <a:off x="360956" y="1905"/>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Director of GOHSEP</a:t>
          </a:r>
          <a:endParaRPr lang="en-US" sz="1000" kern="1200" dirty="0"/>
        </a:p>
      </dsp:txBody>
      <dsp:txXfrm>
        <a:off x="360956" y="1905"/>
        <a:ext cx="1052073" cy="631244"/>
      </dsp:txXfrm>
    </dsp:sp>
    <dsp:sp modelId="{A2218098-887C-4B72-85E8-491A951AB3FC}">
      <dsp:nvSpPr>
        <dsp:cNvPr id="0" name=""/>
        <dsp:cNvSpPr/>
      </dsp:nvSpPr>
      <dsp:spPr>
        <a:xfrm>
          <a:off x="1518237" y="1905"/>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House Homeland Security Chair</a:t>
          </a:r>
          <a:endParaRPr lang="en-US" sz="1000" kern="1200" dirty="0"/>
        </a:p>
      </dsp:txBody>
      <dsp:txXfrm>
        <a:off x="1518237" y="1905"/>
        <a:ext cx="1052073" cy="631244"/>
      </dsp:txXfrm>
    </dsp:sp>
    <dsp:sp modelId="{543A610A-A669-466D-9E10-1ABDA32F7B7B}">
      <dsp:nvSpPr>
        <dsp:cNvPr id="0" name=""/>
        <dsp:cNvSpPr/>
      </dsp:nvSpPr>
      <dsp:spPr>
        <a:xfrm>
          <a:off x="2675518" y="1905"/>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Senate Homeland Security Chair</a:t>
          </a:r>
          <a:endParaRPr lang="en-US" sz="1000" kern="1200" dirty="0"/>
        </a:p>
      </dsp:txBody>
      <dsp:txXfrm>
        <a:off x="2675518" y="1905"/>
        <a:ext cx="1052073" cy="631244"/>
      </dsp:txXfrm>
    </dsp:sp>
    <dsp:sp modelId="{C69BEF72-606D-4C8E-A0E5-39177AFCE823}">
      <dsp:nvSpPr>
        <dsp:cNvPr id="0" name=""/>
        <dsp:cNvSpPr/>
      </dsp:nvSpPr>
      <dsp:spPr>
        <a:xfrm>
          <a:off x="3832799" y="1905"/>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State Police Superintendent </a:t>
          </a:r>
          <a:endParaRPr lang="en-US" sz="1000" kern="1200" dirty="0"/>
        </a:p>
      </dsp:txBody>
      <dsp:txXfrm>
        <a:off x="3832799" y="1905"/>
        <a:ext cx="1052073" cy="631244"/>
      </dsp:txXfrm>
    </dsp:sp>
    <dsp:sp modelId="{7B2C79A3-0313-4D6F-868C-2C450F59C889}">
      <dsp:nvSpPr>
        <dsp:cNvPr id="0" name=""/>
        <dsp:cNvSpPr/>
      </dsp:nvSpPr>
      <dsp:spPr>
        <a:xfrm>
          <a:off x="4990080" y="1905"/>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Sheriff’s Association Director</a:t>
          </a:r>
          <a:endParaRPr lang="en-US" sz="1000" kern="1200" dirty="0"/>
        </a:p>
      </dsp:txBody>
      <dsp:txXfrm>
        <a:off x="4990080" y="1905"/>
        <a:ext cx="1052073" cy="631244"/>
      </dsp:txXfrm>
    </dsp:sp>
    <dsp:sp modelId="{5A71A3A0-63D5-4ED3-8F73-CBC2B13B77CA}">
      <dsp:nvSpPr>
        <dsp:cNvPr id="0" name=""/>
        <dsp:cNvSpPr/>
      </dsp:nvSpPr>
      <dsp:spPr>
        <a:xfrm>
          <a:off x="360956" y="738357"/>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LA Interchurch Conference Director</a:t>
          </a:r>
          <a:endParaRPr lang="en-US" sz="1000" kern="1200" dirty="0"/>
        </a:p>
      </dsp:txBody>
      <dsp:txXfrm>
        <a:off x="360956" y="738357"/>
        <a:ext cx="1052073" cy="631244"/>
      </dsp:txXfrm>
    </dsp:sp>
    <dsp:sp modelId="{536290CD-FCD0-4D1B-A925-F76E63657B8C}">
      <dsp:nvSpPr>
        <dsp:cNvPr id="0" name=""/>
        <dsp:cNvSpPr/>
      </dsp:nvSpPr>
      <dsp:spPr>
        <a:xfrm>
          <a:off x="1518237" y="738357"/>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LDOE Superintendent </a:t>
          </a:r>
          <a:endParaRPr lang="en-US" sz="1000" kern="1200" dirty="0"/>
        </a:p>
      </dsp:txBody>
      <dsp:txXfrm>
        <a:off x="1518237" y="738357"/>
        <a:ext cx="1052073" cy="631244"/>
      </dsp:txXfrm>
    </dsp:sp>
    <dsp:sp modelId="{C3A00783-67BF-4561-8B85-8FFE20111360}">
      <dsp:nvSpPr>
        <dsp:cNvPr id="0" name=""/>
        <dsp:cNvSpPr/>
      </dsp:nvSpPr>
      <dsp:spPr>
        <a:xfrm>
          <a:off x="2675518" y="738357"/>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Law Enforcement Commission Director</a:t>
          </a:r>
          <a:endParaRPr lang="en-US" sz="1000" kern="1200" dirty="0"/>
        </a:p>
      </dsp:txBody>
      <dsp:txXfrm>
        <a:off x="2675518" y="738357"/>
        <a:ext cx="1052073" cy="631244"/>
      </dsp:txXfrm>
    </dsp:sp>
    <dsp:sp modelId="{81B647A9-C540-439A-841B-506C71D982FB}">
      <dsp:nvSpPr>
        <dsp:cNvPr id="0" name=""/>
        <dsp:cNvSpPr/>
      </dsp:nvSpPr>
      <dsp:spPr>
        <a:xfrm>
          <a:off x="3832799" y="738357"/>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School Board Association Director</a:t>
          </a:r>
          <a:endParaRPr lang="en-US" sz="1000" kern="1200" dirty="0"/>
        </a:p>
      </dsp:txBody>
      <dsp:txXfrm>
        <a:off x="3832799" y="738357"/>
        <a:ext cx="1052073" cy="631244"/>
      </dsp:txXfrm>
    </dsp:sp>
    <dsp:sp modelId="{72CF7317-152D-4381-976A-F58FE4B5E2C6}">
      <dsp:nvSpPr>
        <dsp:cNvPr id="0" name=""/>
        <dsp:cNvSpPr/>
      </dsp:nvSpPr>
      <dsp:spPr>
        <a:xfrm>
          <a:off x="4990080" y="738357"/>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School Superintendent Director</a:t>
          </a:r>
          <a:endParaRPr lang="en-US" sz="1000" kern="1200" dirty="0"/>
        </a:p>
      </dsp:txBody>
      <dsp:txXfrm>
        <a:off x="4990080" y="738357"/>
        <a:ext cx="1052073" cy="631244"/>
      </dsp:txXfrm>
    </dsp:sp>
    <dsp:sp modelId="{8073BFD0-5B5F-4B8C-A63C-8EBE00173F2A}">
      <dsp:nvSpPr>
        <dsp:cNvPr id="0" name=""/>
        <dsp:cNvSpPr/>
      </dsp:nvSpPr>
      <dsp:spPr>
        <a:xfrm>
          <a:off x="360956" y="1474808"/>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Public Charter School Director</a:t>
          </a:r>
          <a:endParaRPr lang="en-US" sz="1000" kern="1200" dirty="0"/>
        </a:p>
      </dsp:txBody>
      <dsp:txXfrm>
        <a:off x="360956" y="1474808"/>
        <a:ext cx="1052073" cy="631244"/>
      </dsp:txXfrm>
    </dsp:sp>
    <dsp:sp modelId="{0EEAE83F-8391-409C-BA7F-2A96BF6BA57A}">
      <dsp:nvSpPr>
        <dsp:cNvPr id="0" name=""/>
        <dsp:cNvSpPr/>
      </dsp:nvSpPr>
      <dsp:spPr>
        <a:xfrm>
          <a:off x="1518237" y="1474808"/>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Nonpublic School Commission Chair</a:t>
          </a:r>
          <a:endParaRPr lang="en-US" sz="1000" kern="1200" dirty="0"/>
        </a:p>
      </dsp:txBody>
      <dsp:txXfrm>
        <a:off x="1518237" y="1474808"/>
        <a:ext cx="1052073" cy="631244"/>
      </dsp:txXfrm>
    </dsp:sp>
    <dsp:sp modelId="{278B2C2D-EBAB-4A8C-B30F-3A2B804CB811}">
      <dsp:nvSpPr>
        <dsp:cNvPr id="0" name=""/>
        <dsp:cNvSpPr/>
      </dsp:nvSpPr>
      <dsp:spPr>
        <a:xfrm>
          <a:off x="2675518" y="1474808"/>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Rural OHSEP Director</a:t>
          </a:r>
          <a:endParaRPr lang="en-US" sz="1000" kern="1200" dirty="0"/>
        </a:p>
      </dsp:txBody>
      <dsp:txXfrm>
        <a:off x="2675518" y="1474808"/>
        <a:ext cx="1052073" cy="631244"/>
      </dsp:txXfrm>
    </dsp:sp>
    <dsp:sp modelId="{F635F377-89D7-42CD-8088-B3E6F3E67A91}">
      <dsp:nvSpPr>
        <dsp:cNvPr id="0" name=""/>
        <dsp:cNvSpPr/>
      </dsp:nvSpPr>
      <dsp:spPr>
        <a:xfrm>
          <a:off x="3832799" y="1474808"/>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Metro OHSEP Director</a:t>
          </a:r>
          <a:endParaRPr lang="en-US" sz="1000" kern="1200" dirty="0"/>
        </a:p>
      </dsp:txBody>
      <dsp:txXfrm>
        <a:off x="3832799" y="1474808"/>
        <a:ext cx="1052073" cy="631244"/>
      </dsp:txXfrm>
    </dsp:sp>
    <dsp:sp modelId="{43E732EF-A79D-44D5-90FA-BB5DA6F9AD4E}">
      <dsp:nvSpPr>
        <dsp:cNvPr id="0" name=""/>
        <dsp:cNvSpPr/>
      </dsp:nvSpPr>
      <dsp:spPr>
        <a:xfrm>
          <a:off x="4990080" y="1474808"/>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LA Chiefs of Police Director</a:t>
          </a:r>
          <a:endParaRPr lang="en-US" sz="1000" kern="1200" dirty="0"/>
        </a:p>
      </dsp:txBody>
      <dsp:txXfrm>
        <a:off x="4990080" y="1474808"/>
        <a:ext cx="1052073" cy="631244"/>
      </dsp:txXfrm>
    </dsp:sp>
    <dsp:sp modelId="{81E074A7-7AF0-4B26-8B89-EB2FDD2FB14F}">
      <dsp:nvSpPr>
        <dsp:cNvPr id="0" name=""/>
        <dsp:cNvSpPr/>
      </dsp:nvSpPr>
      <dsp:spPr>
        <a:xfrm>
          <a:off x="360956" y="2211260"/>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LA Emergency # Association President</a:t>
          </a:r>
          <a:endParaRPr lang="en-US" sz="1000" kern="1200" dirty="0"/>
        </a:p>
      </dsp:txBody>
      <dsp:txXfrm>
        <a:off x="360956" y="2211260"/>
        <a:ext cx="1052073" cy="631244"/>
      </dsp:txXfrm>
    </dsp:sp>
    <dsp:sp modelId="{DFCAB3C1-CC4C-43BF-8702-9FB8BBA354AC}">
      <dsp:nvSpPr>
        <dsp:cNvPr id="0" name=""/>
        <dsp:cNvSpPr/>
      </dsp:nvSpPr>
      <dsp:spPr>
        <a:xfrm>
          <a:off x="1518237" y="2211260"/>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Louisiana State Fire Marshal</a:t>
          </a:r>
          <a:endParaRPr lang="en-US" sz="1000" kern="1200" dirty="0"/>
        </a:p>
      </dsp:txBody>
      <dsp:txXfrm>
        <a:off x="1518237" y="2211260"/>
        <a:ext cx="1052073" cy="631244"/>
      </dsp:txXfrm>
    </dsp:sp>
    <dsp:sp modelId="{9840970A-1BF0-4475-A3A0-7A8BCBAD6E37}">
      <dsp:nvSpPr>
        <dsp:cNvPr id="0" name=""/>
        <dsp:cNvSpPr/>
      </dsp:nvSpPr>
      <dsp:spPr>
        <a:xfrm>
          <a:off x="2675518" y="2211260"/>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Dept. of Health Secretary</a:t>
          </a:r>
          <a:endParaRPr lang="en-US" sz="1000" kern="1200" dirty="0"/>
        </a:p>
      </dsp:txBody>
      <dsp:txXfrm>
        <a:off x="2675518" y="2211260"/>
        <a:ext cx="1052073" cy="631244"/>
      </dsp:txXfrm>
    </dsp:sp>
    <dsp:sp modelId="{C1845EEC-8FD4-4A8E-B87E-85C5466F4FEC}">
      <dsp:nvSpPr>
        <dsp:cNvPr id="0" name=""/>
        <dsp:cNvSpPr/>
      </dsp:nvSpPr>
      <dsp:spPr>
        <a:xfrm>
          <a:off x="3832799" y="2211260"/>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Child &amp; Family Services Secretary</a:t>
          </a:r>
          <a:endParaRPr lang="en-US" sz="1000" kern="1200" dirty="0"/>
        </a:p>
      </dsp:txBody>
      <dsp:txXfrm>
        <a:off x="3832799" y="2211260"/>
        <a:ext cx="1052073" cy="631244"/>
      </dsp:txXfrm>
    </dsp:sp>
    <dsp:sp modelId="{9928BF38-E6DA-45B1-ACDB-7953811C0800}">
      <dsp:nvSpPr>
        <dsp:cNvPr id="0" name=""/>
        <dsp:cNvSpPr/>
      </dsp:nvSpPr>
      <dsp:spPr>
        <a:xfrm>
          <a:off x="4990080" y="2211260"/>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Senate Education Committee Chair</a:t>
          </a:r>
          <a:endParaRPr lang="en-US" sz="1000" kern="1200" dirty="0"/>
        </a:p>
      </dsp:txBody>
      <dsp:txXfrm>
        <a:off x="4990080" y="2211260"/>
        <a:ext cx="1052073" cy="631244"/>
      </dsp:txXfrm>
    </dsp:sp>
    <dsp:sp modelId="{8748B663-EF80-4C0E-BD8A-E84F92E06C92}">
      <dsp:nvSpPr>
        <dsp:cNvPr id="0" name=""/>
        <dsp:cNvSpPr/>
      </dsp:nvSpPr>
      <dsp:spPr>
        <a:xfrm>
          <a:off x="939597" y="2947712"/>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House Education Committee Chair</a:t>
          </a:r>
          <a:endParaRPr lang="en-US" sz="1000" kern="1200" dirty="0"/>
        </a:p>
      </dsp:txBody>
      <dsp:txXfrm>
        <a:off x="939597" y="2947712"/>
        <a:ext cx="1052073" cy="631244"/>
      </dsp:txXfrm>
    </dsp:sp>
    <dsp:sp modelId="{BEB82700-1CF8-4E1E-9E54-5D95EF83FCC2}">
      <dsp:nvSpPr>
        <dsp:cNvPr id="0" name=""/>
        <dsp:cNvSpPr/>
      </dsp:nvSpPr>
      <dsp:spPr>
        <a:xfrm>
          <a:off x="2096878" y="2947712"/>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LA Educators Teacher</a:t>
          </a:r>
          <a:endParaRPr lang="en-US" sz="1000" kern="1200" dirty="0"/>
        </a:p>
      </dsp:txBody>
      <dsp:txXfrm>
        <a:off x="2096878" y="2947712"/>
        <a:ext cx="1052073" cy="631244"/>
      </dsp:txXfrm>
    </dsp:sp>
    <dsp:sp modelId="{FEC81FAF-B827-4E3F-A9D5-C4E2FE6FD766}">
      <dsp:nvSpPr>
        <dsp:cNvPr id="0" name=""/>
        <dsp:cNvSpPr/>
      </dsp:nvSpPr>
      <dsp:spPr>
        <a:xfrm>
          <a:off x="3254159" y="2947712"/>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LA Teachers Federation Teacher</a:t>
          </a:r>
          <a:endParaRPr lang="en-US" sz="1000" kern="1200" dirty="0"/>
        </a:p>
      </dsp:txBody>
      <dsp:txXfrm>
        <a:off x="3254159" y="2947712"/>
        <a:ext cx="1052073" cy="631244"/>
      </dsp:txXfrm>
    </dsp:sp>
    <dsp:sp modelId="{3AF085DA-3047-4CDA-ADF9-131736DD272B}">
      <dsp:nvSpPr>
        <dsp:cNvPr id="0" name=""/>
        <dsp:cNvSpPr/>
      </dsp:nvSpPr>
      <dsp:spPr>
        <a:xfrm>
          <a:off x="4411440" y="2947712"/>
          <a:ext cx="1052073" cy="631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Legislative Youth Advisory Council Representative</a:t>
          </a:r>
          <a:endParaRPr lang="en-US" sz="1000" kern="1200" dirty="0"/>
        </a:p>
      </dsp:txBody>
      <dsp:txXfrm>
        <a:off x="4411440" y="2947712"/>
        <a:ext cx="1052073" cy="63124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7B35B-E926-4EA5-83FB-3FB0FF360DFD}" type="datetimeFigureOut">
              <a:rPr lang="en-US" smtClean="0"/>
              <a:t>5/6/2024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AF72D3-4A56-4A6A-BC8B-28693128E82F}" type="slidenum">
              <a:rPr lang="en-US" smtClean="0"/>
              <a:t>‹#›</a:t>
            </a:fld>
            <a:endParaRPr lang="en-US"/>
          </a:p>
        </p:txBody>
      </p:sp>
    </p:spTree>
    <p:extLst>
      <p:ext uri="{BB962C8B-B14F-4D97-AF65-F5344CB8AC3E}">
        <p14:creationId xmlns:p14="http://schemas.microsoft.com/office/powerpoint/2010/main" val="1632399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gohsep.la.gov/" TargetMode="External"/><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E69694-7435-4F5A-8D77-AF60772CFA94}" type="slidenum">
              <a:rPr lang="en-US" smtClean="0"/>
              <a:t>11</a:t>
            </a:fld>
            <a:endParaRPr lang="en-US" dirty="0"/>
          </a:p>
        </p:txBody>
      </p:sp>
    </p:spTree>
    <p:extLst>
      <p:ext uri="{BB962C8B-B14F-4D97-AF65-F5344CB8AC3E}">
        <p14:creationId xmlns:p14="http://schemas.microsoft.com/office/powerpoint/2010/main" val="1603146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58D26B-517C-4758-B8E2-E4F74BB058F9}" type="slidenum">
              <a:rPr lang="en-US" smtClean="0"/>
              <a:t>42</a:t>
            </a:fld>
            <a:endParaRPr lang="en-US"/>
          </a:p>
        </p:txBody>
      </p:sp>
    </p:spTree>
    <p:extLst>
      <p:ext uri="{BB962C8B-B14F-4D97-AF65-F5344CB8AC3E}">
        <p14:creationId xmlns:p14="http://schemas.microsoft.com/office/powerpoint/2010/main" val="2027184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58D26B-517C-4758-B8E2-E4F74BB058F9}" type="slidenum">
              <a:rPr lang="en-US" smtClean="0"/>
              <a:t>43</a:t>
            </a:fld>
            <a:endParaRPr lang="en-US"/>
          </a:p>
        </p:txBody>
      </p:sp>
    </p:spTree>
    <p:extLst>
      <p:ext uri="{BB962C8B-B14F-4D97-AF65-F5344CB8AC3E}">
        <p14:creationId xmlns:p14="http://schemas.microsoft.com/office/powerpoint/2010/main" val="1641392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58D26B-517C-4758-B8E2-E4F74BB058F9}" type="slidenum">
              <a:rPr lang="en-US" smtClean="0"/>
              <a:t>44</a:t>
            </a:fld>
            <a:endParaRPr lang="en-US"/>
          </a:p>
        </p:txBody>
      </p:sp>
    </p:spTree>
    <p:extLst>
      <p:ext uri="{BB962C8B-B14F-4D97-AF65-F5344CB8AC3E}">
        <p14:creationId xmlns:p14="http://schemas.microsoft.com/office/powerpoint/2010/main" val="3038068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58D26B-517C-4758-B8E2-E4F74BB058F9}" type="slidenum">
              <a:rPr lang="en-US" smtClean="0"/>
              <a:t>45</a:t>
            </a:fld>
            <a:endParaRPr lang="en-US"/>
          </a:p>
        </p:txBody>
      </p:sp>
    </p:spTree>
    <p:extLst>
      <p:ext uri="{BB962C8B-B14F-4D97-AF65-F5344CB8AC3E}">
        <p14:creationId xmlns:p14="http://schemas.microsoft.com/office/powerpoint/2010/main" val="2399039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58D26B-517C-4758-B8E2-E4F74BB058F9}" type="slidenum">
              <a:rPr lang="en-US" smtClean="0"/>
              <a:t>46</a:t>
            </a:fld>
            <a:endParaRPr lang="en-US"/>
          </a:p>
        </p:txBody>
      </p:sp>
    </p:spTree>
    <p:extLst>
      <p:ext uri="{BB962C8B-B14F-4D97-AF65-F5344CB8AC3E}">
        <p14:creationId xmlns:p14="http://schemas.microsoft.com/office/powerpoint/2010/main" val="3985748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58D26B-517C-4758-B8E2-E4F74BB058F9}" type="slidenum">
              <a:rPr lang="en-US" smtClean="0"/>
              <a:t>47</a:t>
            </a:fld>
            <a:endParaRPr lang="en-US"/>
          </a:p>
        </p:txBody>
      </p:sp>
    </p:spTree>
    <p:extLst>
      <p:ext uri="{BB962C8B-B14F-4D97-AF65-F5344CB8AC3E}">
        <p14:creationId xmlns:p14="http://schemas.microsoft.com/office/powerpoint/2010/main" val="2872110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58D26B-517C-4758-B8E2-E4F74BB058F9}" type="slidenum">
              <a:rPr lang="en-US" smtClean="0"/>
              <a:t>48</a:t>
            </a:fld>
            <a:endParaRPr lang="en-US"/>
          </a:p>
        </p:txBody>
      </p:sp>
    </p:spTree>
    <p:extLst>
      <p:ext uri="{BB962C8B-B14F-4D97-AF65-F5344CB8AC3E}">
        <p14:creationId xmlns:p14="http://schemas.microsoft.com/office/powerpoint/2010/main" val="1795525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0F036E-728C-4DC6-AC21-946847351104}" type="slidenum">
              <a:rPr lang="en-US" smtClean="0"/>
              <a:t>49</a:t>
            </a:fld>
            <a:endParaRPr lang="en-US"/>
          </a:p>
        </p:txBody>
      </p:sp>
    </p:spTree>
    <p:extLst>
      <p:ext uri="{BB962C8B-B14F-4D97-AF65-F5344CB8AC3E}">
        <p14:creationId xmlns:p14="http://schemas.microsoft.com/office/powerpoint/2010/main" val="205203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during screen sharing</a:t>
            </a:r>
            <a:endParaRPr lang="en-US" dirty="0"/>
          </a:p>
        </p:txBody>
      </p:sp>
      <p:sp>
        <p:nvSpPr>
          <p:cNvPr id="4" name="Slide Number Placeholder 3"/>
          <p:cNvSpPr>
            <a:spLocks noGrp="1"/>
          </p:cNvSpPr>
          <p:nvPr>
            <p:ph type="sldNum" sz="quarter" idx="10"/>
          </p:nvPr>
        </p:nvSpPr>
        <p:spPr/>
        <p:txBody>
          <a:bodyPr/>
          <a:lstStyle/>
          <a:p>
            <a:pPr>
              <a:defRPr/>
            </a:pPr>
            <a:fld id="{22E6EEBA-F17F-4905-81F3-C99D91D1C923}" type="slidenum">
              <a:rPr lang="en-US" smtClean="0"/>
              <a:pPr>
                <a:defRPr/>
              </a:pPr>
              <a:t>50</a:t>
            </a:fld>
            <a:endParaRPr lang="en-US" dirty="0"/>
          </a:p>
        </p:txBody>
      </p:sp>
    </p:spTree>
    <p:extLst>
      <p:ext uri="{BB962C8B-B14F-4D97-AF65-F5344CB8AC3E}">
        <p14:creationId xmlns:p14="http://schemas.microsoft.com/office/powerpoint/2010/main" val="1195840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84" eaLnBrk="0" hangingPunct="0">
              <a:defRPr>
                <a:solidFill>
                  <a:schemeClr val="tx1"/>
                </a:solidFill>
                <a:latin typeface="Arial" pitchFamily="34" charset="0"/>
                <a:cs typeface="Arial" pitchFamily="34" charset="0"/>
              </a:defRPr>
            </a:lvl1pPr>
            <a:lvl2pPr marL="742728" indent="-285666" defTabSz="931584" eaLnBrk="0" hangingPunct="0">
              <a:defRPr>
                <a:solidFill>
                  <a:schemeClr val="tx1"/>
                </a:solidFill>
                <a:latin typeface="Arial" pitchFamily="34" charset="0"/>
                <a:cs typeface="Arial" pitchFamily="34" charset="0"/>
              </a:defRPr>
            </a:lvl2pPr>
            <a:lvl3pPr marL="1142658" indent="-228534" defTabSz="931584" eaLnBrk="0" hangingPunct="0">
              <a:defRPr>
                <a:solidFill>
                  <a:schemeClr val="tx1"/>
                </a:solidFill>
                <a:latin typeface="Arial" pitchFamily="34" charset="0"/>
                <a:cs typeface="Arial" pitchFamily="34" charset="0"/>
              </a:defRPr>
            </a:lvl3pPr>
            <a:lvl4pPr marL="1599720" indent="-228534" defTabSz="931584" eaLnBrk="0" hangingPunct="0">
              <a:defRPr>
                <a:solidFill>
                  <a:schemeClr val="tx1"/>
                </a:solidFill>
                <a:latin typeface="Arial" pitchFamily="34" charset="0"/>
                <a:cs typeface="Arial" pitchFamily="34" charset="0"/>
              </a:defRPr>
            </a:lvl4pPr>
            <a:lvl5pPr marL="2056782" indent="-228534" defTabSz="931584" eaLnBrk="0" hangingPunct="0">
              <a:defRPr>
                <a:solidFill>
                  <a:schemeClr val="tx1"/>
                </a:solidFill>
                <a:latin typeface="Arial" pitchFamily="34" charset="0"/>
                <a:cs typeface="Arial" pitchFamily="34" charset="0"/>
              </a:defRPr>
            </a:lvl5pPr>
            <a:lvl6pPr marL="2513844" indent="-228534" defTabSz="931584" eaLnBrk="0" fontAlgn="base" hangingPunct="0">
              <a:spcBef>
                <a:spcPct val="0"/>
              </a:spcBef>
              <a:spcAft>
                <a:spcPct val="0"/>
              </a:spcAft>
              <a:defRPr>
                <a:solidFill>
                  <a:schemeClr val="tx1"/>
                </a:solidFill>
                <a:latin typeface="Arial" pitchFamily="34" charset="0"/>
                <a:cs typeface="Arial" pitchFamily="34" charset="0"/>
              </a:defRPr>
            </a:lvl6pPr>
            <a:lvl7pPr marL="2970907" indent="-228534" defTabSz="931584" eaLnBrk="0" fontAlgn="base" hangingPunct="0">
              <a:spcBef>
                <a:spcPct val="0"/>
              </a:spcBef>
              <a:spcAft>
                <a:spcPct val="0"/>
              </a:spcAft>
              <a:defRPr>
                <a:solidFill>
                  <a:schemeClr val="tx1"/>
                </a:solidFill>
                <a:latin typeface="Arial" pitchFamily="34" charset="0"/>
                <a:cs typeface="Arial" pitchFamily="34" charset="0"/>
              </a:defRPr>
            </a:lvl7pPr>
            <a:lvl8pPr marL="3427970" indent="-228534" defTabSz="931584" eaLnBrk="0" fontAlgn="base" hangingPunct="0">
              <a:spcBef>
                <a:spcPct val="0"/>
              </a:spcBef>
              <a:spcAft>
                <a:spcPct val="0"/>
              </a:spcAft>
              <a:defRPr>
                <a:solidFill>
                  <a:schemeClr val="tx1"/>
                </a:solidFill>
                <a:latin typeface="Arial" pitchFamily="34" charset="0"/>
                <a:cs typeface="Arial" pitchFamily="34" charset="0"/>
              </a:defRPr>
            </a:lvl8pPr>
            <a:lvl9pPr marL="3885033" indent="-228534" defTabSz="93158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6F9C98D-EEBB-4D85-AEB0-49FD8A92D068}" type="slidenum">
              <a:rPr lang="en-US" smtClean="0"/>
              <a:pPr eaLnBrk="1" hangingPunct="1"/>
              <a:t>51</a:t>
            </a:fld>
            <a:endParaRPr lang="en-US" dirty="0"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3263022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BF877-D5F3-FCE9-0E34-90A3DE025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BA818-2B9A-7DCE-AB9D-5242E0E667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30970-8C6A-FC4E-8E51-74A60C394B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F5365C-54CE-15F2-8E72-AB7DCC14621E}"/>
              </a:ext>
            </a:extLst>
          </p:cNvPr>
          <p:cNvSpPr>
            <a:spLocks noGrp="1"/>
          </p:cNvSpPr>
          <p:nvPr>
            <p:ph type="sldNum" sz="quarter" idx="10"/>
          </p:nvPr>
        </p:nvSpPr>
        <p:spPr/>
        <p:txBody>
          <a:bodyPr/>
          <a:lstStyle/>
          <a:p>
            <a:fld id="{FEE69694-7435-4F5A-8D77-AF60772CFA94}" type="slidenum">
              <a:rPr lang="en-US" smtClean="0"/>
              <a:t>13</a:t>
            </a:fld>
            <a:endParaRPr lang="en-US" dirty="0"/>
          </a:p>
        </p:txBody>
      </p:sp>
    </p:spTree>
    <p:extLst>
      <p:ext uri="{BB962C8B-B14F-4D97-AF65-F5344CB8AC3E}">
        <p14:creationId xmlns:p14="http://schemas.microsoft.com/office/powerpoint/2010/main" val="3297799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58D26B-517C-4758-B8E2-E4F74BB058F9}" type="slidenum">
              <a:rPr lang="en-US" smtClean="0"/>
              <a:t>52</a:t>
            </a:fld>
            <a:endParaRPr lang="en-US"/>
          </a:p>
        </p:txBody>
      </p:sp>
    </p:spTree>
    <p:extLst>
      <p:ext uri="{BB962C8B-B14F-4D97-AF65-F5344CB8AC3E}">
        <p14:creationId xmlns:p14="http://schemas.microsoft.com/office/powerpoint/2010/main" val="2078107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58D26B-517C-4758-B8E2-E4F74BB058F9}" type="slidenum">
              <a:rPr lang="en-US" smtClean="0"/>
              <a:t>53</a:t>
            </a:fld>
            <a:endParaRPr lang="en-US"/>
          </a:p>
        </p:txBody>
      </p:sp>
    </p:spTree>
    <p:extLst>
      <p:ext uri="{BB962C8B-B14F-4D97-AF65-F5344CB8AC3E}">
        <p14:creationId xmlns:p14="http://schemas.microsoft.com/office/powerpoint/2010/main" val="3373834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58D26B-517C-4758-B8E2-E4F74BB058F9}" type="slidenum">
              <a:rPr lang="en-US" smtClean="0"/>
              <a:t>54</a:t>
            </a:fld>
            <a:endParaRPr lang="en-US"/>
          </a:p>
        </p:txBody>
      </p:sp>
    </p:spTree>
    <p:extLst>
      <p:ext uri="{BB962C8B-B14F-4D97-AF65-F5344CB8AC3E}">
        <p14:creationId xmlns:p14="http://schemas.microsoft.com/office/powerpoint/2010/main" val="1727477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58D26B-517C-4758-B8E2-E4F74BB058F9}" type="slidenum">
              <a:rPr lang="en-US" smtClean="0"/>
              <a:t>55</a:t>
            </a:fld>
            <a:endParaRPr lang="en-US"/>
          </a:p>
        </p:txBody>
      </p:sp>
    </p:spTree>
    <p:extLst>
      <p:ext uri="{BB962C8B-B14F-4D97-AF65-F5344CB8AC3E}">
        <p14:creationId xmlns:p14="http://schemas.microsoft.com/office/powerpoint/2010/main" val="1746712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58D26B-517C-4758-B8E2-E4F74BB058F9}" type="slidenum">
              <a:rPr lang="en-US" smtClean="0"/>
              <a:t>56</a:t>
            </a:fld>
            <a:endParaRPr lang="en-US"/>
          </a:p>
        </p:txBody>
      </p:sp>
    </p:spTree>
    <p:extLst>
      <p:ext uri="{BB962C8B-B14F-4D97-AF65-F5344CB8AC3E}">
        <p14:creationId xmlns:p14="http://schemas.microsoft.com/office/powerpoint/2010/main" val="770890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58D26B-517C-4758-B8E2-E4F74BB058F9}" type="slidenum">
              <a:rPr lang="en-US" smtClean="0"/>
              <a:t>57</a:t>
            </a:fld>
            <a:endParaRPr lang="en-US"/>
          </a:p>
        </p:txBody>
      </p:sp>
    </p:spTree>
    <p:extLst>
      <p:ext uri="{BB962C8B-B14F-4D97-AF65-F5344CB8AC3E}">
        <p14:creationId xmlns:p14="http://schemas.microsoft.com/office/powerpoint/2010/main" val="548520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58D26B-517C-4758-B8E2-E4F74BB058F9}" type="slidenum">
              <a:rPr lang="en-US" smtClean="0"/>
              <a:t>59</a:t>
            </a:fld>
            <a:endParaRPr lang="en-US"/>
          </a:p>
        </p:txBody>
      </p:sp>
    </p:spTree>
    <p:extLst>
      <p:ext uri="{BB962C8B-B14F-4D97-AF65-F5344CB8AC3E}">
        <p14:creationId xmlns:p14="http://schemas.microsoft.com/office/powerpoint/2010/main" val="4288264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58D26B-517C-4758-B8E2-E4F74BB058F9}" type="slidenum">
              <a:rPr lang="en-US" smtClean="0"/>
              <a:t>60</a:t>
            </a:fld>
            <a:endParaRPr lang="en-US"/>
          </a:p>
        </p:txBody>
      </p:sp>
    </p:spTree>
    <p:extLst>
      <p:ext uri="{BB962C8B-B14F-4D97-AF65-F5344CB8AC3E}">
        <p14:creationId xmlns:p14="http://schemas.microsoft.com/office/powerpoint/2010/main" val="1887691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58D26B-517C-4758-B8E2-E4F74BB058F9}" type="slidenum">
              <a:rPr lang="en-US" smtClean="0"/>
              <a:t>61</a:t>
            </a:fld>
            <a:endParaRPr lang="en-US"/>
          </a:p>
        </p:txBody>
      </p:sp>
    </p:spTree>
    <p:extLst>
      <p:ext uri="{BB962C8B-B14F-4D97-AF65-F5344CB8AC3E}">
        <p14:creationId xmlns:p14="http://schemas.microsoft.com/office/powerpoint/2010/main" val="295774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66</a:t>
            </a:fld>
            <a:endParaRPr lang="en-US" dirty="0"/>
          </a:p>
        </p:txBody>
      </p:sp>
    </p:spTree>
    <p:extLst>
      <p:ext uri="{BB962C8B-B14F-4D97-AF65-F5344CB8AC3E}">
        <p14:creationId xmlns:p14="http://schemas.microsoft.com/office/powerpoint/2010/main" val="3220498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GOHSEP has divided the State into </a:t>
            </a:r>
            <a:r>
              <a:rPr lang="en-US" sz="1200" b="1" kern="1200" dirty="0">
                <a:solidFill>
                  <a:schemeClr val="tx1"/>
                </a:solidFill>
                <a:effectLst/>
                <a:latin typeface="+mn-lt"/>
                <a:ea typeface="+mn-ea"/>
                <a:cs typeface="+mn-cs"/>
              </a:rPr>
              <a:t>separate regions </a:t>
            </a:r>
            <a:r>
              <a:rPr lang="en-US" sz="1200" kern="1200" dirty="0">
                <a:solidFill>
                  <a:schemeClr val="tx1"/>
                </a:solidFill>
                <a:effectLst/>
                <a:latin typeface="+mn-lt"/>
                <a:ea typeface="+mn-ea"/>
                <a:cs typeface="+mn-cs"/>
              </a:rPr>
              <a:t>to ensure a </a:t>
            </a:r>
            <a:r>
              <a:rPr lang="en-US" sz="1200" b="1" kern="1200" dirty="0">
                <a:solidFill>
                  <a:schemeClr val="tx1"/>
                </a:solidFill>
                <a:effectLst/>
                <a:latin typeface="+mn-lt"/>
                <a:ea typeface="+mn-ea"/>
                <a:cs typeface="+mn-cs"/>
              </a:rPr>
              <a:t>close-to-the-ground</a:t>
            </a:r>
            <a:r>
              <a:rPr lang="en-US" sz="1200" kern="1200" dirty="0">
                <a:solidFill>
                  <a:schemeClr val="tx1"/>
                </a:solidFill>
                <a:effectLst/>
                <a:latin typeface="+mn-lt"/>
                <a:ea typeface="+mn-ea"/>
                <a:cs typeface="+mn-cs"/>
              </a:rPr>
              <a:t> relationship within each Parish. The Regional structure helps to support those efforts.</a:t>
            </a:r>
            <a:r>
              <a:rPr lang="en-US" dirty="0">
                <a:effectLst/>
              </a:rPr>
              <a:t> </a:t>
            </a:r>
            <a:endParaRPr lang="en-US" dirty="0"/>
          </a:p>
        </p:txBody>
      </p:sp>
      <p:sp>
        <p:nvSpPr>
          <p:cNvPr id="4" name="Slide Number Placeholder 3"/>
          <p:cNvSpPr>
            <a:spLocks noGrp="1"/>
          </p:cNvSpPr>
          <p:nvPr>
            <p:ph type="sldNum" sz="quarter" idx="5"/>
          </p:nvPr>
        </p:nvSpPr>
        <p:spPr/>
        <p:txBody>
          <a:bodyPr/>
          <a:lstStyle/>
          <a:p>
            <a:fld id="{D603640E-77B4-9942-A237-06A98FDB31B4}" type="slidenum">
              <a:rPr lang="en-US" smtClean="0"/>
              <a:t>15</a:t>
            </a:fld>
            <a:endParaRPr lang="en-US" dirty="0"/>
          </a:p>
        </p:txBody>
      </p:sp>
    </p:spTree>
    <p:extLst>
      <p:ext uri="{BB962C8B-B14F-4D97-AF65-F5344CB8AC3E}">
        <p14:creationId xmlns:p14="http://schemas.microsoft.com/office/powerpoint/2010/main" val="2687847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67</a:t>
            </a:fld>
            <a:endParaRPr lang="en-US" dirty="0"/>
          </a:p>
        </p:txBody>
      </p:sp>
    </p:spTree>
    <p:extLst>
      <p:ext uri="{BB962C8B-B14F-4D97-AF65-F5344CB8AC3E}">
        <p14:creationId xmlns:p14="http://schemas.microsoft.com/office/powerpoint/2010/main" val="717897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A4062D-2C47-448B-B8C7-DF8B69FC6E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18077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6332" y="8839013"/>
            <a:ext cx="3041968" cy="465297"/>
          </a:xfrm>
          <a:prstGeom prst="rect">
            <a:avLst/>
          </a:prstGeom>
        </p:spPr>
        <p:txBody>
          <a:bodyPr lIns="92817" tIns="46410" rIns="92817" bIns="46410"/>
          <a:lstStyle/>
          <a:p>
            <a:pPr marL="0" marR="0" lvl="0" indent="0" algn="l" defTabSz="914400" rtl="0" eaLnBrk="1" fontAlgn="auto" latinLnBrk="0" hangingPunct="1">
              <a:lnSpc>
                <a:spcPct val="100000"/>
              </a:lnSpc>
              <a:spcBef>
                <a:spcPts val="0"/>
              </a:spcBef>
              <a:spcAft>
                <a:spcPts val="0"/>
              </a:spcAft>
              <a:buClrTx/>
              <a:buSzTx/>
              <a:buFontTx/>
              <a:buNone/>
              <a:tabLst/>
              <a:defRPr/>
            </a:pPr>
            <a:fld id="{2E4183E0-83A0-4B60-9B22-EBEA5E163979}"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143</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4237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14490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47AD6D-D2AA-437C-AA75-546511939527}" type="slidenum">
              <a:rPr lang="en-US" smtClean="0">
                <a:solidFill>
                  <a:prstClr val="black"/>
                </a:solidFill>
              </a:rPr>
              <a:pPr/>
              <a:t>146</a:t>
            </a:fld>
            <a:endParaRPr lang="en-US">
              <a:solidFill>
                <a:prstClr val="black"/>
              </a:solidFill>
            </a:endParaRPr>
          </a:p>
        </p:txBody>
      </p:sp>
    </p:spTree>
    <p:extLst>
      <p:ext uri="{BB962C8B-B14F-4D97-AF65-F5344CB8AC3E}">
        <p14:creationId xmlns:p14="http://schemas.microsoft.com/office/powerpoint/2010/main" val="3185435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6332" y="8839013"/>
            <a:ext cx="3041968" cy="465297"/>
          </a:xfrm>
          <a:prstGeom prst="rect">
            <a:avLst/>
          </a:prstGeom>
        </p:spPr>
        <p:txBody>
          <a:bodyPr lIns="92817" tIns="46410" rIns="92817" bIns="46410"/>
          <a:lstStyle/>
          <a:p>
            <a:pPr marL="0" marR="0" lvl="0" indent="0" algn="l" defTabSz="914400" rtl="0" eaLnBrk="1" fontAlgn="auto" latinLnBrk="0" hangingPunct="1">
              <a:lnSpc>
                <a:spcPct val="100000"/>
              </a:lnSpc>
              <a:spcBef>
                <a:spcPts val="0"/>
              </a:spcBef>
              <a:spcAft>
                <a:spcPts val="0"/>
              </a:spcAft>
              <a:buClrTx/>
              <a:buSzTx/>
              <a:buFontTx/>
              <a:buNone/>
              <a:tabLst/>
              <a:defRPr/>
            </a:pPr>
            <a:fld id="{D9DD529B-8113-4CD4-98C1-F25A148984F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147</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7370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41698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4183E0-83A0-4B60-9B22-EBEA5E163979}" type="slidenum">
              <a:rPr lang="en-US" smtClean="0">
                <a:solidFill>
                  <a:prstClr val="black"/>
                </a:solidFill>
              </a:rPr>
              <a:pPr/>
              <a:t>151</a:t>
            </a:fld>
            <a:endParaRPr lang="en-US" dirty="0">
              <a:solidFill>
                <a:prstClr val="black"/>
              </a:solidFill>
            </a:endParaRPr>
          </a:p>
        </p:txBody>
      </p:sp>
    </p:spTree>
    <p:extLst>
      <p:ext uri="{BB962C8B-B14F-4D97-AF65-F5344CB8AC3E}">
        <p14:creationId xmlns:p14="http://schemas.microsoft.com/office/powerpoint/2010/main" val="89585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you are here as a </a:t>
            </a:r>
            <a:r>
              <a:rPr lang="en-US" sz="1200" b="1" kern="1200" dirty="0">
                <a:solidFill>
                  <a:schemeClr val="tx1"/>
                </a:solidFill>
                <a:effectLst/>
                <a:latin typeface="+mn-lt"/>
                <a:ea typeface="+mn-ea"/>
                <a:cs typeface="+mn-cs"/>
              </a:rPr>
              <a:t>trainee.</a:t>
            </a:r>
            <a:r>
              <a:rPr lang="en-US" sz="1200" kern="1200" dirty="0">
                <a:solidFill>
                  <a:schemeClr val="tx1"/>
                </a:solidFill>
                <a:effectLst/>
                <a:latin typeface="+mn-lt"/>
                <a:ea typeface="+mn-ea"/>
                <a:cs typeface="+mn-cs"/>
              </a:rPr>
              <a:t> When you complete today’s training, </a:t>
            </a:r>
            <a:r>
              <a:rPr lang="en-US" sz="1200" b="1" kern="1200" dirty="0">
                <a:solidFill>
                  <a:schemeClr val="tx1"/>
                </a:solidFill>
                <a:effectLst/>
                <a:latin typeface="+mn-lt"/>
                <a:ea typeface="+mn-ea"/>
                <a:cs typeface="+mn-cs"/>
              </a:rPr>
              <a:t>your </a:t>
            </a:r>
            <a:r>
              <a:rPr lang="en-US" sz="1200" kern="1200" dirty="0">
                <a:solidFill>
                  <a:schemeClr val="tx1"/>
                </a:solidFill>
                <a:effectLst/>
                <a:latin typeface="+mn-lt"/>
                <a:ea typeface="+mn-ea"/>
                <a:cs typeface="+mn-cs"/>
              </a:rPr>
              <a:t>role will </a:t>
            </a:r>
            <a:r>
              <a:rPr lang="en-US" sz="1200" b="1" kern="1200" dirty="0">
                <a:solidFill>
                  <a:schemeClr val="tx1"/>
                </a:solidFill>
                <a:effectLst/>
                <a:latin typeface="+mn-lt"/>
                <a:ea typeface="+mn-ea"/>
                <a:cs typeface="+mn-cs"/>
              </a:rPr>
              <a:t>become</a:t>
            </a:r>
            <a:r>
              <a:rPr lang="en-US" sz="1200" kern="1200" dirty="0">
                <a:solidFill>
                  <a:schemeClr val="tx1"/>
                </a:solidFill>
                <a:effectLst/>
                <a:latin typeface="+mn-lt"/>
                <a:ea typeface="+mn-ea"/>
                <a:cs typeface="+mn-cs"/>
              </a:rPr>
              <a:t> that as a </a:t>
            </a:r>
            <a:r>
              <a:rPr lang="en-US" sz="1200" b="1" kern="1200" dirty="0">
                <a:solidFill>
                  <a:schemeClr val="tx1"/>
                </a:solidFill>
                <a:effectLst/>
                <a:latin typeface="+mn-lt"/>
                <a:ea typeface="+mn-ea"/>
                <a:cs typeface="+mn-cs"/>
              </a:rPr>
              <a:t>field trainer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YOUR trainees </a:t>
            </a:r>
            <a:r>
              <a:rPr lang="en-US" sz="1200" kern="1200" dirty="0">
                <a:solidFill>
                  <a:schemeClr val="tx1"/>
                </a:solidFill>
                <a:effectLst/>
                <a:latin typeface="+mn-lt"/>
                <a:ea typeface="+mn-ea"/>
                <a:cs typeface="+mn-cs"/>
              </a:rPr>
              <a:t>will expect you to be </a:t>
            </a:r>
            <a:r>
              <a:rPr lang="en-US" sz="1200" b="1" kern="1200" dirty="0">
                <a:solidFill>
                  <a:schemeClr val="tx1"/>
                </a:solidFill>
                <a:effectLst/>
                <a:latin typeface="+mn-lt"/>
                <a:ea typeface="+mn-ea"/>
                <a:cs typeface="+mn-cs"/>
              </a:rPr>
              <a:t>very knowledgeable</a:t>
            </a:r>
            <a:r>
              <a:rPr lang="en-US" sz="1200" kern="1200" dirty="0">
                <a:solidFill>
                  <a:schemeClr val="tx1"/>
                </a:solidFill>
                <a:effectLst/>
                <a:latin typeface="+mn-lt"/>
                <a:ea typeface="+mn-ea"/>
                <a:cs typeface="+mn-cs"/>
              </a:rPr>
              <a:t> about your subject matter, even beyond that which is specifically addressed in the STAKEHOLDER ppt we are reviewing today.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looking to each of you to take on the</a:t>
            </a:r>
            <a:r>
              <a:rPr lang="en-US" sz="1200" b="1" kern="1200" dirty="0">
                <a:solidFill>
                  <a:schemeClr val="tx1"/>
                </a:solidFill>
                <a:effectLst/>
                <a:latin typeface="+mn-lt"/>
                <a:ea typeface="+mn-ea"/>
                <a:cs typeface="+mn-cs"/>
              </a:rPr>
              <a:t> responsibility of training</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understand its importance</a:t>
            </a:r>
            <a:r>
              <a:rPr lang="en-US" sz="1200" kern="1200" dirty="0">
                <a:solidFill>
                  <a:schemeClr val="tx1"/>
                </a:solidFill>
                <a:effectLst/>
                <a:latin typeface="+mn-lt"/>
                <a:ea typeface="+mn-ea"/>
                <a:cs typeface="+mn-cs"/>
              </a:rPr>
              <a:t> to those we serve. The better we train, the more we know, the better we can serve the needs of the State and the needs of parishes, municipalities and tribal communities that face disasters or events that threaten the lives of their citizens and those who live in those communities.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encourage you to </a:t>
            </a:r>
            <a:r>
              <a:rPr lang="en-US" sz="1200" b="1" kern="1200" dirty="0">
                <a:solidFill>
                  <a:schemeClr val="tx1"/>
                </a:solidFill>
                <a:effectLst/>
                <a:latin typeface="+mn-lt"/>
                <a:ea typeface="+mn-ea"/>
                <a:cs typeface="+mn-cs"/>
              </a:rPr>
              <a:t>not only learn the contents of the material </a:t>
            </a:r>
            <a:r>
              <a:rPr lang="en-US" sz="1200" kern="1200" dirty="0">
                <a:solidFill>
                  <a:schemeClr val="tx1"/>
                </a:solidFill>
                <a:effectLst/>
                <a:latin typeface="+mn-lt"/>
                <a:ea typeface="+mn-ea"/>
                <a:cs typeface="+mn-cs"/>
              </a:rPr>
              <a:t>you have been </a:t>
            </a:r>
            <a:r>
              <a:rPr lang="en-US" sz="1200" b="1" kern="1200" dirty="0">
                <a:solidFill>
                  <a:schemeClr val="tx1"/>
                </a:solidFill>
                <a:effectLst/>
                <a:latin typeface="+mn-lt"/>
                <a:ea typeface="+mn-ea"/>
                <a:cs typeface="+mn-cs"/>
              </a:rPr>
              <a:t>given today</a:t>
            </a:r>
            <a:r>
              <a:rPr lang="en-US" sz="1200" kern="1200" dirty="0">
                <a:solidFill>
                  <a:schemeClr val="tx1"/>
                </a:solidFill>
                <a:effectLst/>
                <a:latin typeface="+mn-lt"/>
                <a:ea typeface="+mn-ea"/>
                <a:cs typeface="+mn-cs"/>
              </a:rPr>
              <a:t> but to also learn</a:t>
            </a:r>
            <a:r>
              <a:rPr lang="en-US" sz="1200" b="1" kern="1200" dirty="0">
                <a:solidFill>
                  <a:schemeClr val="tx1"/>
                </a:solidFill>
                <a:effectLst/>
                <a:latin typeface="+mn-lt"/>
                <a:ea typeface="+mn-ea"/>
                <a:cs typeface="+mn-cs"/>
              </a:rPr>
              <a:t> more.</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Research </a:t>
            </a:r>
            <a:r>
              <a:rPr lang="en-US" sz="1200" b="1" kern="1200" dirty="0">
                <a:solidFill>
                  <a:schemeClr val="tx1"/>
                </a:solidFill>
                <a:effectLst/>
                <a:latin typeface="+mn-lt"/>
                <a:ea typeface="+mn-ea"/>
                <a:cs typeface="+mn-cs"/>
              </a:rPr>
              <a:t>GOHSEP’s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website.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Research </a:t>
            </a:r>
            <a:r>
              <a:rPr lang="en-US" sz="1200" b="1" kern="1200" dirty="0">
                <a:solidFill>
                  <a:schemeClr val="tx1"/>
                </a:solidFill>
                <a:effectLst/>
                <a:latin typeface="+mn-lt"/>
                <a:ea typeface="+mn-ea"/>
                <a:cs typeface="+mn-cs"/>
              </a:rPr>
              <a:t>FEMA’s website.</a:t>
            </a:r>
            <a:r>
              <a:rPr lang="en-US" sz="1200" kern="1200" dirty="0">
                <a:solidFill>
                  <a:schemeClr val="tx1"/>
                </a:solidFill>
                <a:effectLst/>
                <a:latin typeface="+mn-lt"/>
                <a:ea typeface="+mn-ea"/>
                <a:cs typeface="+mn-cs"/>
              </a:rPr>
              <a:t>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 Dig deeper. </a:t>
            </a:r>
            <a:endParaRPr lang="en-US" sz="12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 Become known as the expert we need you to be and the expert those vulnerable to disasters need you to be.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GOHSEP has a </a:t>
            </a:r>
            <a:r>
              <a:rPr lang="en-US" sz="1200" b="1" kern="1200" dirty="0">
                <a:solidFill>
                  <a:schemeClr val="tx1"/>
                </a:solidFill>
                <a:effectLst/>
                <a:latin typeface="+mn-lt"/>
                <a:ea typeface="+mn-ea"/>
                <a:cs typeface="+mn-cs"/>
              </a:rPr>
              <a:t>“library” of publications</a:t>
            </a:r>
            <a:r>
              <a:rPr lang="en-US" sz="1200" kern="1200" dirty="0">
                <a:solidFill>
                  <a:schemeClr val="tx1"/>
                </a:solidFill>
                <a:effectLst/>
                <a:latin typeface="+mn-lt"/>
                <a:ea typeface="+mn-ea"/>
                <a:cs typeface="+mn-cs"/>
              </a:rPr>
              <a:t> that can be found on the GOHSEP </a:t>
            </a:r>
            <a:r>
              <a:rPr lang="en-US" sz="1200" b="1" kern="1200" dirty="0">
                <a:solidFill>
                  <a:schemeClr val="tx1"/>
                </a:solidFill>
                <a:effectLst/>
                <a:latin typeface="+mn-lt"/>
                <a:ea typeface="+mn-ea"/>
                <a:cs typeface="+mn-cs"/>
              </a:rPr>
              <a:t>website </a:t>
            </a:r>
            <a:r>
              <a:rPr lang="en-US" sz="1200"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hlinkClick r:id="rId3" tooltip="http://gohsep.la.gov/"/>
              </a:rPr>
              <a:t>gohsep.la.gov</a:t>
            </a:r>
            <a:r>
              <a:rPr lang="en-US" sz="1200" kern="1200" dirty="0">
                <a:solidFill>
                  <a:schemeClr val="tx1"/>
                </a:solidFill>
                <a:effectLst/>
                <a:latin typeface="+mn-lt"/>
                <a:ea typeface="+mn-ea"/>
                <a:cs typeface="+mn-cs"/>
              </a:rPr>
              <a:t>). Under the MENU icon locate the RESOURCES tab. Click on RESOURCES then scroll to PUBLICATIONS tab. And of course, FEMA has a robust website as well.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Those publications noted on screen are several that we think you might find most helpful.</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603640E-77B4-9942-A237-06A98FDB31B4}" type="slidenum">
              <a:rPr lang="en-US" smtClean="0"/>
              <a:t>152</a:t>
            </a:fld>
            <a:endParaRPr lang="en-US" dirty="0"/>
          </a:p>
        </p:txBody>
      </p:sp>
    </p:spTree>
    <p:extLst>
      <p:ext uri="{BB962C8B-B14F-4D97-AF65-F5344CB8AC3E}">
        <p14:creationId xmlns:p14="http://schemas.microsoft.com/office/powerpoint/2010/main" val="3630354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Having said all of that, we also recognize you may have</a:t>
            </a:r>
            <a:r>
              <a:rPr lang="en-US" sz="1200" b="1" kern="1200" dirty="0">
                <a:solidFill>
                  <a:schemeClr val="tx1"/>
                </a:solidFill>
                <a:effectLst/>
                <a:latin typeface="+mn-lt"/>
                <a:ea typeface="+mn-ea"/>
                <a:cs typeface="+mn-cs"/>
              </a:rPr>
              <a:t> questions. Now is a good time</a:t>
            </a:r>
            <a:r>
              <a:rPr lang="en-US" sz="1200" kern="1200" dirty="0">
                <a:solidFill>
                  <a:schemeClr val="tx1"/>
                </a:solidFill>
                <a:effectLst/>
                <a:latin typeface="+mn-lt"/>
                <a:ea typeface="+mn-ea"/>
                <a:cs typeface="+mn-cs"/>
              </a:rPr>
              <a:t>, so let’s spend the next few minutes to answer the questions you may have.</a:t>
            </a:r>
          </a:p>
          <a:p>
            <a:pPr lvl="0"/>
            <a:r>
              <a:rPr lang="en-US" sz="1200" b="1" kern="1200" dirty="0">
                <a:solidFill>
                  <a:schemeClr val="tx1"/>
                </a:solidFill>
                <a:effectLst/>
                <a:latin typeface="+mn-lt"/>
                <a:ea typeface="+mn-ea"/>
                <a:cs typeface="+mn-cs"/>
              </a:rPr>
              <a:t>TAKE QUESTIONS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PRESENTER NOTE:  </a:t>
            </a:r>
            <a:r>
              <a:rPr lang="en-US" sz="1200" b="1" kern="1200" dirty="0">
                <a:solidFill>
                  <a:schemeClr val="tx1"/>
                </a:solidFill>
                <a:effectLst/>
                <a:latin typeface="+mn-lt"/>
                <a:ea typeface="+mn-ea"/>
                <a:cs typeface="+mn-cs"/>
              </a:rPr>
              <a:t>Once Q &amp; A is over, call for a 15-minute break.</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When we get back from break, let your audience know the </a:t>
            </a:r>
            <a:r>
              <a:rPr lang="en-US" sz="1200" b="1" kern="1200" dirty="0">
                <a:solidFill>
                  <a:schemeClr val="tx1"/>
                </a:solidFill>
                <a:effectLst/>
                <a:latin typeface="+mn-lt"/>
                <a:ea typeface="+mn-ea"/>
                <a:cs typeface="+mn-cs"/>
              </a:rPr>
              <a:t>next and final segment of today’s training is to return to the Agenda Part 3 and talk about tools available</a:t>
            </a:r>
            <a:r>
              <a:rPr lang="en-US" sz="1200" kern="1200" dirty="0">
                <a:solidFill>
                  <a:schemeClr val="tx1"/>
                </a:solidFill>
                <a:effectLst/>
                <a:latin typeface="+mn-lt"/>
                <a:ea typeface="+mn-ea"/>
                <a:cs typeface="+mn-cs"/>
              </a:rPr>
              <a:t> that can help you be successful as a trainer.</a:t>
            </a:r>
          </a:p>
          <a:p>
            <a:endParaRPr lang="en-US" dirty="0"/>
          </a:p>
        </p:txBody>
      </p:sp>
      <p:sp>
        <p:nvSpPr>
          <p:cNvPr id="4" name="Slide Number Placeholder 3"/>
          <p:cNvSpPr>
            <a:spLocks noGrp="1"/>
          </p:cNvSpPr>
          <p:nvPr>
            <p:ph type="sldNum" sz="quarter" idx="5"/>
          </p:nvPr>
        </p:nvSpPr>
        <p:spPr/>
        <p:txBody>
          <a:bodyPr/>
          <a:lstStyle/>
          <a:p>
            <a:fld id="{D603640E-77B4-9942-A237-06A98FDB31B4}" type="slidenum">
              <a:rPr lang="en-US" smtClean="0"/>
              <a:t>153</a:t>
            </a:fld>
            <a:endParaRPr lang="en-US" dirty="0"/>
          </a:p>
        </p:txBody>
      </p:sp>
    </p:spTree>
    <p:extLst>
      <p:ext uri="{BB962C8B-B14F-4D97-AF65-F5344CB8AC3E}">
        <p14:creationId xmlns:p14="http://schemas.microsoft.com/office/powerpoint/2010/main" val="1590393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diagram on this chart tells us how requests for assistance are made, from </a:t>
            </a:r>
            <a:r>
              <a:rPr lang="en-US" sz="1200" b="1" kern="1200" dirty="0">
                <a:solidFill>
                  <a:schemeClr val="tx1"/>
                </a:solidFill>
                <a:effectLst/>
                <a:latin typeface="+mn-lt"/>
                <a:ea typeface="+mn-ea"/>
                <a:cs typeface="+mn-cs"/>
              </a:rPr>
              <a:t>whom and to whom.</a:t>
            </a:r>
            <a:r>
              <a:rPr lang="en-US" sz="1200" kern="1200" dirty="0">
                <a:solidFill>
                  <a:schemeClr val="tx1"/>
                </a:solidFill>
                <a:effectLst/>
                <a:latin typeface="+mn-lt"/>
                <a:ea typeface="+mn-ea"/>
                <a:cs typeface="+mn-cs"/>
              </a:rPr>
              <a:t> The gray arrows depict requests for </a:t>
            </a:r>
            <a:r>
              <a:rPr lang="en-US" sz="1200" b="1" kern="1200" dirty="0">
                <a:solidFill>
                  <a:schemeClr val="tx1"/>
                </a:solidFill>
                <a:effectLst/>
                <a:latin typeface="+mn-lt"/>
                <a:ea typeface="+mn-ea"/>
                <a:cs typeface="+mn-cs"/>
              </a:rPr>
              <a:t>support</a:t>
            </a:r>
            <a:r>
              <a:rPr lang="en-US" sz="1200" kern="1200" dirty="0">
                <a:solidFill>
                  <a:schemeClr val="tx1"/>
                </a:solidFill>
                <a:effectLst/>
                <a:latin typeface="+mn-lt"/>
                <a:ea typeface="+mn-ea"/>
                <a:cs typeface="+mn-cs"/>
              </a:rPr>
              <a:t> and the gold arrows provide </a:t>
            </a:r>
            <a:r>
              <a:rPr lang="en-US" sz="1200" b="1" kern="1200" dirty="0">
                <a:solidFill>
                  <a:schemeClr val="tx1"/>
                </a:solidFill>
                <a:effectLst/>
                <a:latin typeface="+mn-lt"/>
                <a:ea typeface="+mn-ea"/>
                <a:cs typeface="+mn-cs"/>
              </a:rPr>
              <a:t>feedback</a:t>
            </a:r>
            <a:r>
              <a:rPr lang="en-US" sz="1200" kern="1200" dirty="0">
                <a:solidFill>
                  <a:schemeClr val="tx1"/>
                </a:solidFill>
                <a:effectLst/>
                <a:latin typeface="+mn-lt"/>
                <a:ea typeface="+mn-ea"/>
                <a:cs typeface="+mn-cs"/>
              </a:rPr>
              <a:t> or progress in providing that </a:t>
            </a:r>
            <a:r>
              <a:rPr lang="en-US" sz="1200" b="1" kern="1200" dirty="0">
                <a:solidFill>
                  <a:schemeClr val="tx1"/>
                </a:solidFill>
                <a:effectLst/>
                <a:latin typeface="+mn-lt"/>
                <a:ea typeface="+mn-ea"/>
                <a:cs typeface="+mn-cs"/>
              </a:rPr>
              <a:t>help or support</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example, look at the Municipality circle. The Municipality has assets that might be helpful to its own disaster recovery but still needs other help and; therefore, </a:t>
            </a:r>
            <a:r>
              <a:rPr lang="en-US" sz="1200" b="1" kern="1200" dirty="0">
                <a:solidFill>
                  <a:schemeClr val="tx1"/>
                </a:solidFill>
                <a:effectLst/>
                <a:latin typeface="+mn-lt"/>
                <a:ea typeface="+mn-ea"/>
                <a:cs typeface="+mn-cs"/>
              </a:rPr>
              <a:t>contracts or bids for other services and materials.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Look next at the Parish EOC circle. When local resources are overwhelmed, the Municipality might reach out and </a:t>
            </a:r>
            <a:r>
              <a:rPr lang="en-US" sz="1200" b="1" kern="1200" dirty="0">
                <a:solidFill>
                  <a:schemeClr val="tx1"/>
                </a:solidFill>
                <a:effectLst/>
                <a:latin typeface="+mn-lt"/>
                <a:ea typeface="+mn-ea"/>
                <a:cs typeface="+mn-cs"/>
              </a:rPr>
              <a:t>submit its </a:t>
            </a:r>
            <a:r>
              <a:rPr lang="en-US" sz="1200" kern="1200" dirty="0">
                <a:solidFill>
                  <a:schemeClr val="tx1"/>
                </a:solidFill>
                <a:effectLst/>
                <a:latin typeface="+mn-lt"/>
                <a:ea typeface="+mn-ea"/>
                <a:cs typeface="+mn-cs"/>
              </a:rPr>
              <a:t>request for</a:t>
            </a:r>
            <a:r>
              <a:rPr lang="en-US" sz="1200" b="1" kern="1200" dirty="0">
                <a:solidFill>
                  <a:schemeClr val="tx1"/>
                </a:solidFill>
                <a:effectLst/>
                <a:latin typeface="+mn-lt"/>
                <a:ea typeface="+mn-ea"/>
                <a:cs typeface="+mn-cs"/>
              </a:rPr>
              <a:t> further assistance </a:t>
            </a:r>
            <a:r>
              <a:rPr lang="en-US" sz="1200" kern="1200" dirty="0">
                <a:solidFill>
                  <a:schemeClr val="tx1"/>
                </a:solidFill>
                <a:effectLst/>
                <a:latin typeface="+mn-lt"/>
                <a:ea typeface="+mn-ea"/>
                <a:cs typeface="+mn-cs"/>
              </a:rPr>
              <a:t>to the Parish EOC.</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Parish may be able to help, OR it may need to </a:t>
            </a:r>
            <a:r>
              <a:rPr lang="en-US" sz="1200" b="1" kern="1200" dirty="0">
                <a:solidFill>
                  <a:schemeClr val="tx1"/>
                </a:solidFill>
                <a:effectLst/>
                <a:latin typeface="+mn-lt"/>
                <a:ea typeface="+mn-ea"/>
                <a:cs typeface="+mn-cs"/>
              </a:rPr>
              <a:t>elevate the request to the State, </a:t>
            </a:r>
            <a:r>
              <a:rPr lang="en-US" sz="1200" kern="1200" dirty="0">
                <a:solidFill>
                  <a:schemeClr val="tx1"/>
                </a:solidFill>
                <a:effectLst/>
                <a:latin typeface="+mn-lt"/>
                <a:ea typeface="+mn-ea"/>
                <a:cs typeface="+mn-cs"/>
              </a:rPr>
              <a:t>OR it may be able to</a:t>
            </a:r>
            <a:r>
              <a:rPr lang="en-US" sz="1200" b="1" kern="1200" dirty="0">
                <a:solidFill>
                  <a:schemeClr val="tx1"/>
                </a:solidFill>
                <a:effectLst/>
                <a:latin typeface="+mn-lt"/>
                <a:ea typeface="+mn-ea"/>
                <a:cs typeface="+mn-cs"/>
              </a:rPr>
              <a:t> reach out for other </a:t>
            </a:r>
            <a:r>
              <a:rPr lang="en-US" sz="1200" kern="1200" dirty="0">
                <a:solidFill>
                  <a:schemeClr val="tx1"/>
                </a:solidFill>
                <a:effectLst/>
                <a:latin typeface="+mn-lt"/>
                <a:ea typeface="+mn-ea"/>
                <a:cs typeface="+mn-cs"/>
              </a:rPr>
              <a:t>goods and services through the</a:t>
            </a:r>
            <a:r>
              <a:rPr lang="en-US" sz="1200" b="1" kern="1200" dirty="0">
                <a:solidFill>
                  <a:schemeClr val="tx1"/>
                </a:solidFill>
                <a:effectLst/>
                <a:latin typeface="+mn-lt"/>
                <a:ea typeface="+mn-ea"/>
                <a:cs typeface="+mn-cs"/>
              </a:rPr>
              <a:t> Intrastate Mutual Aid Compact  – also called IMAC.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IMAC, created by an act of th</a:t>
            </a:r>
            <a:r>
              <a:rPr lang="en-US" sz="1200" b="1" kern="1200" dirty="0">
                <a:solidFill>
                  <a:schemeClr val="tx1"/>
                </a:solidFill>
                <a:effectLst/>
                <a:latin typeface="+mn-lt"/>
                <a:ea typeface="+mn-ea"/>
                <a:cs typeface="+mn-cs"/>
              </a:rPr>
              <a:t>e State Legislature, </a:t>
            </a:r>
            <a:r>
              <a:rPr lang="en-US" sz="1200" kern="1200" dirty="0">
                <a:solidFill>
                  <a:schemeClr val="tx1"/>
                </a:solidFill>
                <a:effectLst/>
                <a:latin typeface="+mn-lt"/>
                <a:ea typeface="+mn-ea"/>
                <a:cs typeface="+mn-cs"/>
              </a:rPr>
              <a:t>is an </a:t>
            </a:r>
            <a:r>
              <a:rPr lang="en-US" sz="1200" b="1" kern="1200" dirty="0">
                <a:solidFill>
                  <a:schemeClr val="tx1"/>
                </a:solidFill>
                <a:effectLst/>
                <a:latin typeface="+mn-lt"/>
                <a:ea typeface="+mn-ea"/>
                <a:cs typeface="+mn-cs"/>
              </a:rPr>
              <a:t>in</a:t>
            </a:r>
            <a:r>
              <a:rPr lang="en-US" sz="1200" b="1" u="sng" kern="1200" dirty="0">
                <a:solidFill>
                  <a:schemeClr val="tx1"/>
                </a:solidFill>
                <a:effectLst/>
                <a:latin typeface="+mn-lt"/>
                <a:ea typeface="+mn-ea"/>
                <a:cs typeface="+mn-cs"/>
              </a:rPr>
              <a:t>tras</a:t>
            </a:r>
            <a:r>
              <a:rPr lang="en-US" sz="1200" b="1" kern="1200" dirty="0">
                <a:solidFill>
                  <a:schemeClr val="tx1"/>
                </a:solidFill>
                <a:effectLst/>
                <a:latin typeface="+mn-lt"/>
                <a:ea typeface="+mn-ea"/>
                <a:cs typeface="+mn-cs"/>
              </a:rPr>
              <a:t>tate agreement </a:t>
            </a:r>
            <a:r>
              <a:rPr lang="en-US" sz="1200" kern="1200" dirty="0">
                <a:solidFill>
                  <a:schemeClr val="tx1"/>
                </a:solidFill>
                <a:effectLst/>
                <a:latin typeface="+mn-lt"/>
                <a:ea typeface="+mn-ea"/>
                <a:cs typeface="+mn-cs"/>
              </a:rPr>
              <a:t>that enables</a:t>
            </a:r>
            <a:r>
              <a:rPr lang="en-US" sz="1200" b="1" kern="1200" dirty="0">
                <a:solidFill>
                  <a:schemeClr val="tx1"/>
                </a:solidFill>
                <a:effectLst/>
                <a:latin typeface="+mn-lt"/>
                <a:ea typeface="+mn-ea"/>
                <a:cs typeface="+mn-cs"/>
              </a:rPr>
              <a:t> Parish-to-Parish assistance </a:t>
            </a:r>
            <a:r>
              <a:rPr lang="en-US" sz="1200" kern="1200" dirty="0">
                <a:solidFill>
                  <a:schemeClr val="tx1"/>
                </a:solidFill>
                <a:effectLst/>
                <a:latin typeface="+mn-lt"/>
                <a:ea typeface="+mn-ea"/>
                <a:cs typeface="+mn-cs"/>
              </a:rPr>
              <a:t>when a </a:t>
            </a:r>
            <a:r>
              <a:rPr lang="en-US" sz="1200" i="1" kern="1200" dirty="0">
                <a:solidFill>
                  <a:schemeClr val="tx1"/>
                </a:solidFill>
                <a:effectLst/>
                <a:latin typeface="+mn-lt"/>
                <a:ea typeface="+mn-ea"/>
                <a:cs typeface="+mn-cs"/>
              </a:rPr>
              <a:t>Mutual Aid Agreement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(MAA)</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between Parishes is</a:t>
            </a:r>
            <a:r>
              <a:rPr lang="en-US" sz="1200" b="1" kern="1200" dirty="0">
                <a:solidFill>
                  <a:schemeClr val="tx1"/>
                </a:solidFill>
                <a:effectLst/>
                <a:latin typeface="+mn-lt"/>
                <a:ea typeface="+mn-ea"/>
                <a:cs typeface="+mn-cs"/>
              </a:rPr>
              <a:t> not </a:t>
            </a:r>
            <a:r>
              <a:rPr lang="en-US" sz="1200" kern="1200" dirty="0">
                <a:solidFill>
                  <a:schemeClr val="tx1"/>
                </a:solidFill>
                <a:effectLst/>
                <a:latin typeface="+mn-lt"/>
                <a:ea typeface="+mn-ea"/>
                <a:cs typeface="+mn-cs"/>
              </a:rPr>
              <a:t>already in place.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State has a</a:t>
            </a:r>
            <a:r>
              <a:rPr lang="en-US" sz="1200" b="1" kern="1200" dirty="0">
                <a:solidFill>
                  <a:schemeClr val="tx1"/>
                </a:solidFill>
                <a:effectLst/>
                <a:latin typeface="+mn-lt"/>
                <a:ea typeface="+mn-ea"/>
                <a:cs typeface="+mn-cs"/>
              </a:rPr>
              <a:t> host of assistance </a:t>
            </a:r>
            <a:r>
              <a:rPr lang="en-US" sz="1200" kern="1200" dirty="0">
                <a:solidFill>
                  <a:schemeClr val="tx1"/>
                </a:solidFill>
                <a:effectLst/>
                <a:latin typeface="+mn-lt"/>
                <a:ea typeface="+mn-ea"/>
                <a:cs typeface="+mn-cs"/>
              </a:rPr>
              <a:t>that it can provide including the</a:t>
            </a:r>
            <a:r>
              <a:rPr lang="en-US" sz="1200" b="1" kern="1200" dirty="0">
                <a:solidFill>
                  <a:schemeClr val="tx1"/>
                </a:solidFill>
                <a:effectLst/>
                <a:latin typeface="+mn-lt"/>
                <a:ea typeface="+mn-ea"/>
                <a:cs typeface="+mn-cs"/>
              </a:rPr>
              <a:t> Business Emergency Operations Center – or the Business EOC, state agency assets, and assistance through contracts and bids, ESF contracts, EMAC </a:t>
            </a:r>
            <a:r>
              <a:rPr lang="en-US" sz="1200" kern="1200" dirty="0">
                <a:solidFill>
                  <a:schemeClr val="tx1"/>
                </a:solidFill>
                <a:effectLst/>
                <a:latin typeface="+mn-lt"/>
                <a:ea typeface="+mn-ea"/>
                <a:cs typeface="+mn-cs"/>
              </a:rPr>
              <a:t>state-to-state assistance and</a:t>
            </a:r>
            <a:r>
              <a:rPr lang="en-US" sz="1200" b="1" kern="1200" dirty="0">
                <a:solidFill>
                  <a:schemeClr val="tx1"/>
                </a:solidFill>
                <a:effectLst/>
                <a:latin typeface="+mn-lt"/>
                <a:ea typeface="+mn-ea"/>
                <a:cs typeface="+mn-cs"/>
              </a:rPr>
              <a:t> the federal government. </a:t>
            </a:r>
            <a:endParaRPr lang="en-US" sz="12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 The Louisiana Business Emergency Operations Center – </a:t>
            </a:r>
            <a:r>
              <a:rPr lang="en-US" sz="1200" kern="1200" dirty="0">
                <a:solidFill>
                  <a:schemeClr val="tx1"/>
                </a:solidFill>
                <a:effectLst/>
                <a:latin typeface="+mn-lt"/>
                <a:ea typeface="+mn-ea"/>
                <a:cs typeface="+mn-cs"/>
              </a:rPr>
              <a:t>also known as the LA BEOC – is a partnership between GOHSEP, Louisiana Economic Development – or LED – group and the National Incident Management Systems &amp; Advanced Technologies (NIMSAT) Institute and the University of Louisiana at Lafayette.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ESFs are </a:t>
            </a:r>
            <a:r>
              <a:rPr lang="en-US" sz="1200" b="1" kern="1200" dirty="0">
                <a:solidFill>
                  <a:schemeClr val="tx1"/>
                </a:solidFill>
                <a:effectLst/>
                <a:latin typeface="+mn-lt"/>
                <a:ea typeface="+mn-ea"/>
                <a:cs typeface="+mn-cs"/>
              </a:rPr>
              <a:t>contracts made between the State and the federal government </a:t>
            </a:r>
            <a:r>
              <a:rPr lang="en-US" sz="1200" kern="1200" dirty="0">
                <a:solidFill>
                  <a:schemeClr val="tx1"/>
                </a:solidFill>
                <a:effectLst/>
                <a:latin typeface="+mn-lt"/>
                <a:ea typeface="+mn-ea"/>
                <a:cs typeface="+mn-cs"/>
              </a:rPr>
              <a:t>through the nation’s </a:t>
            </a:r>
            <a:r>
              <a:rPr lang="en-US" sz="1200" b="1" kern="1200" dirty="0">
                <a:solidFill>
                  <a:schemeClr val="tx1"/>
                </a:solidFill>
                <a:effectLst/>
                <a:latin typeface="+mn-lt"/>
                <a:ea typeface="+mn-ea"/>
                <a:cs typeface="+mn-cs"/>
              </a:rPr>
              <a:t>Emergency Support Function</a:t>
            </a:r>
            <a:r>
              <a:rPr lang="en-US" sz="1200" kern="1200" dirty="0">
                <a:solidFill>
                  <a:schemeClr val="tx1"/>
                </a:solidFill>
                <a:effectLst/>
                <a:latin typeface="+mn-lt"/>
                <a:ea typeface="+mn-ea"/>
                <a:cs typeface="+mn-cs"/>
              </a:rPr>
              <a:t>s. They provide the structure for coordinating Federal interagency support for a Federal response to an incident.</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 EMACs</a:t>
            </a:r>
            <a:r>
              <a:rPr lang="en-US" sz="1200" kern="1200" dirty="0">
                <a:solidFill>
                  <a:schemeClr val="tx1"/>
                </a:solidFill>
                <a:effectLst/>
                <a:latin typeface="+mn-lt"/>
                <a:ea typeface="+mn-ea"/>
                <a:cs typeface="+mn-cs"/>
              </a:rPr>
              <a:t> are</a:t>
            </a:r>
            <a:r>
              <a:rPr lang="en-US" sz="1200" b="1" kern="1200" dirty="0">
                <a:solidFill>
                  <a:schemeClr val="tx1"/>
                </a:solidFill>
                <a:effectLst/>
                <a:latin typeface="+mn-lt"/>
                <a:ea typeface="+mn-ea"/>
                <a:cs typeface="+mn-cs"/>
              </a:rPr>
              <a:t> in</a:t>
            </a:r>
            <a:r>
              <a:rPr lang="en-US" sz="1200" b="1" u="sng" kern="1200" dirty="0">
                <a:solidFill>
                  <a:schemeClr val="tx1"/>
                </a:solidFill>
                <a:effectLst/>
                <a:latin typeface="+mn-lt"/>
                <a:ea typeface="+mn-ea"/>
                <a:cs typeface="+mn-cs"/>
              </a:rPr>
              <a:t>ter</a:t>
            </a:r>
            <a:r>
              <a:rPr lang="en-US" sz="1200" b="1" kern="1200" dirty="0">
                <a:solidFill>
                  <a:schemeClr val="tx1"/>
                </a:solidFill>
                <a:effectLst/>
                <a:latin typeface="+mn-lt"/>
                <a:ea typeface="+mn-ea"/>
                <a:cs typeface="+mn-cs"/>
              </a:rPr>
              <a:t>state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mutual aid compact</a:t>
            </a:r>
            <a:r>
              <a:rPr lang="en-US" sz="1200" kern="1200" dirty="0">
                <a:solidFill>
                  <a:schemeClr val="tx1"/>
                </a:solidFill>
                <a:effectLst/>
                <a:latin typeface="+mn-lt"/>
                <a:ea typeface="+mn-ea"/>
                <a:cs typeface="+mn-cs"/>
              </a:rPr>
              <a:t> providing State-to-State assistance and requiring an agreement between States.</a:t>
            </a:r>
          </a:p>
          <a:p>
            <a:endParaRPr lang="en-US" dirty="0"/>
          </a:p>
        </p:txBody>
      </p:sp>
      <p:sp>
        <p:nvSpPr>
          <p:cNvPr id="4" name="Slide Number Placeholder 3"/>
          <p:cNvSpPr>
            <a:spLocks noGrp="1"/>
          </p:cNvSpPr>
          <p:nvPr>
            <p:ph type="sldNum" sz="quarter" idx="5"/>
          </p:nvPr>
        </p:nvSpPr>
        <p:spPr/>
        <p:txBody>
          <a:bodyPr/>
          <a:lstStyle/>
          <a:p>
            <a:fld id="{D603640E-77B4-9942-A237-06A98FDB31B4}" type="slidenum">
              <a:rPr lang="en-US" smtClean="0"/>
              <a:t>32</a:t>
            </a:fld>
            <a:endParaRPr lang="en-US" dirty="0"/>
          </a:p>
        </p:txBody>
      </p:sp>
    </p:spTree>
    <p:extLst>
      <p:ext uri="{BB962C8B-B14F-4D97-AF65-F5344CB8AC3E}">
        <p14:creationId xmlns:p14="http://schemas.microsoft.com/office/powerpoint/2010/main" val="3551088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assets are </a:t>
            </a:r>
            <a:r>
              <a:rPr lang="en-US" sz="1200" b="1" kern="1200" dirty="0">
                <a:solidFill>
                  <a:schemeClr val="tx1"/>
                </a:solidFill>
                <a:effectLst/>
                <a:latin typeface="+mn-lt"/>
                <a:ea typeface="+mn-ea"/>
                <a:cs typeface="+mn-cs"/>
              </a:rPr>
              <a:t>tracked </a:t>
            </a:r>
            <a:r>
              <a:rPr lang="en-US" sz="1200" kern="1200" dirty="0">
                <a:solidFill>
                  <a:schemeClr val="tx1"/>
                </a:solidFill>
                <a:effectLst/>
                <a:latin typeface="+mn-lt"/>
                <a:ea typeface="+mn-ea"/>
                <a:cs typeface="+mn-cs"/>
              </a:rPr>
              <a:t>through </a:t>
            </a:r>
            <a:r>
              <a:rPr lang="en-US" sz="1200" b="1" kern="1200" dirty="0">
                <a:solidFill>
                  <a:schemeClr val="tx1"/>
                </a:solidFill>
                <a:effectLst/>
                <a:latin typeface="+mn-lt"/>
                <a:ea typeface="+mn-ea"/>
                <a:cs typeface="+mn-cs"/>
              </a:rPr>
              <a:t>WebEOC  – </a:t>
            </a:r>
            <a:r>
              <a:rPr lang="en-US" sz="1200" kern="1200" dirty="0">
                <a:solidFill>
                  <a:schemeClr val="tx1"/>
                </a:solidFill>
                <a:effectLst/>
                <a:latin typeface="+mn-lt"/>
                <a:ea typeface="+mn-ea"/>
                <a:cs typeface="+mn-cs"/>
              </a:rPr>
              <a:t>the State’s </a:t>
            </a:r>
            <a:r>
              <a:rPr lang="en-US" sz="1200" b="1" kern="1200" dirty="0">
                <a:solidFill>
                  <a:schemeClr val="tx1"/>
                </a:solidFill>
                <a:effectLst/>
                <a:latin typeface="+mn-lt"/>
                <a:ea typeface="+mn-ea"/>
                <a:cs typeface="+mn-cs"/>
              </a:rPr>
              <a:t>official emergency management software system.</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WebEOC training is conducted </a:t>
            </a:r>
            <a:r>
              <a:rPr lang="en-US" sz="1200" b="1" kern="1200" dirty="0">
                <a:solidFill>
                  <a:schemeClr val="tx1"/>
                </a:solidFill>
                <a:effectLst/>
                <a:latin typeface="+mn-lt"/>
                <a:ea typeface="+mn-ea"/>
                <a:cs typeface="+mn-cs"/>
              </a:rPr>
              <a:t>year-round through WebEOC. </a:t>
            </a:r>
            <a:r>
              <a:rPr lang="en-US" sz="1200" kern="1200" dirty="0">
                <a:solidFill>
                  <a:schemeClr val="tx1"/>
                </a:solidFill>
                <a:effectLst/>
                <a:latin typeface="+mn-lt"/>
                <a:ea typeface="+mn-ea"/>
                <a:cs typeface="+mn-cs"/>
              </a:rPr>
              <a:t>If you have not already done so, GOHSEP encourages you to identify your responsible employees for requesting resources and schedule them for WebEOC training.</a:t>
            </a:r>
          </a:p>
          <a:p>
            <a:pPr lvl="0"/>
            <a:r>
              <a:rPr lang="en-US" sz="1200" kern="1200" dirty="0">
                <a:solidFill>
                  <a:schemeClr val="tx1"/>
                </a:solidFill>
                <a:effectLst/>
                <a:latin typeface="+mn-lt"/>
                <a:ea typeface="+mn-ea"/>
                <a:cs typeface="+mn-cs"/>
              </a:rPr>
              <a:t>Parish OHSEPs monitor and manage activities through WebEOC  </a:t>
            </a:r>
            <a:r>
              <a:rPr lang="en-US" sz="1200" b="1" kern="1200" dirty="0">
                <a:solidFill>
                  <a:schemeClr val="tx1"/>
                </a:solidFill>
                <a:effectLst/>
                <a:latin typeface="+mn-lt"/>
                <a:ea typeface="+mn-ea"/>
                <a:cs typeface="+mn-cs"/>
              </a:rPr>
              <a:t>before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during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after </a:t>
            </a:r>
            <a:r>
              <a:rPr lang="en-US" sz="1200" kern="1200" dirty="0">
                <a:solidFill>
                  <a:schemeClr val="tx1"/>
                </a:solidFill>
                <a:effectLst/>
                <a:latin typeface="+mn-lt"/>
                <a:ea typeface="+mn-ea"/>
                <a:cs typeface="+mn-cs"/>
              </a:rPr>
              <a:t>an emergency or disaster.</a:t>
            </a:r>
          </a:p>
          <a:p>
            <a:r>
              <a:rPr lang="en-US" sz="1200" kern="1200" dirty="0">
                <a:solidFill>
                  <a:schemeClr val="tx1"/>
                </a:solidFill>
                <a:effectLst/>
                <a:latin typeface="+mn-lt"/>
                <a:ea typeface="+mn-ea"/>
                <a:cs typeface="+mn-cs"/>
              </a:rPr>
              <a:t>WebEOC has been </a:t>
            </a:r>
            <a:r>
              <a:rPr lang="en-US" sz="1200" b="1" kern="1200" dirty="0">
                <a:solidFill>
                  <a:schemeClr val="tx1"/>
                </a:solidFill>
                <a:effectLst/>
                <a:latin typeface="+mn-lt"/>
                <a:ea typeface="+mn-ea"/>
                <a:cs typeface="+mn-cs"/>
              </a:rPr>
              <a:t>updated</a:t>
            </a:r>
            <a:r>
              <a:rPr lang="en-US" sz="1200" kern="1200" dirty="0">
                <a:solidFill>
                  <a:schemeClr val="tx1"/>
                </a:solidFill>
                <a:effectLst/>
                <a:latin typeface="+mn-lt"/>
                <a:ea typeface="+mn-ea"/>
                <a:cs typeface="+mn-cs"/>
              </a:rPr>
              <a:t> to include </a:t>
            </a:r>
            <a:r>
              <a:rPr lang="en-US" sz="1200" b="1" kern="1200" dirty="0">
                <a:solidFill>
                  <a:schemeClr val="tx1"/>
                </a:solidFill>
                <a:effectLst/>
                <a:latin typeface="+mn-lt"/>
                <a:ea typeface="+mn-ea"/>
                <a:cs typeface="+mn-cs"/>
              </a:rPr>
              <a:t>email notifications </a:t>
            </a:r>
            <a:r>
              <a:rPr lang="en-US" sz="1200" kern="1200" dirty="0">
                <a:solidFill>
                  <a:schemeClr val="tx1"/>
                </a:solidFill>
                <a:effectLst/>
                <a:latin typeface="+mn-lt"/>
                <a:ea typeface="+mn-ea"/>
                <a:cs typeface="+mn-cs"/>
              </a:rPr>
              <a:t>sent to Parish Points of Contact – also called POCs – on any change in its </a:t>
            </a:r>
            <a:r>
              <a:rPr lang="en-US" sz="1200" b="1" kern="1200" dirty="0">
                <a:solidFill>
                  <a:schemeClr val="tx1"/>
                </a:solidFill>
                <a:effectLst/>
                <a:latin typeface="+mn-lt"/>
                <a:ea typeface="+mn-ea"/>
                <a:cs typeface="+mn-cs"/>
              </a:rPr>
              <a:t>mission or tasking</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603640E-77B4-9942-A237-06A98FDB31B4}" type="slidenum">
              <a:rPr lang="en-US" smtClean="0"/>
              <a:t>36</a:t>
            </a:fld>
            <a:endParaRPr lang="en-US" dirty="0"/>
          </a:p>
        </p:txBody>
      </p:sp>
    </p:spTree>
    <p:extLst>
      <p:ext uri="{BB962C8B-B14F-4D97-AF65-F5344CB8AC3E}">
        <p14:creationId xmlns:p14="http://schemas.microsoft.com/office/powerpoint/2010/main" val="441306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a:t>
            </a:r>
            <a:r>
              <a:rPr lang="en-US" sz="1200" b="1" kern="1200" dirty="0">
                <a:solidFill>
                  <a:schemeClr val="tx1"/>
                </a:solidFill>
                <a:effectLst/>
                <a:latin typeface="+mn-lt"/>
                <a:ea typeface="+mn-ea"/>
                <a:cs typeface="+mn-cs"/>
              </a:rPr>
              <a:t>learn more</a:t>
            </a:r>
            <a:r>
              <a:rPr lang="en-US" sz="1200" kern="1200" dirty="0">
                <a:solidFill>
                  <a:schemeClr val="tx1"/>
                </a:solidFill>
                <a:effectLst/>
                <a:latin typeface="+mn-lt"/>
                <a:ea typeface="+mn-ea"/>
                <a:cs typeface="+mn-cs"/>
              </a:rPr>
              <a:t> contact .. . . (</a:t>
            </a:r>
            <a:r>
              <a:rPr lang="en-US" sz="1200" b="1" kern="1200" dirty="0">
                <a:solidFill>
                  <a:schemeClr val="tx1"/>
                </a:solidFill>
                <a:effectLst/>
                <a:latin typeface="+mn-lt"/>
                <a:ea typeface="+mn-ea"/>
                <a:cs typeface="+mn-cs"/>
              </a:rPr>
              <a:t>Review </a:t>
            </a:r>
            <a:r>
              <a:rPr lang="en-US" sz="1200" kern="1200" dirty="0">
                <a:solidFill>
                  <a:schemeClr val="tx1"/>
                </a:solidFill>
                <a:effectLst/>
                <a:latin typeface="+mn-lt"/>
                <a:ea typeface="+mn-ea"/>
                <a:cs typeface="+mn-cs"/>
              </a:rPr>
              <a:t>the slide).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603640E-77B4-9942-A237-06A98FDB31B4}" type="slidenum">
              <a:rPr lang="en-US" smtClean="0"/>
              <a:t>37</a:t>
            </a:fld>
            <a:endParaRPr lang="en-US" dirty="0"/>
          </a:p>
        </p:txBody>
      </p:sp>
    </p:spTree>
    <p:extLst>
      <p:ext uri="{BB962C8B-B14F-4D97-AF65-F5344CB8AC3E}">
        <p14:creationId xmlns:p14="http://schemas.microsoft.com/office/powerpoint/2010/main" val="1746688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58D26B-517C-4758-B8E2-E4F74BB058F9}" type="slidenum">
              <a:rPr lang="en-US" smtClean="0"/>
              <a:t>39</a:t>
            </a:fld>
            <a:endParaRPr lang="en-US"/>
          </a:p>
        </p:txBody>
      </p:sp>
    </p:spTree>
    <p:extLst>
      <p:ext uri="{BB962C8B-B14F-4D97-AF65-F5344CB8AC3E}">
        <p14:creationId xmlns:p14="http://schemas.microsoft.com/office/powerpoint/2010/main" val="2384397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58D26B-517C-4758-B8E2-E4F74BB058F9}" type="slidenum">
              <a:rPr lang="en-US" smtClean="0"/>
              <a:t>40</a:t>
            </a:fld>
            <a:endParaRPr lang="en-US"/>
          </a:p>
        </p:txBody>
      </p:sp>
    </p:spTree>
    <p:extLst>
      <p:ext uri="{BB962C8B-B14F-4D97-AF65-F5344CB8AC3E}">
        <p14:creationId xmlns:p14="http://schemas.microsoft.com/office/powerpoint/2010/main" val="3664706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58D26B-517C-4758-B8E2-E4F74BB058F9}" type="slidenum">
              <a:rPr lang="en-US" smtClean="0"/>
              <a:t>41</a:t>
            </a:fld>
            <a:endParaRPr lang="en-US"/>
          </a:p>
        </p:txBody>
      </p:sp>
    </p:spTree>
    <p:extLst>
      <p:ext uri="{BB962C8B-B14F-4D97-AF65-F5344CB8AC3E}">
        <p14:creationId xmlns:p14="http://schemas.microsoft.com/office/powerpoint/2010/main" val="1876692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4283" y="1122363"/>
            <a:ext cx="8305100" cy="2387600"/>
          </a:xfrm>
        </p:spPr>
        <p:txBody>
          <a:bodyPr anchor="b"/>
          <a:lstStyle>
            <a:lvl1pPr algn="ctr">
              <a:defRPr sz="5700">
                <a:solidFill>
                  <a:srgbClr val="425475"/>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78840" y="3602038"/>
            <a:ext cx="7952764" cy="1655762"/>
          </a:xfrm>
        </p:spPr>
        <p:txBody>
          <a:bodyPr>
            <a:normAutofit/>
          </a:bodyPr>
          <a:lstStyle>
            <a:lvl1pPr marL="0" indent="0" algn="ctr">
              <a:buNone/>
              <a:defRPr sz="36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4053277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090569"/>
            <a:ext cx="1971675" cy="5519956"/>
          </a:xfrm>
        </p:spPr>
        <p:txBody>
          <a:bodyPr vert="eaVert"/>
          <a:lstStyle>
            <a:lvl1pPr>
              <a:defRPr>
                <a:solidFill>
                  <a:srgbClr val="425475"/>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28650" y="1090569"/>
            <a:ext cx="5800725" cy="551995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1473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00DD2-84EE-BD16-1B45-BF59F3A578C3}"/>
              </a:ext>
            </a:extLst>
          </p:cNvPr>
          <p:cNvSpPr>
            <a:spLocks noGrp="1"/>
          </p:cNvSpPr>
          <p:nvPr>
            <p:ph type="title"/>
          </p:nvPr>
        </p:nvSpPr>
        <p:spPr>
          <a:xfrm>
            <a:off x="518746" y="684962"/>
            <a:ext cx="8005397" cy="1325563"/>
          </a:xfrm>
        </p:spPr>
        <p:txBody>
          <a:bodyPr/>
          <a:lstStyle/>
          <a:p>
            <a:r>
              <a:rPr lang="en-US" dirty="0"/>
              <a:t>Click to edit Master title style</a:t>
            </a:r>
          </a:p>
        </p:txBody>
      </p:sp>
      <p:sp>
        <p:nvSpPr>
          <p:cNvPr id="10" name="Text Placeholder 2">
            <a:extLst>
              <a:ext uri="{FF2B5EF4-FFF2-40B4-BE49-F238E27FC236}">
                <a16:creationId xmlns:a16="http://schemas.microsoft.com/office/drawing/2014/main" id="{1D183BCE-E3D2-F219-0677-9366508166BE}"/>
              </a:ext>
            </a:extLst>
          </p:cNvPr>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7966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9D820-967F-D804-A175-6899FE51526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101179F-34C2-0627-7AF3-AC9F02C6DB0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7E67E1-460B-B170-3594-8458A6308910}"/>
              </a:ext>
            </a:extLst>
          </p:cNvPr>
          <p:cNvSpPr>
            <a:spLocks noGrp="1"/>
          </p:cNvSpPr>
          <p:nvPr>
            <p:ph type="dt" sz="half" idx="10"/>
          </p:nvPr>
        </p:nvSpPr>
        <p:spPr>
          <a:xfrm>
            <a:off x="628650" y="6356351"/>
            <a:ext cx="2057400" cy="365125"/>
          </a:xfrm>
          <a:prstGeom prst="rect">
            <a:avLst/>
          </a:prstGeom>
        </p:spPr>
        <p:txBody>
          <a:bodyPr/>
          <a:lstStyle/>
          <a:p>
            <a:fld id="{7000D0DC-0423-9141-854C-E90C79C5FB09}" type="datetimeFigureOut">
              <a:rPr lang="en-US" smtClean="0"/>
              <a:t>5/6/2024</a:t>
            </a:fld>
            <a:endParaRPr lang="en-US" dirty="0"/>
          </a:p>
        </p:txBody>
      </p:sp>
      <p:sp>
        <p:nvSpPr>
          <p:cNvPr id="5" name="Footer Placeholder 4">
            <a:extLst>
              <a:ext uri="{FF2B5EF4-FFF2-40B4-BE49-F238E27FC236}">
                <a16:creationId xmlns:a16="http://schemas.microsoft.com/office/drawing/2014/main" id="{08403AE8-4B08-5688-439B-F6C36753C5B9}"/>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0CB56A0-C397-2C0D-85B5-F0A15698A994}"/>
              </a:ext>
            </a:extLst>
          </p:cNvPr>
          <p:cNvSpPr>
            <a:spLocks noGrp="1"/>
          </p:cNvSpPr>
          <p:nvPr>
            <p:ph type="sldNum" sz="quarter" idx="12"/>
          </p:nvPr>
        </p:nvSpPr>
        <p:spPr>
          <a:xfrm>
            <a:off x="6888773" y="6377782"/>
            <a:ext cx="2057400" cy="365125"/>
          </a:xfrm>
          <a:prstGeom prst="rect">
            <a:avLst/>
          </a:prstGeom>
        </p:spPr>
        <p:txBody>
          <a:bodyPr/>
          <a:lstStyle/>
          <a:p>
            <a:fld id="{7D669ADD-CFE6-4047-BC27-82C5E1203417}" type="slidenum">
              <a:rPr lang="en-US" smtClean="0"/>
              <a:t>‹#›</a:t>
            </a:fld>
            <a:endParaRPr lang="en-US" dirty="0"/>
          </a:p>
        </p:txBody>
      </p:sp>
    </p:spTree>
    <p:extLst>
      <p:ext uri="{BB962C8B-B14F-4D97-AF65-F5344CB8AC3E}">
        <p14:creationId xmlns:p14="http://schemas.microsoft.com/office/powerpoint/2010/main" val="713704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00DD2-84EE-BD16-1B45-BF59F3A578C3}"/>
              </a:ext>
            </a:extLst>
          </p:cNvPr>
          <p:cNvSpPr>
            <a:spLocks noGrp="1"/>
          </p:cNvSpPr>
          <p:nvPr>
            <p:ph type="title"/>
          </p:nvPr>
        </p:nvSpPr>
        <p:spPr>
          <a:xfrm>
            <a:off x="518746" y="684962"/>
            <a:ext cx="8005397" cy="1325563"/>
          </a:xfrm>
        </p:spPr>
        <p:txBody>
          <a:bodyPr/>
          <a:lstStyle/>
          <a:p>
            <a:r>
              <a:rPr lang="en-US" dirty="0"/>
              <a:t>Click to edit Master title style</a:t>
            </a:r>
          </a:p>
        </p:txBody>
      </p:sp>
      <p:sp>
        <p:nvSpPr>
          <p:cNvPr id="10" name="Text Placeholder 2">
            <a:extLst>
              <a:ext uri="{FF2B5EF4-FFF2-40B4-BE49-F238E27FC236}">
                <a16:creationId xmlns:a16="http://schemas.microsoft.com/office/drawing/2014/main" id="{1D183BCE-E3D2-F219-0677-9366508166BE}"/>
              </a:ext>
            </a:extLst>
          </p:cNvPr>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6379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00DD2-84EE-BD16-1B45-BF59F3A578C3}"/>
              </a:ext>
            </a:extLst>
          </p:cNvPr>
          <p:cNvSpPr>
            <a:spLocks noGrp="1"/>
          </p:cNvSpPr>
          <p:nvPr>
            <p:ph type="title"/>
          </p:nvPr>
        </p:nvSpPr>
        <p:spPr>
          <a:xfrm>
            <a:off x="518746" y="684962"/>
            <a:ext cx="8005397" cy="1325563"/>
          </a:xfrm>
        </p:spPr>
        <p:txBody>
          <a:bodyPr/>
          <a:lstStyle/>
          <a:p>
            <a:r>
              <a:rPr lang="en-US" dirty="0"/>
              <a:t>Click to edit Master title style</a:t>
            </a:r>
          </a:p>
        </p:txBody>
      </p:sp>
      <p:sp>
        <p:nvSpPr>
          <p:cNvPr id="10" name="Text Placeholder 2">
            <a:extLst>
              <a:ext uri="{FF2B5EF4-FFF2-40B4-BE49-F238E27FC236}">
                <a16:creationId xmlns:a16="http://schemas.microsoft.com/office/drawing/2014/main" id="{1D183BCE-E3D2-F219-0677-9366508166BE}"/>
              </a:ext>
            </a:extLst>
          </p:cNvPr>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91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00DD2-84EE-BD16-1B45-BF59F3A578C3}"/>
              </a:ext>
            </a:extLst>
          </p:cNvPr>
          <p:cNvSpPr>
            <a:spLocks noGrp="1"/>
          </p:cNvSpPr>
          <p:nvPr>
            <p:ph type="title"/>
          </p:nvPr>
        </p:nvSpPr>
        <p:spPr>
          <a:xfrm>
            <a:off x="518746" y="684962"/>
            <a:ext cx="8005397" cy="1325563"/>
          </a:xfrm>
        </p:spPr>
        <p:txBody>
          <a:bodyPr/>
          <a:lstStyle/>
          <a:p>
            <a:r>
              <a:rPr lang="en-US" dirty="0"/>
              <a:t>Click to edit Master title style</a:t>
            </a:r>
          </a:p>
        </p:txBody>
      </p:sp>
      <p:sp>
        <p:nvSpPr>
          <p:cNvPr id="10" name="Text Placeholder 2">
            <a:extLst>
              <a:ext uri="{FF2B5EF4-FFF2-40B4-BE49-F238E27FC236}">
                <a16:creationId xmlns:a16="http://schemas.microsoft.com/office/drawing/2014/main" id="{1D183BCE-E3D2-F219-0677-9366508166BE}"/>
              </a:ext>
            </a:extLst>
          </p:cNvPr>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1491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00DD2-84EE-BD16-1B45-BF59F3A578C3}"/>
              </a:ext>
            </a:extLst>
          </p:cNvPr>
          <p:cNvSpPr>
            <a:spLocks noGrp="1"/>
          </p:cNvSpPr>
          <p:nvPr>
            <p:ph type="title"/>
          </p:nvPr>
        </p:nvSpPr>
        <p:spPr>
          <a:xfrm>
            <a:off x="518746" y="684962"/>
            <a:ext cx="8005397" cy="1325563"/>
          </a:xfrm>
        </p:spPr>
        <p:txBody>
          <a:bodyPr/>
          <a:lstStyle/>
          <a:p>
            <a:r>
              <a:rPr lang="en-US" dirty="0"/>
              <a:t>Click to edit Master title style</a:t>
            </a:r>
          </a:p>
        </p:txBody>
      </p:sp>
      <p:sp>
        <p:nvSpPr>
          <p:cNvPr id="10" name="Text Placeholder 2">
            <a:extLst>
              <a:ext uri="{FF2B5EF4-FFF2-40B4-BE49-F238E27FC236}">
                <a16:creationId xmlns:a16="http://schemas.microsoft.com/office/drawing/2014/main" id="{1D183BCE-E3D2-F219-0677-9366508166BE}"/>
              </a:ext>
            </a:extLst>
          </p:cNvPr>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384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00DD2-84EE-BD16-1B45-BF59F3A578C3}"/>
              </a:ext>
            </a:extLst>
          </p:cNvPr>
          <p:cNvSpPr>
            <a:spLocks noGrp="1"/>
          </p:cNvSpPr>
          <p:nvPr>
            <p:ph type="title"/>
          </p:nvPr>
        </p:nvSpPr>
        <p:spPr>
          <a:xfrm>
            <a:off x="518746" y="684962"/>
            <a:ext cx="8005397" cy="1325563"/>
          </a:xfrm>
        </p:spPr>
        <p:txBody>
          <a:bodyPr/>
          <a:lstStyle/>
          <a:p>
            <a:r>
              <a:rPr lang="en-US" dirty="0"/>
              <a:t>Click to edit Master title style</a:t>
            </a:r>
          </a:p>
        </p:txBody>
      </p:sp>
      <p:sp>
        <p:nvSpPr>
          <p:cNvPr id="10" name="Text Placeholder 2">
            <a:extLst>
              <a:ext uri="{FF2B5EF4-FFF2-40B4-BE49-F238E27FC236}">
                <a16:creationId xmlns:a16="http://schemas.microsoft.com/office/drawing/2014/main" id="{1D183BCE-E3D2-F219-0677-9366508166BE}"/>
              </a:ext>
            </a:extLst>
          </p:cNvPr>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0746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1068636"/>
            <a:ext cx="7886700" cy="690314"/>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839817"/>
            <a:ext cx="3868340" cy="69830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5" name="Text Placeholder 4"/>
          <p:cNvSpPr>
            <a:spLocks noGrp="1"/>
          </p:cNvSpPr>
          <p:nvPr>
            <p:ph type="body" sz="quarter" idx="3"/>
          </p:nvPr>
        </p:nvSpPr>
        <p:spPr>
          <a:xfrm>
            <a:off x="4629150" y="1839817"/>
            <a:ext cx="3887391" cy="69830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7" name="Date Placeholder 6"/>
          <p:cNvSpPr>
            <a:spLocks noGrp="1"/>
          </p:cNvSpPr>
          <p:nvPr>
            <p:ph type="dt" sz="half" idx="10"/>
          </p:nvPr>
        </p:nvSpPr>
        <p:spPr/>
        <p:txBody>
          <a:bodyPr/>
          <a:lstStyle/>
          <a:p>
            <a:fld id="{1E6214B1-59A8-4EB3-A9D6-7C8D799F1406}" type="datetimeFigureOut">
              <a:rPr lang="en-US" smtClean="0"/>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B9DB0B-B957-4F7F-A6D6-0A81185C2429}" type="slidenum">
              <a:rPr lang="en-US" smtClean="0"/>
              <a:t>‹#›</a:t>
            </a:fld>
            <a:endParaRPr lang="en-US"/>
          </a:p>
        </p:txBody>
      </p:sp>
      <p:sp>
        <p:nvSpPr>
          <p:cNvPr id="10" name="Content Placeholder 2"/>
          <p:cNvSpPr>
            <a:spLocks noGrp="1"/>
          </p:cNvSpPr>
          <p:nvPr>
            <p:ph sz="half" idx="13"/>
          </p:nvPr>
        </p:nvSpPr>
        <p:spPr>
          <a:xfrm>
            <a:off x="628650" y="2538126"/>
            <a:ext cx="3886200" cy="3671888"/>
          </a:xfrm>
        </p:spPr>
        <p:txBody>
          <a:bodyPr/>
          <a:lstStyle>
            <a:lvl1pPr marL="342900" indent="-342900">
              <a:defRPr lang="en-US" sz="2100" kern="1200" dirty="0" smtClean="0">
                <a:solidFill>
                  <a:schemeClr val="tx1"/>
                </a:solidFill>
                <a:latin typeface="Arial" panose="020B0604020202020204" pitchFamily="34" charset="0"/>
                <a:ea typeface="+mn-ea"/>
                <a:cs typeface="Arial" panose="020B0604020202020204" pitchFamily="34" charset="0"/>
              </a:defRPr>
            </a:lvl1pPr>
            <a:lvl2pPr marL="646510" indent="-342900">
              <a:defRPr lang="en-US" sz="2100" kern="1200" dirty="0" smtClean="0">
                <a:solidFill>
                  <a:schemeClr val="tx1"/>
                </a:solidFill>
                <a:latin typeface="Arial" panose="020B0604020202020204" pitchFamily="34" charset="0"/>
                <a:ea typeface="+mn-ea"/>
                <a:cs typeface="Arial" panose="020B0604020202020204" pitchFamily="34" charset="0"/>
              </a:defRPr>
            </a:lvl2pPr>
            <a:lvl3pPr marL="940594" indent="-342900">
              <a:defRPr lang="en-US" sz="1800" kern="1200" dirty="0" smtClean="0">
                <a:solidFill>
                  <a:schemeClr val="tx1"/>
                </a:solidFill>
                <a:latin typeface="Arial" panose="020B0604020202020204" pitchFamily="34" charset="0"/>
                <a:ea typeface="+mn-ea"/>
                <a:cs typeface="Arial" panose="020B0604020202020204" pitchFamily="34" charset="0"/>
              </a:defRPr>
            </a:lvl3pPr>
            <a:lvl4pPr marL="1200150" indent="-171450">
              <a:defRPr lang="en-US" sz="1350" kern="1200" dirty="0" smtClean="0">
                <a:solidFill>
                  <a:schemeClr val="tx1"/>
                </a:solidFill>
                <a:latin typeface="+mn-lt"/>
                <a:ea typeface="+mn-ea"/>
                <a:cs typeface="+mn-cs"/>
              </a:defRPr>
            </a:lvl4pPr>
          </a:lstStyle>
          <a:p>
            <a:pPr marL="215504" lvl="0" indent="-215504" algn="l" defTabSz="685800" rtl="0" eaLnBrk="1" latinLnBrk="0" hangingPunct="1">
              <a:lnSpc>
                <a:spcPct val="100000"/>
              </a:lnSpc>
              <a:spcBef>
                <a:spcPts val="900"/>
              </a:spcBef>
              <a:buClr>
                <a:schemeClr val="accent5">
                  <a:lumMod val="75000"/>
                </a:schemeClr>
              </a:buClr>
              <a:buFont typeface="Wingdings" panose="05000000000000000000" pitchFamily="2" charset="2"/>
              <a:buChar char="§"/>
            </a:pPr>
            <a:r>
              <a:rPr lang="en-US" dirty="0" smtClean="0"/>
              <a:t>Edit Master text styles</a:t>
            </a:r>
          </a:p>
          <a:p>
            <a:pPr marL="558404" lvl="1" indent="-254794" algn="l" defTabSz="685800" rtl="0" eaLnBrk="1" latinLnBrk="0" hangingPunct="1">
              <a:lnSpc>
                <a:spcPct val="100000"/>
              </a:lnSpc>
              <a:spcBef>
                <a:spcPts val="450"/>
              </a:spcBef>
              <a:buClr>
                <a:schemeClr val="accent4">
                  <a:lumMod val="60000"/>
                  <a:lumOff val="40000"/>
                </a:schemeClr>
              </a:buClr>
              <a:buSzPct val="93000"/>
              <a:buFontTx/>
              <a:buBlip>
                <a:blip r:embed="rId2"/>
              </a:buBlip>
            </a:pPr>
            <a:r>
              <a:rPr lang="en-US" dirty="0" smtClean="0"/>
              <a:t>Second level</a:t>
            </a:r>
          </a:p>
          <a:p>
            <a:pPr marL="773906" lvl="2" indent="-176213" algn="l" defTabSz="685800" rtl="0" eaLnBrk="1" latinLnBrk="0" hangingPunct="1">
              <a:lnSpc>
                <a:spcPct val="100000"/>
              </a:lnSpc>
              <a:spcBef>
                <a:spcPts val="450"/>
              </a:spcBef>
              <a:buClr>
                <a:schemeClr val="accent4">
                  <a:lumMod val="60000"/>
                  <a:lumOff val="40000"/>
                </a:schemeClr>
              </a:buClr>
              <a:buSzPct val="117000"/>
              <a:buFont typeface="Calibri" panose="020F0502020204030204" pitchFamily="34" charset="0"/>
              <a:buChar char="&gt;"/>
            </a:pPr>
            <a:r>
              <a:rPr lang="en-US" dirty="0" smtClean="0"/>
              <a:t>Third level</a:t>
            </a:r>
          </a:p>
          <a:p>
            <a:pPr marL="1200150" lvl="3" indent="-171450" algn="l" defTabSz="685800" rtl="0" eaLnBrk="1" latinLnBrk="0" hangingPunct="1">
              <a:lnSpc>
                <a:spcPct val="90000"/>
              </a:lnSpc>
              <a:spcBef>
                <a:spcPts val="375"/>
              </a:spcBef>
              <a:buFont typeface="Arial" panose="020B0604020202020204" pitchFamily="34" charset="0"/>
              <a:buChar char="•"/>
            </a:pPr>
            <a:r>
              <a:rPr lang="en-US" dirty="0" smtClean="0"/>
              <a:t>Fourth level</a:t>
            </a:r>
            <a:endParaRPr lang="en-US" dirty="0"/>
          </a:p>
        </p:txBody>
      </p:sp>
      <p:sp>
        <p:nvSpPr>
          <p:cNvPr id="11" name="Content Placeholder 3"/>
          <p:cNvSpPr>
            <a:spLocks noGrp="1"/>
          </p:cNvSpPr>
          <p:nvPr>
            <p:ph sz="half" idx="2"/>
          </p:nvPr>
        </p:nvSpPr>
        <p:spPr>
          <a:xfrm>
            <a:off x="4629150" y="2538126"/>
            <a:ext cx="3886200" cy="3671888"/>
          </a:xfrm>
        </p:spPr>
        <p:txBody>
          <a:bodyPr/>
          <a:lstStyle>
            <a:lvl1pPr marL="342900" indent="-342900">
              <a:defRPr lang="en-US" sz="2400" kern="1200" dirty="0" smtClean="0">
                <a:solidFill>
                  <a:schemeClr val="tx1"/>
                </a:solidFill>
                <a:latin typeface="Arial" panose="020B0604020202020204" pitchFamily="34" charset="0"/>
                <a:ea typeface="+mn-ea"/>
                <a:cs typeface="Arial" panose="020B0604020202020204" pitchFamily="34" charset="0"/>
              </a:defRPr>
            </a:lvl1pPr>
            <a:lvl2pPr marL="646510" indent="-342900">
              <a:defRPr lang="en-US" sz="2100" kern="1200" dirty="0" smtClean="0">
                <a:solidFill>
                  <a:schemeClr val="tx1"/>
                </a:solidFill>
                <a:latin typeface="Arial" panose="020B0604020202020204" pitchFamily="34" charset="0"/>
                <a:ea typeface="+mn-ea"/>
                <a:cs typeface="Arial" panose="020B0604020202020204" pitchFamily="34" charset="0"/>
              </a:defRPr>
            </a:lvl2pPr>
            <a:lvl3pPr marL="940594" indent="-342900">
              <a:defRPr lang="en-US" sz="1800" kern="1200" dirty="0" smtClean="0">
                <a:solidFill>
                  <a:schemeClr val="tx1"/>
                </a:solidFill>
                <a:latin typeface="Arial" panose="020B0604020202020204" pitchFamily="34" charset="0"/>
                <a:ea typeface="+mn-ea"/>
                <a:cs typeface="Arial" panose="020B0604020202020204" pitchFamily="34" charset="0"/>
              </a:defRPr>
            </a:lvl3pPr>
            <a:lvl4pPr marL="1200150" indent="-171450">
              <a:defRPr lang="en-US" sz="1350" kern="1200" dirty="0" smtClean="0">
                <a:solidFill>
                  <a:schemeClr val="tx1"/>
                </a:solidFill>
                <a:latin typeface="+mn-lt"/>
                <a:ea typeface="+mn-ea"/>
                <a:cs typeface="+mn-cs"/>
              </a:defRPr>
            </a:lvl4pPr>
          </a:lstStyle>
          <a:p>
            <a:pPr marL="215504" lvl="0" indent="-215504" algn="l" defTabSz="685800" rtl="0" eaLnBrk="1" latinLnBrk="0" hangingPunct="1">
              <a:lnSpc>
                <a:spcPct val="100000"/>
              </a:lnSpc>
              <a:spcBef>
                <a:spcPts val="900"/>
              </a:spcBef>
              <a:buClr>
                <a:schemeClr val="accent5">
                  <a:lumMod val="75000"/>
                </a:schemeClr>
              </a:buClr>
              <a:buFont typeface="Wingdings" panose="05000000000000000000" pitchFamily="2" charset="2"/>
              <a:buChar char="§"/>
            </a:pPr>
            <a:r>
              <a:rPr lang="en-US" dirty="0" smtClean="0"/>
              <a:t>Edit Master text styles</a:t>
            </a:r>
          </a:p>
          <a:p>
            <a:pPr marL="558404" lvl="1" indent="-254794" algn="l" defTabSz="685800" rtl="0" eaLnBrk="1" latinLnBrk="0" hangingPunct="1">
              <a:lnSpc>
                <a:spcPct val="100000"/>
              </a:lnSpc>
              <a:spcBef>
                <a:spcPts val="450"/>
              </a:spcBef>
              <a:buClr>
                <a:schemeClr val="accent4">
                  <a:lumMod val="60000"/>
                  <a:lumOff val="40000"/>
                </a:schemeClr>
              </a:buClr>
              <a:buSzPct val="93000"/>
              <a:buFontTx/>
              <a:buBlip>
                <a:blip r:embed="rId2"/>
              </a:buBlip>
            </a:pPr>
            <a:r>
              <a:rPr lang="en-US" dirty="0" smtClean="0"/>
              <a:t>Second level</a:t>
            </a:r>
          </a:p>
          <a:p>
            <a:pPr marL="773906" lvl="2" indent="-176213" algn="l" defTabSz="685800" rtl="0" eaLnBrk="1" latinLnBrk="0" hangingPunct="1">
              <a:lnSpc>
                <a:spcPct val="100000"/>
              </a:lnSpc>
              <a:spcBef>
                <a:spcPts val="450"/>
              </a:spcBef>
              <a:buClr>
                <a:schemeClr val="accent4">
                  <a:lumMod val="60000"/>
                  <a:lumOff val="40000"/>
                </a:schemeClr>
              </a:buClr>
              <a:buSzPct val="117000"/>
              <a:buFont typeface="Calibri" panose="020F0502020204030204" pitchFamily="34" charset="0"/>
              <a:buChar char="&gt;"/>
            </a:pPr>
            <a:r>
              <a:rPr lang="en-US" dirty="0" smtClean="0"/>
              <a:t>Third level</a:t>
            </a:r>
          </a:p>
          <a:p>
            <a:pPr marL="1200150" lvl="3" indent="-171450" algn="l" defTabSz="685800" rtl="0" eaLnBrk="1" latinLnBrk="0" hangingPunct="1">
              <a:lnSpc>
                <a:spcPct val="90000"/>
              </a:lnSpc>
              <a:spcBef>
                <a:spcPts val="375"/>
              </a:spcBef>
              <a:buFont typeface="Arial" panose="020B0604020202020204" pitchFamily="34" charset="0"/>
              <a:buChar char="•"/>
            </a:pPr>
            <a:r>
              <a:rPr lang="en-US" dirty="0" smtClean="0"/>
              <a:t>Fourth level</a:t>
            </a:r>
            <a:endParaRPr lang="en-US" dirty="0"/>
          </a:p>
        </p:txBody>
      </p:sp>
    </p:spTree>
    <p:extLst>
      <p:ext uri="{BB962C8B-B14F-4D97-AF65-F5344CB8AC3E}">
        <p14:creationId xmlns:p14="http://schemas.microsoft.com/office/powerpoint/2010/main" val="3722965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1068636"/>
            <a:ext cx="7886700" cy="690314"/>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839817"/>
            <a:ext cx="3868340" cy="69830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5" name="Text Placeholder 4"/>
          <p:cNvSpPr>
            <a:spLocks noGrp="1"/>
          </p:cNvSpPr>
          <p:nvPr>
            <p:ph type="body" sz="quarter" idx="3"/>
          </p:nvPr>
        </p:nvSpPr>
        <p:spPr>
          <a:xfrm>
            <a:off x="4629150" y="1839817"/>
            <a:ext cx="3887391" cy="69830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7" name="Date Placeholder 6"/>
          <p:cNvSpPr>
            <a:spLocks noGrp="1"/>
          </p:cNvSpPr>
          <p:nvPr>
            <p:ph type="dt" sz="half" idx="10"/>
          </p:nvPr>
        </p:nvSpPr>
        <p:spPr/>
        <p:txBody>
          <a:bodyPr/>
          <a:lstStyle/>
          <a:p>
            <a:fld id="{1E6214B1-59A8-4EB3-A9D6-7C8D799F1406}" type="datetimeFigureOut">
              <a:rPr lang="en-US" smtClean="0"/>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B9DB0B-B957-4F7F-A6D6-0A81185C2429}" type="slidenum">
              <a:rPr lang="en-US" smtClean="0"/>
              <a:t>‹#›</a:t>
            </a:fld>
            <a:endParaRPr lang="en-US"/>
          </a:p>
        </p:txBody>
      </p:sp>
      <p:sp>
        <p:nvSpPr>
          <p:cNvPr id="10" name="Content Placeholder 2"/>
          <p:cNvSpPr>
            <a:spLocks noGrp="1"/>
          </p:cNvSpPr>
          <p:nvPr>
            <p:ph sz="half" idx="13"/>
          </p:nvPr>
        </p:nvSpPr>
        <p:spPr>
          <a:xfrm>
            <a:off x="628650" y="2538126"/>
            <a:ext cx="3886200" cy="3671888"/>
          </a:xfrm>
        </p:spPr>
        <p:txBody>
          <a:bodyPr/>
          <a:lstStyle>
            <a:lvl1pPr marL="342900" indent="-342900">
              <a:defRPr lang="en-US" sz="2100" kern="1200" dirty="0" smtClean="0">
                <a:solidFill>
                  <a:schemeClr val="tx1"/>
                </a:solidFill>
                <a:latin typeface="Arial" panose="020B0604020202020204" pitchFamily="34" charset="0"/>
                <a:ea typeface="+mn-ea"/>
                <a:cs typeface="Arial" panose="020B0604020202020204" pitchFamily="34" charset="0"/>
              </a:defRPr>
            </a:lvl1pPr>
            <a:lvl2pPr marL="646510" indent="-342900">
              <a:defRPr lang="en-US" sz="2100" kern="1200" dirty="0" smtClean="0">
                <a:solidFill>
                  <a:schemeClr val="tx1"/>
                </a:solidFill>
                <a:latin typeface="Arial" panose="020B0604020202020204" pitchFamily="34" charset="0"/>
                <a:ea typeface="+mn-ea"/>
                <a:cs typeface="Arial" panose="020B0604020202020204" pitchFamily="34" charset="0"/>
              </a:defRPr>
            </a:lvl2pPr>
            <a:lvl3pPr marL="940594" indent="-342900">
              <a:defRPr lang="en-US" sz="1800" kern="1200" dirty="0" smtClean="0">
                <a:solidFill>
                  <a:schemeClr val="tx1"/>
                </a:solidFill>
                <a:latin typeface="Arial" panose="020B0604020202020204" pitchFamily="34" charset="0"/>
                <a:ea typeface="+mn-ea"/>
                <a:cs typeface="Arial" panose="020B0604020202020204" pitchFamily="34" charset="0"/>
              </a:defRPr>
            </a:lvl3pPr>
            <a:lvl4pPr marL="1200150" indent="-171450">
              <a:defRPr lang="en-US" sz="1350" kern="1200" dirty="0" smtClean="0">
                <a:solidFill>
                  <a:schemeClr val="tx1"/>
                </a:solidFill>
                <a:latin typeface="+mn-lt"/>
                <a:ea typeface="+mn-ea"/>
                <a:cs typeface="+mn-cs"/>
              </a:defRPr>
            </a:lvl4pPr>
          </a:lstStyle>
          <a:p>
            <a:pPr marL="215504" lvl="0" indent="-215504" algn="l" defTabSz="685800" rtl="0" eaLnBrk="1" latinLnBrk="0" hangingPunct="1">
              <a:lnSpc>
                <a:spcPct val="100000"/>
              </a:lnSpc>
              <a:spcBef>
                <a:spcPts val="900"/>
              </a:spcBef>
              <a:buClr>
                <a:schemeClr val="accent5">
                  <a:lumMod val="75000"/>
                </a:schemeClr>
              </a:buClr>
              <a:buFont typeface="Wingdings" panose="05000000000000000000" pitchFamily="2" charset="2"/>
              <a:buChar char="§"/>
            </a:pPr>
            <a:r>
              <a:rPr lang="en-US" dirty="0" smtClean="0"/>
              <a:t>Edit Master text styles</a:t>
            </a:r>
          </a:p>
          <a:p>
            <a:pPr marL="558404" lvl="1" indent="-254794" algn="l" defTabSz="685800" rtl="0" eaLnBrk="1" latinLnBrk="0" hangingPunct="1">
              <a:lnSpc>
                <a:spcPct val="100000"/>
              </a:lnSpc>
              <a:spcBef>
                <a:spcPts val="450"/>
              </a:spcBef>
              <a:buClr>
                <a:schemeClr val="accent4">
                  <a:lumMod val="60000"/>
                  <a:lumOff val="40000"/>
                </a:schemeClr>
              </a:buClr>
              <a:buSzPct val="93000"/>
              <a:buFontTx/>
              <a:buBlip>
                <a:blip r:embed="rId2"/>
              </a:buBlip>
            </a:pPr>
            <a:r>
              <a:rPr lang="en-US" dirty="0" smtClean="0"/>
              <a:t>Second level</a:t>
            </a:r>
          </a:p>
          <a:p>
            <a:pPr marL="773906" lvl="2" indent="-176213" algn="l" defTabSz="685800" rtl="0" eaLnBrk="1" latinLnBrk="0" hangingPunct="1">
              <a:lnSpc>
                <a:spcPct val="100000"/>
              </a:lnSpc>
              <a:spcBef>
                <a:spcPts val="450"/>
              </a:spcBef>
              <a:buClr>
                <a:schemeClr val="accent4">
                  <a:lumMod val="60000"/>
                  <a:lumOff val="40000"/>
                </a:schemeClr>
              </a:buClr>
              <a:buSzPct val="117000"/>
              <a:buFont typeface="Calibri" panose="020F0502020204030204" pitchFamily="34" charset="0"/>
              <a:buChar char="&gt;"/>
            </a:pPr>
            <a:r>
              <a:rPr lang="en-US" dirty="0" smtClean="0"/>
              <a:t>Third level</a:t>
            </a:r>
          </a:p>
          <a:p>
            <a:pPr marL="1200150" lvl="3" indent="-171450" algn="l" defTabSz="685800" rtl="0" eaLnBrk="1" latinLnBrk="0" hangingPunct="1">
              <a:lnSpc>
                <a:spcPct val="90000"/>
              </a:lnSpc>
              <a:spcBef>
                <a:spcPts val="375"/>
              </a:spcBef>
              <a:buFont typeface="Arial" panose="020B0604020202020204" pitchFamily="34" charset="0"/>
              <a:buChar char="•"/>
            </a:pPr>
            <a:r>
              <a:rPr lang="en-US" dirty="0" smtClean="0"/>
              <a:t>Fourth level</a:t>
            </a:r>
            <a:endParaRPr lang="en-US" dirty="0"/>
          </a:p>
        </p:txBody>
      </p:sp>
      <p:sp>
        <p:nvSpPr>
          <p:cNvPr id="11" name="Content Placeholder 3"/>
          <p:cNvSpPr>
            <a:spLocks noGrp="1"/>
          </p:cNvSpPr>
          <p:nvPr>
            <p:ph sz="half" idx="2"/>
          </p:nvPr>
        </p:nvSpPr>
        <p:spPr>
          <a:xfrm>
            <a:off x="4629150" y="2538126"/>
            <a:ext cx="3886200" cy="3671888"/>
          </a:xfrm>
        </p:spPr>
        <p:txBody>
          <a:bodyPr/>
          <a:lstStyle>
            <a:lvl1pPr marL="342900" indent="-342900">
              <a:defRPr lang="en-US" sz="2400" kern="1200" dirty="0" smtClean="0">
                <a:solidFill>
                  <a:schemeClr val="tx1"/>
                </a:solidFill>
                <a:latin typeface="Arial" panose="020B0604020202020204" pitchFamily="34" charset="0"/>
                <a:ea typeface="+mn-ea"/>
                <a:cs typeface="Arial" panose="020B0604020202020204" pitchFamily="34" charset="0"/>
              </a:defRPr>
            </a:lvl1pPr>
            <a:lvl2pPr marL="646510" indent="-342900">
              <a:defRPr lang="en-US" sz="2100" kern="1200" dirty="0" smtClean="0">
                <a:solidFill>
                  <a:schemeClr val="tx1"/>
                </a:solidFill>
                <a:latin typeface="Arial" panose="020B0604020202020204" pitchFamily="34" charset="0"/>
                <a:ea typeface="+mn-ea"/>
                <a:cs typeface="Arial" panose="020B0604020202020204" pitchFamily="34" charset="0"/>
              </a:defRPr>
            </a:lvl2pPr>
            <a:lvl3pPr marL="940594" indent="-342900">
              <a:defRPr lang="en-US" sz="1800" kern="1200" dirty="0" smtClean="0">
                <a:solidFill>
                  <a:schemeClr val="tx1"/>
                </a:solidFill>
                <a:latin typeface="Arial" panose="020B0604020202020204" pitchFamily="34" charset="0"/>
                <a:ea typeface="+mn-ea"/>
                <a:cs typeface="Arial" panose="020B0604020202020204" pitchFamily="34" charset="0"/>
              </a:defRPr>
            </a:lvl3pPr>
            <a:lvl4pPr marL="1200150" indent="-171450">
              <a:defRPr lang="en-US" sz="1350" kern="1200" dirty="0" smtClean="0">
                <a:solidFill>
                  <a:schemeClr val="tx1"/>
                </a:solidFill>
                <a:latin typeface="+mn-lt"/>
                <a:ea typeface="+mn-ea"/>
                <a:cs typeface="+mn-cs"/>
              </a:defRPr>
            </a:lvl4pPr>
          </a:lstStyle>
          <a:p>
            <a:pPr marL="215504" lvl="0" indent="-215504" algn="l" defTabSz="685800" rtl="0" eaLnBrk="1" latinLnBrk="0" hangingPunct="1">
              <a:lnSpc>
                <a:spcPct val="100000"/>
              </a:lnSpc>
              <a:spcBef>
                <a:spcPts val="900"/>
              </a:spcBef>
              <a:buClr>
                <a:schemeClr val="accent5">
                  <a:lumMod val="75000"/>
                </a:schemeClr>
              </a:buClr>
              <a:buFont typeface="Wingdings" panose="05000000000000000000" pitchFamily="2" charset="2"/>
              <a:buChar char="§"/>
            </a:pPr>
            <a:r>
              <a:rPr lang="en-US" dirty="0" smtClean="0"/>
              <a:t>Edit Master text styles</a:t>
            </a:r>
          </a:p>
          <a:p>
            <a:pPr marL="558404" lvl="1" indent="-254794" algn="l" defTabSz="685800" rtl="0" eaLnBrk="1" latinLnBrk="0" hangingPunct="1">
              <a:lnSpc>
                <a:spcPct val="100000"/>
              </a:lnSpc>
              <a:spcBef>
                <a:spcPts val="450"/>
              </a:spcBef>
              <a:buClr>
                <a:schemeClr val="accent4">
                  <a:lumMod val="60000"/>
                  <a:lumOff val="40000"/>
                </a:schemeClr>
              </a:buClr>
              <a:buSzPct val="93000"/>
              <a:buFontTx/>
              <a:buBlip>
                <a:blip r:embed="rId2"/>
              </a:buBlip>
            </a:pPr>
            <a:r>
              <a:rPr lang="en-US" dirty="0" smtClean="0"/>
              <a:t>Second level</a:t>
            </a:r>
          </a:p>
          <a:p>
            <a:pPr marL="773906" lvl="2" indent="-176213" algn="l" defTabSz="685800" rtl="0" eaLnBrk="1" latinLnBrk="0" hangingPunct="1">
              <a:lnSpc>
                <a:spcPct val="100000"/>
              </a:lnSpc>
              <a:spcBef>
                <a:spcPts val="450"/>
              </a:spcBef>
              <a:buClr>
                <a:schemeClr val="accent4">
                  <a:lumMod val="60000"/>
                  <a:lumOff val="40000"/>
                </a:schemeClr>
              </a:buClr>
              <a:buSzPct val="117000"/>
              <a:buFont typeface="Calibri" panose="020F0502020204030204" pitchFamily="34" charset="0"/>
              <a:buChar char="&gt;"/>
            </a:pPr>
            <a:r>
              <a:rPr lang="en-US" dirty="0" smtClean="0"/>
              <a:t>Third level</a:t>
            </a:r>
          </a:p>
          <a:p>
            <a:pPr marL="1200150" lvl="3" indent="-171450" algn="l" defTabSz="685800" rtl="0" eaLnBrk="1" latinLnBrk="0" hangingPunct="1">
              <a:lnSpc>
                <a:spcPct val="90000"/>
              </a:lnSpc>
              <a:spcBef>
                <a:spcPts val="375"/>
              </a:spcBef>
              <a:buFont typeface="Arial" panose="020B0604020202020204" pitchFamily="34" charset="0"/>
              <a:buChar char="•"/>
            </a:pPr>
            <a:r>
              <a:rPr lang="en-US" dirty="0" smtClean="0"/>
              <a:t>Fourth level</a:t>
            </a:r>
            <a:endParaRPr lang="en-US" dirty="0"/>
          </a:p>
        </p:txBody>
      </p:sp>
    </p:spTree>
    <p:extLst>
      <p:ext uri="{BB962C8B-B14F-4D97-AF65-F5344CB8AC3E}">
        <p14:creationId xmlns:p14="http://schemas.microsoft.com/office/powerpoint/2010/main" val="2110728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006679"/>
            <a:ext cx="7886700" cy="658843"/>
          </a:xfrm>
        </p:spPr>
        <p:txBody>
          <a:bodyPr/>
          <a:lstStyle>
            <a:lvl1pPr>
              <a:defRPr>
                <a:solidFill>
                  <a:srgbClr val="425475"/>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03633"/>
            <a:ext cx="7886700" cy="4773336"/>
          </a:xfrm>
        </p:spPr>
        <p:txBody>
          <a:bodyPr/>
          <a:lstStyle>
            <a:lvl1pPr marL="227013" indent="-227013">
              <a:buClr>
                <a:srgbClr val="546C96"/>
              </a:buClr>
              <a:defRPr/>
            </a:lvl1pPr>
            <a:lvl2pPr marL="687388" indent="-284163">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73554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25475"/>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4"/>
            <a:ext cx="3886200" cy="467584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4"/>
            <a:ext cx="3886200" cy="467584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15331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23457"/>
            <a:ext cx="7886700" cy="667232"/>
          </a:xfrm>
        </p:spPr>
        <p:txBody>
          <a:bodyPr/>
          <a:lstStyle>
            <a:lvl1pPr>
              <a:defRPr>
                <a:solidFill>
                  <a:srgbClr val="425475"/>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40551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40551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00918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25475"/>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144030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242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48624"/>
            <a:ext cx="2949178" cy="1008776"/>
          </a:xfrm>
        </p:spPr>
        <p:txBody>
          <a:bodyPr anchor="b"/>
          <a:lstStyle>
            <a:lvl1pPr>
              <a:defRPr sz="3200">
                <a:solidFill>
                  <a:srgbClr val="425475"/>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87391" y="1046149"/>
            <a:ext cx="4629150" cy="554759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399"/>
            <a:ext cx="2949178" cy="45102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4182780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98290"/>
            <a:ext cx="2949178" cy="1059110"/>
          </a:xfrm>
        </p:spPr>
        <p:txBody>
          <a:bodyPr anchor="b"/>
          <a:lstStyle>
            <a:lvl1pPr>
              <a:defRPr sz="3200">
                <a:solidFill>
                  <a:srgbClr val="425475"/>
                </a:solidFill>
              </a:defRPr>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553920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399"/>
            <a:ext cx="2949178" cy="43937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3066448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25475"/>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28650" y="1736520"/>
            <a:ext cx="7886700" cy="474816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9296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727" y="973123"/>
            <a:ext cx="8363823" cy="658843"/>
          </a:xfrm>
          <a:prstGeom prst="rect">
            <a:avLst/>
          </a:prstGeom>
        </p:spPr>
        <p:txBody>
          <a:bodyPr vert="horz" lIns="91440" tIns="45720" rIns="91440" bIns="45720" rtlCol="0" anchor="ctr">
            <a:noAutofit/>
          </a:bodyPr>
          <a:lstStyle/>
          <a:p>
            <a:r>
              <a:rPr kumimoji="0" lang="en-US" sz="4800" b="0" i="0" u="none" strike="noStrike" kern="1200" cap="none" spc="0" normalizeH="0" baseline="0" noProof="0" dirty="0" smtClean="0">
                <a:ln>
                  <a:noFill/>
                </a:ln>
                <a:solidFill>
                  <a:srgbClr val="425475"/>
                </a:solidFill>
                <a:effectLst/>
                <a:uLnTx/>
                <a:uFillTx/>
                <a:latin typeface="+mj-lt"/>
                <a:ea typeface="+mj-ea"/>
                <a:cs typeface="+mj-cs"/>
              </a:rPr>
              <a:t>Click to edit Master title style</a:t>
            </a:r>
            <a:endParaRPr lang="en-US" dirty="0"/>
          </a:p>
        </p:txBody>
      </p:sp>
      <p:sp>
        <p:nvSpPr>
          <p:cNvPr id="3" name="Text Placeholder 2"/>
          <p:cNvSpPr>
            <a:spLocks noGrp="1"/>
          </p:cNvSpPr>
          <p:nvPr>
            <p:ph type="body" idx="1"/>
          </p:nvPr>
        </p:nvSpPr>
        <p:spPr>
          <a:xfrm>
            <a:off x="411061" y="1820411"/>
            <a:ext cx="8288321" cy="4773336"/>
          </a:xfrm>
          <a:prstGeom prst="rect">
            <a:avLst/>
          </a:prstGeom>
        </p:spPr>
        <p:txBody>
          <a:bodyPr vert="horz" lIns="91440" tIns="45720" rIns="91440" bIns="45720" rtlCol="0">
            <a:normAutofit/>
          </a:bodyPr>
          <a:lstStyle/>
          <a:p>
            <a:pPr marL="285750" marR="0" lvl="0" indent="-285750" algn="l" defTabSz="914400" rtl="0" eaLnBrk="1" fontAlgn="auto" latinLnBrk="0" hangingPunct="1">
              <a:lnSpc>
                <a:spcPct val="90000"/>
              </a:lnSpc>
              <a:spcBef>
                <a:spcPts val="1000"/>
              </a:spcBef>
              <a:spcAft>
                <a:spcPts val="0"/>
              </a:spcAft>
              <a:buClr>
                <a:srgbClr val="4472C4">
                  <a:lumMod val="50000"/>
                </a:srgbClr>
              </a:buClr>
              <a:buSzTx/>
              <a:buFont typeface="Wingdings" panose="05000000000000000000" pitchFamily="2" charset="2"/>
              <a:buChar char="§"/>
              <a:tabLst/>
              <a:defRPr/>
            </a:pPr>
            <a:r>
              <a:rPr kumimoji="0" lang="en-US" sz="3200" b="0" i="0" u="none" strike="noStrike" kern="1200" cap="none" spc="0" normalizeH="0" baseline="0" noProof="0" dirty="0" smtClean="0">
                <a:ln>
                  <a:noFill/>
                </a:ln>
                <a:solidFill>
                  <a:prstClr val="black"/>
                </a:solidFill>
                <a:effectLst/>
                <a:uLnTx/>
                <a:uFillTx/>
                <a:latin typeface="+mn-lt"/>
                <a:ea typeface="+mn-ea"/>
                <a:cs typeface="+mn-cs"/>
              </a:rPr>
              <a:t>Edit Master text styles</a:t>
            </a:r>
          </a:p>
          <a:p>
            <a:pPr marL="688975" marR="0" lvl="1" indent="-285750" algn="l" defTabSz="914400" rtl="0" eaLnBrk="1" fontAlgn="auto" latinLnBrk="0" hangingPunct="1">
              <a:lnSpc>
                <a:spcPct val="90000"/>
              </a:lnSpc>
              <a:spcBef>
                <a:spcPts val="500"/>
              </a:spcBef>
              <a:spcAft>
                <a:spcPts val="0"/>
              </a:spcAft>
              <a:buClr>
                <a:srgbClr val="FFC000"/>
              </a:buClr>
              <a:buSzPct val="68000"/>
              <a:buFont typeface="Arial" panose="020B0604020202020204" pitchFamily="34" charset="0"/>
              <a:buChar char="►"/>
              <a:tabLst>
                <a:tab pos="855663" algn="l"/>
                <a:tab pos="1081088" algn="l"/>
              </a:tabLst>
              <a:defRPr/>
            </a:pPr>
            <a:r>
              <a:rPr kumimoji="0" lang="en-US" sz="2800" b="0" i="0" u="none" strike="noStrike" kern="1200" cap="none" spc="0" normalizeH="0" baseline="0" noProof="0" dirty="0" smtClean="0">
                <a:ln>
                  <a:noFill/>
                </a:ln>
                <a:solidFill>
                  <a:prstClr val="black"/>
                </a:solidFill>
                <a:effectLst/>
                <a:uLnTx/>
                <a:uFillTx/>
                <a:latin typeface="+mn-lt"/>
                <a:ea typeface="+mn-ea"/>
                <a:cs typeface="+mn-cs"/>
              </a:rPr>
              <a:t>Second level</a:t>
            </a:r>
          </a:p>
          <a:p>
            <a:pPr marL="1081088" marR="0" lvl="2" indent="-228600" algn="l" defTabSz="914400" rtl="0" eaLnBrk="1" fontAlgn="auto" latinLnBrk="0" hangingPunct="1">
              <a:lnSpc>
                <a:spcPct val="90000"/>
              </a:lnSpc>
              <a:spcBef>
                <a:spcPts val="500"/>
              </a:spcBef>
              <a:spcAft>
                <a:spcPts val="0"/>
              </a:spcAft>
              <a:buClr>
                <a:srgbClr val="E7E6E6">
                  <a:lumMod val="75000"/>
                </a:srgbClr>
              </a:buClr>
              <a:buSzPct val="88000"/>
              <a:buFont typeface="Calibri" panose="020F050202020403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rPr>
              <a:t>Third level</a:t>
            </a:r>
          </a:p>
          <a:p>
            <a:pPr marL="1425575" marR="0" lvl="3" indent="-344488" algn="l" defTabSz="914400" rtl="0" eaLnBrk="1" fontAlgn="auto" latinLnBrk="0" hangingPunct="1">
              <a:lnSpc>
                <a:spcPct val="90000"/>
              </a:lnSpc>
              <a:spcBef>
                <a:spcPts val="500"/>
              </a:spcBef>
              <a:spcAft>
                <a:spcPts val="0"/>
              </a:spcAft>
              <a:buClr>
                <a:srgbClr val="FFC000"/>
              </a:buClr>
              <a:buSzTx/>
              <a:buFont typeface="Wingdings" panose="05000000000000000000" pitchFamily="2" charset="2"/>
              <a:buChar char="ü"/>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Fourth level</a:t>
            </a:r>
          </a:p>
          <a:p>
            <a:pPr marL="1828800" marR="0" lvl="4" indent="-166688" algn="l" defTabSz="914400" rtl="0" eaLnBrk="1" fontAlgn="auto" latinLnBrk="0" hangingPunct="1">
              <a:lnSpc>
                <a:spcPct val="90000"/>
              </a:lnSpc>
              <a:spcBef>
                <a:spcPts val="500"/>
              </a:spcBef>
              <a:spcAft>
                <a:spcPts val="0"/>
              </a:spcAft>
              <a:buClr>
                <a:srgbClr val="4472C4">
                  <a:lumMod val="50000"/>
                </a:srgbClr>
              </a:buClr>
              <a:buSzTx/>
              <a:buFont typeface="Calibri" panose="020F050202020403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p:txBody>
      </p:sp>
      <p:pic>
        <p:nvPicPr>
          <p:cNvPr id="8" name="Picture 7"/>
          <p:cNvPicPr>
            <a:picLocks noChangeAspect="1"/>
          </p:cNvPicPr>
          <p:nvPr userDrawn="1"/>
        </p:nvPicPr>
        <p:blipFill rotWithShape="1">
          <a:blip r:embed="rId21">
            <a:extLst>
              <a:ext uri="{28A0092B-C50C-407E-A947-70E740481C1C}">
                <a14:useLocalDpi xmlns:a14="http://schemas.microsoft.com/office/drawing/2010/main" val="0"/>
              </a:ext>
            </a:extLst>
          </a:blip>
          <a:srcRect l="3417" t="20777" r="8094" b="28099"/>
          <a:stretch/>
        </p:blipFill>
        <p:spPr>
          <a:xfrm>
            <a:off x="-8390" y="-25168"/>
            <a:ext cx="9152389" cy="985179"/>
          </a:xfrm>
          <a:prstGeom prst="rect">
            <a:avLst/>
          </a:prstGeom>
        </p:spPr>
      </p:pic>
    </p:spTree>
    <p:extLst>
      <p:ext uri="{BB962C8B-B14F-4D97-AF65-F5344CB8AC3E}">
        <p14:creationId xmlns:p14="http://schemas.microsoft.com/office/powerpoint/2010/main" val="3317690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85750" marR="0" indent="-285750" algn="l" defTabSz="914400" rtl="0" eaLnBrk="1" fontAlgn="auto" latinLnBrk="0" hangingPunct="1">
        <a:lnSpc>
          <a:spcPct val="90000"/>
        </a:lnSpc>
        <a:spcBef>
          <a:spcPts val="1000"/>
        </a:spcBef>
        <a:spcAft>
          <a:spcPts val="0"/>
        </a:spcAft>
        <a:buClr>
          <a:srgbClr val="425475"/>
        </a:buClr>
        <a:buSzTx/>
        <a:buFont typeface="Wingdings" panose="05000000000000000000" pitchFamily="2" charset="2"/>
        <a:buChar char="§"/>
        <a:tabLst/>
        <a:defRPr sz="2800" kern="1200">
          <a:solidFill>
            <a:schemeClr val="tx1"/>
          </a:solidFill>
          <a:latin typeface="+mn-lt"/>
          <a:ea typeface="+mn-ea"/>
          <a:cs typeface="+mn-cs"/>
        </a:defRPr>
      </a:lvl1pPr>
      <a:lvl2pPr marL="688975" marR="0" indent="-285750" algn="l" defTabSz="914400" rtl="0" eaLnBrk="1" fontAlgn="auto" latinLnBrk="0" hangingPunct="1">
        <a:lnSpc>
          <a:spcPct val="90000"/>
        </a:lnSpc>
        <a:spcBef>
          <a:spcPts val="500"/>
        </a:spcBef>
        <a:spcAft>
          <a:spcPts val="0"/>
        </a:spcAft>
        <a:buClr>
          <a:srgbClr val="FFC000"/>
        </a:buClr>
        <a:buSzPct val="68000"/>
        <a:buFont typeface="Arial" panose="020B0604020202020204" pitchFamily="34" charset="0"/>
        <a:buChar char="►"/>
        <a:tabLst>
          <a:tab pos="855663" algn="l"/>
          <a:tab pos="1081088" algn="l"/>
        </a:tabLst>
        <a:defRPr sz="2400" kern="1200">
          <a:solidFill>
            <a:schemeClr val="tx1"/>
          </a:solidFill>
          <a:latin typeface="+mn-lt"/>
          <a:ea typeface="+mn-ea"/>
          <a:cs typeface="+mn-cs"/>
        </a:defRPr>
      </a:lvl2pPr>
      <a:lvl3pPr marL="1081088" marR="0" indent="-228600" algn="l" defTabSz="914400" rtl="0" eaLnBrk="1" fontAlgn="auto" latinLnBrk="0" hangingPunct="1">
        <a:lnSpc>
          <a:spcPct val="90000"/>
        </a:lnSpc>
        <a:spcBef>
          <a:spcPts val="500"/>
        </a:spcBef>
        <a:spcAft>
          <a:spcPts val="0"/>
        </a:spcAft>
        <a:buClr>
          <a:srgbClr val="E7E6E6">
            <a:lumMod val="75000"/>
          </a:srgbClr>
        </a:buClr>
        <a:buSzPct val="88000"/>
        <a:buFont typeface="Calibri" panose="020F0502020204030204" pitchFamily="34" charset="0"/>
        <a:buChar char="●"/>
        <a:tabLst/>
        <a:defRPr sz="2000" kern="1200">
          <a:solidFill>
            <a:schemeClr val="tx1"/>
          </a:solidFill>
          <a:latin typeface="+mn-lt"/>
          <a:ea typeface="+mn-ea"/>
          <a:cs typeface="+mn-cs"/>
        </a:defRPr>
      </a:lvl3pPr>
      <a:lvl4pPr marL="1425575" marR="0" indent="-344488" algn="l" defTabSz="914400" rtl="0" eaLnBrk="1" fontAlgn="auto" latinLnBrk="0" hangingPunct="1">
        <a:lnSpc>
          <a:spcPct val="90000"/>
        </a:lnSpc>
        <a:spcBef>
          <a:spcPts val="500"/>
        </a:spcBef>
        <a:spcAft>
          <a:spcPts val="0"/>
        </a:spcAft>
        <a:buClr>
          <a:srgbClr val="FFC000"/>
        </a:buClr>
        <a:buSzTx/>
        <a:buFont typeface="Wingdings" panose="05000000000000000000" pitchFamily="2" charset="2"/>
        <a:buChar char="ü"/>
        <a:tabLst/>
        <a:defRPr sz="1800" kern="1200">
          <a:solidFill>
            <a:schemeClr val="tx1"/>
          </a:solidFill>
          <a:latin typeface="+mn-lt"/>
          <a:ea typeface="+mn-ea"/>
          <a:cs typeface="+mn-cs"/>
        </a:defRPr>
      </a:lvl4pPr>
      <a:lvl5pPr marL="1828800" marR="0" indent="-166688" algn="l" defTabSz="914400" rtl="0" eaLnBrk="1" fontAlgn="auto" latinLnBrk="0" hangingPunct="1">
        <a:lnSpc>
          <a:spcPct val="90000"/>
        </a:lnSpc>
        <a:spcBef>
          <a:spcPts val="500"/>
        </a:spcBef>
        <a:spcAft>
          <a:spcPts val="0"/>
        </a:spcAft>
        <a:buClr>
          <a:srgbClr val="4472C4">
            <a:lumMod val="50000"/>
          </a:srgbClr>
        </a:buClr>
        <a:buSzTx/>
        <a:buFont typeface="Calibri" panose="020F050202020403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100.xml.rels><?xml version="1.0" encoding="UTF-8" standalone="yes"?>
<Relationships xmlns="http://schemas.openxmlformats.org/package/2006/relationships"><Relationship Id="rId3" Type="http://schemas.openxmlformats.org/officeDocument/2006/relationships/hyperlink" Target="mailto:Jeffrey.Giering@la.gov" TargetMode="External"/><Relationship Id="rId2" Type="http://schemas.openxmlformats.org/officeDocument/2006/relationships/hyperlink" Target="mailto:Sandra.Dugas@la.gov" TargetMode="External"/><Relationship Id="rId1" Type="http://schemas.openxmlformats.org/officeDocument/2006/relationships/slideLayout" Target="../slideLayouts/slideLayout2.xml"/><Relationship Id="rId6" Type="http://schemas.openxmlformats.org/officeDocument/2006/relationships/hyperlink" Target="mailto:Anne.Day@la.gov" TargetMode="External"/><Relationship Id="rId5" Type="http://schemas.openxmlformats.org/officeDocument/2006/relationships/hyperlink" Target="mailto:LaKeivea.Blanco@la.gov" TargetMode="External"/><Relationship Id="rId4" Type="http://schemas.openxmlformats.org/officeDocument/2006/relationships/hyperlink" Target="mailto:Byron.Brooks@la.gov"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s://legis.la.gov/legis/ViewDocument.aspx?d=1332553" TargetMode="External"/><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115.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openxmlformats.org/officeDocument/2006/relationships/comments" Target="../comments/comment4.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hyperlink" Target="https://www.ravemobilesafety.com/customer-center/customer-marketing-portal/louisiana-panic-button/"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comments" Target="../comments/comment6.xml"/><Relationship Id="rId4" Type="http://schemas.openxmlformats.org/officeDocument/2006/relationships/image" Target="../media/image68.png"/></Relationships>
</file>

<file path=ppt/slides/_rels/slide1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file:///C:\Users\P00331006\Desktop\Presentations\LEMC%2024\Flyers%20for%20SSExercise%20Post%20Conference%20Training.pdf" TargetMode="External"/><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24.xml.rels><?xml version="1.0" encoding="UTF-8" standalone="yes"?>
<Relationships xmlns="http://schemas.openxmlformats.org/package/2006/relationships"><Relationship Id="rId3" Type="http://schemas.openxmlformats.org/officeDocument/2006/relationships/hyperlink" Target="https://lasafeschools.la.gov/" TargetMode="External"/><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comments" Target="../comments/comment7.xml"/><Relationship Id="rId4" Type="http://schemas.openxmlformats.org/officeDocument/2006/relationships/image" Target="../media/image74.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hyperlink" Target="mailto:Veronica.sizer2@la.gov" TargetMode="Externa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hyperlink" Target="mailto:GOHSEPLEGAL@la.gov"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3.png"/><Relationship Id="rId7" Type="http://schemas.openxmlformats.org/officeDocument/2006/relationships/image" Target="../media/image85.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www.google.com/url?sa=i&amp;rct=j&amp;q=&amp;esrc=s&amp;frm=1&amp;source=images&amp;cd=&amp;cad=rja&amp;uact=8&amp;docid=CPjXb0yV68R5xM&amp;tbnid=_6CiqSJaC7V15M:&amp;ved=0CAUQjRw&amp;url=http://wxedge.com/articles/20130531more_deadly_tornadoes&amp;ei=EtGNU_PyOKjIsATjvYL4DA&amp;bvm=bv.68191837,d.b2k&amp;psig=AFQjCNE4irrI8yeGqtiv4ueFzuvcX9Ztlg&amp;ust=1401889377517611" TargetMode="External"/><Relationship Id="rId11" Type="http://schemas.microsoft.com/office/2007/relationships/hdphoto" Target="../media/hdphoto3.wdp"/><Relationship Id="rId5" Type="http://schemas.openxmlformats.org/officeDocument/2006/relationships/image" Target="../media/image84.jpeg"/><Relationship Id="rId10" Type="http://schemas.openxmlformats.org/officeDocument/2006/relationships/image" Target="../media/image87.jpeg"/><Relationship Id="rId4" Type="http://schemas.openxmlformats.org/officeDocument/2006/relationships/hyperlink" Target="http://www.google.com/url?sa=i&amp;rct=j&amp;q=&amp;esrc=s&amp;frm=1&amp;source=images&amp;cd=&amp;cad=rja&amp;uact=8&amp;docid=8mmPj7vOuwh8IM&amp;tbnid=2Jr8v41LJMyMoM:&amp;ved=0CAUQjRw&amp;url=http://www.gadgetreview.com/2011/10/samsung-pn43d490-43-inch-3d-plasma-tv-with-a-samsung-ln19c450-19-inch-lcd-tv-550-delivered.html&amp;ei=jdGNU82NJ-HKsQSiioG4CQ&amp;bvm=bv.68191837,d.b2k&amp;psig=AFQjCNEAOKwpmxGy4cwfIYfl46H9bzkbYw&amp;ust=1401889519403159" TargetMode="External"/><Relationship Id="rId9" Type="http://schemas.openxmlformats.org/officeDocument/2006/relationships/image" Target="../media/image86.jpeg"/></Relationships>
</file>

<file path=ppt/slides/_rels/slide148.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89.png"/><Relationship Id="rId4" Type="http://schemas.microsoft.com/office/2007/relationships/hdphoto" Target="../media/hdphoto4.wdp"/></Relationships>
</file>

<file path=ppt/slides/_rels/slide14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6.gif"/><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95.png"/><Relationship Id="rId5" Type="http://schemas.microsoft.com/office/2007/relationships/hdphoto" Target="../media/hdphoto6.wdp"/><Relationship Id="rId4" Type="http://schemas.openxmlformats.org/officeDocument/2006/relationships/image" Target="../media/image94.png"/></Relationships>
</file>

<file path=ppt/slides/_rels/slide15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hyperlink" Target="https://gohsep.la.gov/Portals/0/Documents/Publications/Procurement/StateProcurementToolbox_2019.pdf" TargetMode="External"/><Relationship Id="rId3" Type="http://schemas.openxmlformats.org/officeDocument/2006/relationships/hyperlink" Target="https://gohsep.la.gov/Portals/0/Documents/Publications/web_LocalTribalProcurementToolBox_v35.pdf" TargetMode="External"/><Relationship Id="rId7" Type="http://schemas.openxmlformats.org/officeDocument/2006/relationships/hyperlink" Target="https://gohsep.la.gov/Portals/0/Documents/Resources/Volunteer-Binder.pdf?ver=2020-02-27-091324-000" TargetMode="External"/><Relationship Id="rId12" Type="http://schemas.openxmlformats.org/officeDocument/2006/relationships/hyperlink" Target="https://gohsep.la.gov/RESOURCES/OVERVIEW/PUBLICATIONS"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98.png"/><Relationship Id="rId11" Type="http://schemas.openxmlformats.org/officeDocument/2006/relationships/hyperlink" Target="https://legis.la.gov/legis/ViewDocument.aspx?d=1289588" TargetMode="External"/><Relationship Id="rId5" Type="http://schemas.openxmlformats.org/officeDocument/2006/relationships/hyperlink" Target="https://gohsep.la.gov/Portals/0/Documents/Publications/Procurement/PNP/PNPsProcurement_ToolBox_full.pdf" TargetMode="External"/><Relationship Id="rId10" Type="http://schemas.openxmlformats.org/officeDocument/2006/relationships/image" Target="../media/image100.png"/><Relationship Id="rId4" Type="http://schemas.openxmlformats.org/officeDocument/2006/relationships/image" Target="../media/image97.png"/><Relationship Id="rId9" Type="http://schemas.openxmlformats.org/officeDocument/2006/relationships/hyperlink" Target="https://gohsep.la.gov/Portals/0/Documents/Elected_Officials_Manual_2016.pdf" TargetMode="External"/><Relationship Id="rId14" Type="http://schemas.openxmlformats.org/officeDocument/2006/relationships/image" Target="../media/image101.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hyperlink" Target="mailto:Todd.Smith@la.gov" TargetMode="External"/><Relationship Id="rId13" Type="http://schemas.openxmlformats.org/officeDocument/2006/relationships/hyperlink" Target="mailto:Margaret.DeJean@la.gov" TargetMode="External"/><Relationship Id="rId3" Type="http://schemas.openxmlformats.org/officeDocument/2006/relationships/hyperlink" Target="mailto:Darren.Guidry@la.gov" TargetMode="External"/><Relationship Id="rId7" Type="http://schemas.openxmlformats.org/officeDocument/2006/relationships/hyperlink" Target="mailto:Matthew.Hammons@la.gov" TargetMode="External"/><Relationship Id="rId12" Type="http://schemas.openxmlformats.org/officeDocument/2006/relationships/hyperlink" Target="mailto:Brandon.Migues2@la.gov" TargetMode="External"/><Relationship Id="rId2" Type="http://schemas.openxmlformats.org/officeDocument/2006/relationships/hyperlink" Target="mailto:Amy.Michiels2@la.gov" TargetMode="External"/><Relationship Id="rId1" Type="http://schemas.openxmlformats.org/officeDocument/2006/relationships/slideLayout" Target="../slideLayouts/slideLayout6.xml"/><Relationship Id="rId6" Type="http://schemas.openxmlformats.org/officeDocument/2006/relationships/hyperlink" Target="mailto:John.Gardner3@la.gov" TargetMode="External"/><Relationship Id="rId11" Type="http://schemas.openxmlformats.org/officeDocument/2006/relationships/hyperlink" Target="mailto:Denda.Ball@la.gov" TargetMode="External"/><Relationship Id="rId5" Type="http://schemas.openxmlformats.org/officeDocument/2006/relationships/hyperlink" Target="mailto:Zephna.Douglas@la.gov" TargetMode="External"/><Relationship Id="rId10" Type="http://schemas.openxmlformats.org/officeDocument/2006/relationships/hyperlink" Target="mailto:Teresa.Basco@la.gov" TargetMode="External"/><Relationship Id="rId4" Type="http://schemas.openxmlformats.org/officeDocument/2006/relationships/hyperlink" Target="mailto:Ashley.Beetz@la.gov" TargetMode="External"/><Relationship Id="rId9" Type="http://schemas.openxmlformats.org/officeDocument/2006/relationships/hyperlink" Target="mailto:Todd.Derrick@la.gov" TargetMode="External"/><Relationship Id="rId14" Type="http://schemas.openxmlformats.org/officeDocument/2006/relationships/hyperlink" Target="mailto:Neal.Brown@la.gov"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ndpc.us/" TargetMode="Externa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8" Type="http://schemas.openxmlformats.org/officeDocument/2006/relationships/hyperlink" Target="https://stems.gohsep.la.gov/login" TargetMode="External"/><Relationship Id="rId3" Type="http://schemas.openxmlformats.org/officeDocument/2006/relationships/hyperlink" Target="http://gohsep.la.gov/RESOURCES/TRAINING-EVENTS-SCHEDULE" TargetMode="External"/><Relationship Id="rId7" Type="http://schemas.openxmlformats.org/officeDocument/2006/relationships/hyperlink" Target="mailto:gohseptraining@la.gov" TargetMode="External"/><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hyperlink" Target="https://www.firstrespondertraining.gov/frts/npccatalog?catalog=EMI" TargetMode="External"/><Relationship Id="rId5" Type="http://schemas.openxmlformats.org/officeDocument/2006/relationships/hyperlink" Target="https://training.fema.gov/" TargetMode="External"/><Relationship Id="rId4" Type="http://schemas.openxmlformats.org/officeDocument/2006/relationships/hyperlink" Target="https://stems.gohsep.la.gov/" TargetMode="External"/><Relationship Id="rId9" Type="http://schemas.openxmlformats.org/officeDocument/2006/relationships/hyperlink" Target="https://stems.gohsep.la.gov/users/new"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hseep.dhs.gov/"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mailto:WebEOCAdministrators@la.gov" TargetMode="External"/><Relationship Id="rId7" Type="http://schemas.openxmlformats.org/officeDocument/2006/relationships/hyperlink" Target="https://gohsep.la.gov/RESOURCES/TRAINING-EVENTS-SCHEDULE"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hyperlink" Target="https://lawebeoc.ohsep.louisiana.gov/eoc7/default.aspx" TargetMode="External"/><Relationship Id="rId5" Type="http://schemas.openxmlformats.org/officeDocument/2006/relationships/hyperlink" Target="https://la.readyop.com/fs/4cdv/1605" TargetMode="External"/><Relationship Id="rId4" Type="http://schemas.openxmlformats.org/officeDocument/2006/relationships/hyperlink" Target="https://gohsep.la.gov/about/parishpa"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fi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f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jfif"/></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1.jfif"/><Relationship Id="rId4" Type="http://schemas.openxmlformats.org/officeDocument/2006/relationships/image" Target="../media/image40.gif"/></Relationships>
</file>

<file path=ppt/slides/_rels/slide52.xml.rels><?xml version="1.0" encoding="UTF-8" standalone="yes"?>
<Relationships xmlns="http://schemas.openxmlformats.org/package/2006/relationships"><Relationship Id="rId3" Type="http://schemas.openxmlformats.org/officeDocument/2006/relationships/image" Target="../media/image42.jfi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mailto:James.Richard2@la.gov"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jfi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fif"/><Relationship Id="rId4" Type="http://schemas.openxmlformats.org/officeDocument/2006/relationships/image" Target="../media/image45.jfif"/></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PASALS@LA.GOV"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hyperlink" Target="mailto:GOHSEPlegal@LA.Gov" TargetMode="External"/><Relationship Id="rId7" Type="http://schemas.openxmlformats.org/officeDocument/2006/relationships/hyperlink" Target="mailto:PASALS@la.gov"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mailto:Debris.Help@La.Gov" TargetMode="External"/><Relationship Id="rId5" Type="http://schemas.openxmlformats.org/officeDocument/2006/relationships/hyperlink" Target="mailto:RPA.Help@LA.Gov" TargetMode="External"/><Relationship Id="rId4" Type="http://schemas.openxmlformats.org/officeDocument/2006/relationships/hyperlink" Target="mailto:LA.PA@LA.Gov"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mailto:Daniel.Crothers@la.gov"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hyperlink" Target="mailto:Katie.Underwood@la.gov"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hyperlink" Target="https://www.fema.gov/sites/default/files/documents/fema_iappg-1.1.pdf"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www.fema.gov/grants/mitigation/flood-mitigation-assistance" TargetMode="External"/><Relationship Id="rId2" Type="http://schemas.openxmlformats.org/officeDocument/2006/relationships/hyperlink" Target="https://www.fema.gov/grants/mitigation/building-resilient-infrastructure-communities"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hyperlink" Target="mailto:LaKeilla.Veal@la.gov" TargetMode="External"/><Relationship Id="rId13" Type="http://schemas.openxmlformats.org/officeDocument/2006/relationships/hyperlink" Target="mailto:Claudia.Kirtikar@la.gov" TargetMode="External"/><Relationship Id="rId3" Type="http://schemas.openxmlformats.org/officeDocument/2006/relationships/hyperlink" Target="mailto:Christopher.Olvey2@la.gov" TargetMode="External"/><Relationship Id="rId7" Type="http://schemas.openxmlformats.org/officeDocument/2006/relationships/hyperlink" Target="mailto:DeVonne.Campbell2@la.gov" TargetMode="External"/><Relationship Id="rId12" Type="http://schemas.openxmlformats.org/officeDocument/2006/relationships/hyperlink" Target="mailto:Charlene.Christophe@iem.com"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hyperlink" Target="mailto:Brian.Mcgovern@la.gov" TargetMode="External"/><Relationship Id="rId11" Type="http://schemas.openxmlformats.org/officeDocument/2006/relationships/hyperlink" Target="mailto:Byron.Brooks@la.gov" TargetMode="External"/><Relationship Id="rId5" Type="http://schemas.openxmlformats.org/officeDocument/2006/relationships/hyperlink" Target="mailto:Kristal.Craig@la.gov" TargetMode="External"/><Relationship Id="rId10" Type="http://schemas.openxmlformats.org/officeDocument/2006/relationships/hyperlink" Target="mailto:Kimberly.ryals@la.gov" TargetMode="External"/><Relationship Id="rId4" Type="http://schemas.openxmlformats.org/officeDocument/2006/relationships/hyperlink" Target="mailto:Steve.Pratt@iem.com" TargetMode="External"/><Relationship Id="rId9" Type="http://schemas.openxmlformats.org/officeDocument/2006/relationships/hyperlink" Target="mailto:Stanley.Aaron@la.gov" TargetMode="External"/><Relationship Id="rId14" Type="http://schemas.openxmlformats.org/officeDocument/2006/relationships/hyperlink" Target="mailto:Roland.Spano@l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b="1" dirty="0" smtClean="0"/>
              <a:t>New OHSEP Directors’ Orientation</a:t>
            </a:r>
            <a:endParaRPr lang="en-US" sz="5400" b="1" dirty="0"/>
          </a:p>
        </p:txBody>
      </p:sp>
      <p:sp>
        <p:nvSpPr>
          <p:cNvPr id="3" name="Subtitle 2"/>
          <p:cNvSpPr>
            <a:spLocks noGrp="1"/>
          </p:cNvSpPr>
          <p:nvPr>
            <p:ph type="subTitle" idx="1"/>
          </p:nvPr>
        </p:nvSpPr>
        <p:spPr/>
        <p:txBody>
          <a:bodyPr>
            <a:normAutofit/>
          </a:bodyPr>
          <a:lstStyle/>
          <a:p>
            <a:r>
              <a:rPr lang="en-US" sz="2800" dirty="0" smtClean="0"/>
              <a:t>2024 Louisiana Emergency Management Conference</a:t>
            </a:r>
          </a:p>
          <a:p>
            <a:r>
              <a:rPr lang="en-US" sz="2800" dirty="0" smtClean="0"/>
              <a:t>“</a:t>
            </a:r>
            <a:r>
              <a:rPr lang="en-US" sz="2800" i="1" dirty="0" smtClean="0">
                <a:solidFill>
                  <a:srgbClr val="C00000"/>
                </a:solidFill>
                <a:latin typeface="Bell MT" panose="02020503060305020303" pitchFamily="18" charset="0"/>
              </a:rPr>
              <a:t>By Failing to Prepare, You Are Preparing to Fail </a:t>
            </a:r>
            <a:r>
              <a:rPr lang="en-US" sz="2800" dirty="0" smtClean="0"/>
              <a:t>”</a:t>
            </a:r>
          </a:p>
          <a:p>
            <a:r>
              <a:rPr lang="en-US" sz="2800" dirty="0" smtClean="0"/>
              <a:t>~ Benjamin Franklin</a:t>
            </a:r>
            <a:endParaRPr lang="en-US" sz="2800" dirty="0"/>
          </a:p>
        </p:txBody>
      </p:sp>
    </p:spTree>
    <p:extLst>
      <p:ext uri="{BB962C8B-B14F-4D97-AF65-F5344CB8AC3E}">
        <p14:creationId xmlns:p14="http://schemas.microsoft.com/office/powerpoint/2010/main" val="510120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E4FF8F-7088-6120-C24D-7ABCF6ED0EC9}"/>
              </a:ext>
            </a:extLst>
          </p:cNvPr>
          <p:cNvPicPr>
            <a:picLocks noChangeAspect="1"/>
          </p:cNvPicPr>
          <p:nvPr/>
        </p:nvPicPr>
        <p:blipFill>
          <a:blip r:embed="rId2"/>
          <a:stretch>
            <a:fillRect/>
          </a:stretch>
        </p:blipFill>
        <p:spPr>
          <a:xfrm>
            <a:off x="1929667" y="1926021"/>
            <a:ext cx="1300163" cy="1243013"/>
          </a:xfrm>
          <a:prstGeom prst="rect">
            <a:avLst/>
          </a:prstGeom>
        </p:spPr>
      </p:pic>
      <p:pic>
        <p:nvPicPr>
          <p:cNvPr id="7" name="Picture 6">
            <a:extLst>
              <a:ext uri="{FF2B5EF4-FFF2-40B4-BE49-F238E27FC236}">
                <a16:creationId xmlns:a16="http://schemas.microsoft.com/office/drawing/2014/main" id="{2ED90CDF-E59A-47BF-8546-169219821EC9}"/>
              </a:ext>
            </a:extLst>
          </p:cNvPr>
          <p:cNvPicPr>
            <a:picLocks noChangeAspect="1"/>
          </p:cNvPicPr>
          <p:nvPr/>
        </p:nvPicPr>
        <p:blipFill>
          <a:blip r:embed="rId3"/>
          <a:stretch>
            <a:fillRect/>
          </a:stretch>
        </p:blipFill>
        <p:spPr>
          <a:xfrm>
            <a:off x="3756043" y="1590834"/>
            <a:ext cx="1198211" cy="1103864"/>
          </a:xfrm>
          <a:prstGeom prst="rect">
            <a:avLst/>
          </a:prstGeom>
        </p:spPr>
      </p:pic>
      <p:pic>
        <p:nvPicPr>
          <p:cNvPr id="9" name="Picture 8">
            <a:extLst>
              <a:ext uri="{FF2B5EF4-FFF2-40B4-BE49-F238E27FC236}">
                <a16:creationId xmlns:a16="http://schemas.microsoft.com/office/drawing/2014/main" id="{83269C3F-520C-5075-3EC4-891952D45F15}"/>
              </a:ext>
            </a:extLst>
          </p:cNvPr>
          <p:cNvPicPr>
            <a:picLocks noChangeAspect="1"/>
          </p:cNvPicPr>
          <p:nvPr/>
        </p:nvPicPr>
        <p:blipFill>
          <a:blip r:embed="rId4"/>
          <a:stretch>
            <a:fillRect/>
          </a:stretch>
        </p:blipFill>
        <p:spPr>
          <a:xfrm>
            <a:off x="5274632" y="1772352"/>
            <a:ext cx="1367175" cy="1396682"/>
          </a:xfrm>
          <a:prstGeom prst="rect">
            <a:avLst/>
          </a:prstGeom>
        </p:spPr>
      </p:pic>
      <p:pic>
        <p:nvPicPr>
          <p:cNvPr id="11" name="Picture 10">
            <a:extLst>
              <a:ext uri="{FF2B5EF4-FFF2-40B4-BE49-F238E27FC236}">
                <a16:creationId xmlns:a16="http://schemas.microsoft.com/office/drawing/2014/main" id="{8D6CEABE-5D7D-9297-D974-16844B18F95D}"/>
              </a:ext>
            </a:extLst>
          </p:cNvPr>
          <p:cNvPicPr>
            <a:picLocks noChangeAspect="1"/>
          </p:cNvPicPr>
          <p:nvPr/>
        </p:nvPicPr>
        <p:blipFill>
          <a:blip r:embed="rId5"/>
          <a:stretch>
            <a:fillRect/>
          </a:stretch>
        </p:blipFill>
        <p:spPr>
          <a:xfrm>
            <a:off x="5551022" y="3276148"/>
            <a:ext cx="1247699" cy="1136899"/>
          </a:xfrm>
          <a:prstGeom prst="rect">
            <a:avLst/>
          </a:prstGeom>
        </p:spPr>
      </p:pic>
      <p:pic>
        <p:nvPicPr>
          <p:cNvPr id="3" name="Picture 2">
            <a:extLst>
              <a:ext uri="{FF2B5EF4-FFF2-40B4-BE49-F238E27FC236}">
                <a16:creationId xmlns:a16="http://schemas.microsoft.com/office/drawing/2014/main" id="{B93A2C60-B024-5122-0758-0BAF65C21E34}"/>
              </a:ext>
            </a:extLst>
          </p:cNvPr>
          <p:cNvPicPr>
            <a:picLocks noChangeAspect="1"/>
          </p:cNvPicPr>
          <p:nvPr/>
        </p:nvPicPr>
        <p:blipFill>
          <a:blip r:embed="rId6"/>
          <a:stretch>
            <a:fillRect/>
          </a:stretch>
        </p:blipFill>
        <p:spPr>
          <a:xfrm>
            <a:off x="2031619" y="3299748"/>
            <a:ext cx="1198211" cy="1113299"/>
          </a:xfrm>
          <a:prstGeom prst="rect">
            <a:avLst/>
          </a:prstGeom>
        </p:spPr>
      </p:pic>
      <p:pic>
        <p:nvPicPr>
          <p:cNvPr id="6" name="Picture 5">
            <a:extLst>
              <a:ext uri="{FF2B5EF4-FFF2-40B4-BE49-F238E27FC236}">
                <a16:creationId xmlns:a16="http://schemas.microsoft.com/office/drawing/2014/main" id="{EA1E5719-1FB3-9459-0954-F33A6F44C48F}"/>
              </a:ext>
            </a:extLst>
          </p:cNvPr>
          <p:cNvPicPr>
            <a:picLocks noChangeAspect="1"/>
          </p:cNvPicPr>
          <p:nvPr/>
        </p:nvPicPr>
        <p:blipFill>
          <a:blip r:embed="rId7"/>
          <a:stretch>
            <a:fillRect/>
          </a:stretch>
        </p:blipFill>
        <p:spPr>
          <a:xfrm>
            <a:off x="3834162" y="3726584"/>
            <a:ext cx="1092994" cy="1035844"/>
          </a:xfrm>
          <a:prstGeom prst="rect">
            <a:avLst/>
          </a:prstGeom>
        </p:spPr>
      </p:pic>
      <p:pic>
        <p:nvPicPr>
          <p:cNvPr id="12" name="Picture 11">
            <a:extLst>
              <a:ext uri="{FF2B5EF4-FFF2-40B4-BE49-F238E27FC236}">
                <a16:creationId xmlns:a16="http://schemas.microsoft.com/office/drawing/2014/main" id="{504EDF0C-954B-E454-A1B4-A83B1E9B0927}"/>
              </a:ext>
            </a:extLst>
          </p:cNvPr>
          <p:cNvPicPr>
            <a:picLocks noChangeAspect="1"/>
          </p:cNvPicPr>
          <p:nvPr/>
        </p:nvPicPr>
        <p:blipFill>
          <a:blip r:embed="rId8"/>
          <a:stretch>
            <a:fillRect/>
          </a:stretch>
        </p:blipFill>
        <p:spPr>
          <a:xfrm>
            <a:off x="188482" y="2694698"/>
            <a:ext cx="1112289" cy="1058170"/>
          </a:xfrm>
          <a:prstGeom prst="rect">
            <a:avLst/>
          </a:prstGeom>
          <a:ln w="38100">
            <a:solidFill>
              <a:schemeClr val="bg1">
                <a:lumMod val="50000"/>
              </a:schemeClr>
            </a:solidFill>
          </a:ln>
        </p:spPr>
      </p:pic>
      <p:pic>
        <p:nvPicPr>
          <p:cNvPr id="14" name="Picture 13">
            <a:extLst>
              <a:ext uri="{FF2B5EF4-FFF2-40B4-BE49-F238E27FC236}">
                <a16:creationId xmlns:a16="http://schemas.microsoft.com/office/drawing/2014/main" id="{0D72094F-6EB7-C45B-6BCF-CE5EA4B4677C}"/>
              </a:ext>
            </a:extLst>
          </p:cNvPr>
          <p:cNvPicPr>
            <a:picLocks noChangeAspect="1"/>
          </p:cNvPicPr>
          <p:nvPr/>
        </p:nvPicPr>
        <p:blipFill>
          <a:blip r:embed="rId9"/>
          <a:stretch>
            <a:fillRect/>
          </a:stretch>
        </p:blipFill>
        <p:spPr>
          <a:xfrm>
            <a:off x="3276950" y="2876216"/>
            <a:ext cx="2207419" cy="692944"/>
          </a:xfrm>
          <a:prstGeom prst="rect">
            <a:avLst/>
          </a:prstGeom>
        </p:spPr>
      </p:pic>
      <p:sp>
        <p:nvSpPr>
          <p:cNvPr id="15" name="TextBox 14">
            <a:extLst>
              <a:ext uri="{FF2B5EF4-FFF2-40B4-BE49-F238E27FC236}">
                <a16:creationId xmlns:a16="http://schemas.microsoft.com/office/drawing/2014/main" id="{C5E082CF-BBA3-5CBC-88F8-76CA19BC52C2}"/>
              </a:ext>
            </a:extLst>
          </p:cNvPr>
          <p:cNvSpPr txBox="1"/>
          <p:nvPr/>
        </p:nvSpPr>
        <p:spPr>
          <a:xfrm>
            <a:off x="7354978" y="1572986"/>
            <a:ext cx="1700823" cy="3000821"/>
          </a:xfrm>
          <a:prstGeom prst="rect">
            <a:avLst/>
          </a:prstGeom>
          <a:noFill/>
        </p:spPr>
        <p:txBody>
          <a:bodyPr wrap="square" rtlCol="0">
            <a:spAutoFit/>
          </a:bodyPr>
          <a:lstStyle/>
          <a:p>
            <a:r>
              <a:rPr lang="en-US" sz="2100" dirty="0"/>
              <a:t>Linking Emergency Management </a:t>
            </a:r>
          </a:p>
          <a:p>
            <a:endParaRPr lang="en-US" sz="2100" dirty="0"/>
          </a:p>
          <a:p>
            <a:r>
              <a:rPr lang="en-US" sz="2100" dirty="0"/>
              <a:t>Via the Private Sector</a:t>
            </a:r>
          </a:p>
          <a:p>
            <a:endParaRPr lang="en-US" sz="2100" dirty="0"/>
          </a:p>
          <a:p>
            <a:r>
              <a:rPr lang="en-US" sz="2100" dirty="0"/>
              <a:t>To Law Enforcement</a:t>
            </a:r>
          </a:p>
        </p:txBody>
      </p:sp>
      <p:sp>
        <p:nvSpPr>
          <p:cNvPr id="16" name="Oval 15">
            <a:extLst>
              <a:ext uri="{FF2B5EF4-FFF2-40B4-BE49-F238E27FC236}">
                <a16:creationId xmlns:a16="http://schemas.microsoft.com/office/drawing/2014/main" id="{8104721F-AB6D-2F9E-A7CF-F91B2D22FF63}"/>
              </a:ext>
            </a:extLst>
          </p:cNvPr>
          <p:cNvSpPr/>
          <p:nvPr/>
        </p:nvSpPr>
        <p:spPr>
          <a:xfrm>
            <a:off x="1500823" y="1076708"/>
            <a:ext cx="5708651" cy="4184651"/>
          </a:xfrm>
          <a:prstGeom prst="ellipse">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0330272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712" y="1056556"/>
            <a:ext cx="8282594" cy="658843"/>
          </a:xfrm>
        </p:spPr>
        <p:txBody>
          <a:bodyPr>
            <a:normAutofit fontScale="90000"/>
          </a:bodyPr>
          <a:lstStyle/>
          <a:p>
            <a:pPr algn="ctr"/>
            <a:r>
              <a:rPr lang="en-US" dirty="0"/>
              <a:t>Hazard Mitigation </a:t>
            </a:r>
            <a:r>
              <a:rPr lang="en-US" dirty="0" smtClean="0"/>
              <a:t>Assistance Contacts</a:t>
            </a:r>
            <a:endParaRPr lang="en-US" dirty="0"/>
          </a:p>
        </p:txBody>
      </p:sp>
      <p:sp>
        <p:nvSpPr>
          <p:cNvPr id="5" name="Content Placeholder 2"/>
          <p:cNvSpPr>
            <a:spLocks noGrp="1"/>
          </p:cNvSpPr>
          <p:nvPr>
            <p:ph idx="1"/>
          </p:nvPr>
        </p:nvSpPr>
        <p:spPr>
          <a:xfrm>
            <a:off x="130115" y="1781317"/>
            <a:ext cx="8883770" cy="4126857"/>
          </a:xfrm>
        </p:spPr>
        <p:txBody>
          <a:bodyPr>
            <a:normAutofit fontScale="92500" lnSpcReduction="10000"/>
          </a:bodyPr>
          <a:lstStyle/>
          <a:p>
            <a:pPr marL="225425" lvl="0" indent="0">
              <a:lnSpc>
                <a:spcPct val="100000"/>
              </a:lnSpc>
              <a:spcBef>
                <a:spcPct val="20000"/>
              </a:spcBef>
              <a:buClr>
                <a:srgbClr val="214F87"/>
              </a:buClr>
              <a:buSzPct val="90000"/>
              <a:buNone/>
            </a:pPr>
            <a:r>
              <a:rPr lang="en-US" sz="2000" b="1" dirty="0" smtClean="0">
                <a:solidFill>
                  <a:prstClr val="black">
                    <a:lumMod val="75000"/>
                    <a:lumOff val="25000"/>
                  </a:prstClr>
                </a:solidFill>
              </a:rPr>
              <a:t>Sandra Dugas Gaspard</a:t>
            </a:r>
            <a:r>
              <a:rPr lang="en-US" sz="1600" dirty="0">
                <a:solidFill>
                  <a:prstClr val="black">
                    <a:lumMod val="75000"/>
                    <a:lumOff val="25000"/>
                  </a:prstClr>
                </a:solidFill>
              </a:rPr>
              <a:t>			</a:t>
            </a:r>
            <a:r>
              <a:rPr lang="en-US" sz="2100" b="1" dirty="0">
                <a:solidFill>
                  <a:prstClr val="black">
                    <a:lumMod val="75000"/>
                    <a:lumOff val="25000"/>
                  </a:prstClr>
                </a:solidFill>
              </a:rPr>
              <a:t>Jeffrey Giering</a:t>
            </a:r>
            <a:r>
              <a:rPr lang="en-US" sz="1600" dirty="0">
                <a:solidFill>
                  <a:prstClr val="black">
                    <a:lumMod val="75000"/>
                    <a:lumOff val="25000"/>
                  </a:prstClr>
                </a:solidFill>
              </a:rPr>
              <a:t>	</a:t>
            </a:r>
          </a:p>
          <a:p>
            <a:pPr marL="225425" lvl="0" indent="0">
              <a:lnSpc>
                <a:spcPct val="100000"/>
              </a:lnSpc>
              <a:spcBef>
                <a:spcPct val="20000"/>
              </a:spcBef>
              <a:buClr>
                <a:srgbClr val="214F87"/>
              </a:buClr>
              <a:buSzPct val="90000"/>
              <a:buNone/>
            </a:pPr>
            <a:r>
              <a:rPr lang="en-US" sz="1800" dirty="0" smtClean="0">
                <a:solidFill>
                  <a:prstClr val="black">
                    <a:lumMod val="75000"/>
                    <a:lumOff val="25000"/>
                  </a:prstClr>
                </a:solidFill>
              </a:rPr>
              <a:t>Assistant Director</a:t>
            </a:r>
            <a:r>
              <a:rPr lang="en-US" sz="1800" dirty="0">
                <a:solidFill>
                  <a:prstClr val="black">
                    <a:lumMod val="75000"/>
                    <a:lumOff val="25000"/>
                  </a:prstClr>
                </a:solidFill>
              </a:rPr>
              <a:t>			</a:t>
            </a:r>
            <a:r>
              <a:rPr lang="en-US" sz="1800" dirty="0" smtClean="0">
                <a:solidFill>
                  <a:prstClr val="black">
                    <a:lumMod val="75000"/>
                    <a:lumOff val="25000"/>
                  </a:prstClr>
                </a:solidFill>
              </a:rPr>
              <a:t>	Executive </a:t>
            </a:r>
            <a:r>
              <a:rPr lang="en-US" sz="1800" dirty="0">
                <a:solidFill>
                  <a:prstClr val="black">
                    <a:lumMod val="75000"/>
                    <a:lumOff val="25000"/>
                  </a:prstClr>
                </a:solidFill>
              </a:rPr>
              <a:t>Officer	</a:t>
            </a:r>
          </a:p>
          <a:p>
            <a:pPr marL="225425" lvl="0" indent="0">
              <a:lnSpc>
                <a:spcPct val="100000"/>
              </a:lnSpc>
              <a:spcBef>
                <a:spcPct val="20000"/>
              </a:spcBef>
              <a:buClr>
                <a:srgbClr val="214F87"/>
              </a:buClr>
              <a:buSzPct val="90000"/>
              <a:buNone/>
            </a:pPr>
            <a:r>
              <a:rPr lang="en-US" sz="1800" dirty="0" smtClean="0">
                <a:solidFill>
                  <a:prstClr val="black">
                    <a:lumMod val="75000"/>
                    <a:lumOff val="25000"/>
                  </a:prstClr>
                </a:solidFill>
              </a:rPr>
              <a:t>985-969-0410</a:t>
            </a:r>
            <a:r>
              <a:rPr lang="en-US" sz="1800" dirty="0">
                <a:solidFill>
                  <a:prstClr val="black">
                    <a:lumMod val="75000"/>
                    <a:lumOff val="25000"/>
                  </a:prstClr>
                </a:solidFill>
              </a:rPr>
              <a:t>				</a:t>
            </a:r>
            <a:r>
              <a:rPr lang="en-US" sz="1800" dirty="0" smtClean="0">
                <a:solidFill>
                  <a:prstClr val="black">
                    <a:lumMod val="75000"/>
                    <a:lumOff val="25000"/>
                  </a:prstClr>
                </a:solidFill>
              </a:rPr>
              <a:t>225-932-6300</a:t>
            </a:r>
            <a:endParaRPr lang="en-US" sz="1800" dirty="0">
              <a:solidFill>
                <a:prstClr val="black">
                  <a:lumMod val="75000"/>
                  <a:lumOff val="25000"/>
                </a:prstClr>
              </a:solidFill>
            </a:endParaRPr>
          </a:p>
          <a:p>
            <a:pPr marL="225425" lvl="0" indent="0">
              <a:lnSpc>
                <a:spcPct val="100000"/>
              </a:lnSpc>
              <a:spcBef>
                <a:spcPct val="20000"/>
              </a:spcBef>
              <a:buClr>
                <a:srgbClr val="214F87"/>
              </a:buClr>
              <a:buSzPct val="90000"/>
              <a:buNone/>
            </a:pPr>
            <a:r>
              <a:rPr lang="en-US" sz="1800" dirty="0" smtClean="0">
                <a:solidFill>
                  <a:prstClr val="black">
                    <a:lumMod val="75000"/>
                    <a:lumOff val="25000"/>
                  </a:prstClr>
                </a:solidFill>
                <a:hlinkClick r:id="rId2"/>
              </a:rPr>
              <a:t>Sandra.Dugas@la.gov</a:t>
            </a:r>
            <a:r>
              <a:rPr lang="en-US" sz="1800" dirty="0">
                <a:solidFill>
                  <a:prstClr val="black">
                    <a:lumMod val="75000"/>
                    <a:lumOff val="25000"/>
                  </a:prstClr>
                </a:solidFill>
              </a:rPr>
              <a:t>	</a:t>
            </a:r>
            <a:r>
              <a:rPr lang="en-US" sz="1800" dirty="0" smtClean="0">
                <a:solidFill>
                  <a:prstClr val="black">
                    <a:lumMod val="75000"/>
                    <a:lumOff val="25000"/>
                  </a:prstClr>
                </a:solidFill>
              </a:rPr>
              <a:t>		</a:t>
            </a:r>
            <a:r>
              <a:rPr lang="en-US" sz="1800" dirty="0" smtClean="0">
                <a:solidFill>
                  <a:prstClr val="black">
                    <a:lumMod val="75000"/>
                    <a:lumOff val="25000"/>
                  </a:prstClr>
                </a:solidFill>
                <a:hlinkClick r:id="rId3"/>
              </a:rPr>
              <a:t>Jeffrey.Giering@la.gov</a:t>
            </a:r>
            <a:endParaRPr lang="en-US" sz="1800" dirty="0">
              <a:solidFill>
                <a:prstClr val="black">
                  <a:lumMod val="75000"/>
                  <a:lumOff val="25000"/>
                </a:prstClr>
              </a:solidFill>
            </a:endParaRPr>
          </a:p>
          <a:p>
            <a:pPr marL="225425" lvl="0" indent="0">
              <a:lnSpc>
                <a:spcPct val="100000"/>
              </a:lnSpc>
              <a:spcBef>
                <a:spcPct val="20000"/>
              </a:spcBef>
              <a:buClr>
                <a:srgbClr val="214F87"/>
              </a:buClr>
              <a:buSzPct val="90000"/>
              <a:buNone/>
            </a:pPr>
            <a:endParaRPr lang="en-US" sz="2000" b="1" dirty="0" smtClean="0">
              <a:solidFill>
                <a:prstClr val="black">
                  <a:lumMod val="75000"/>
                  <a:lumOff val="25000"/>
                </a:prstClr>
              </a:solidFill>
            </a:endParaRPr>
          </a:p>
          <a:p>
            <a:pPr marL="225425" lvl="0" indent="0">
              <a:lnSpc>
                <a:spcPct val="100000"/>
              </a:lnSpc>
              <a:spcBef>
                <a:spcPct val="20000"/>
              </a:spcBef>
              <a:buClr>
                <a:srgbClr val="214F87"/>
              </a:buClr>
              <a:buSzPct val="90000"/>
              <a:buNone/>
            </a:pPr>
            <a:r>
              <a:rPr lang="en-US" sz="2000" b="1" dirty="0" smtClean="0">
                <a:solidFill>
                  <a:prstClr val="black">
                    <a:lumMod val="75000"/>
                    <a:lumOff val="25000"/>
                  </a:prstClr>
                </a:solidFill>
              </a:rPr>
              <a:t>(Vacant) </a:t>
            </a:r>
            <a:r>
              <a:rPr lang="en-US" sz="1600" b="1" dirty="0" smtClean="0">
                <a:solidFill>
                  <a:prstClr val="black">
                    <a:lumMod val="75000"/>
                    <a:lumOff val="25000"/>
                  </a:prstClr>
                </a:solidFill>
              </a:rPr>
              <a:t>	</a:t>
            </a:r>
            <a:r>
              <a:rPr lang="en-US" sz="1600" dirty="0" smtClean="0">
                <a:solidFill>
                  <a:prstClr val="black">
                    <a:lumMod val="75000"/>
                    <a:lumOff val="25000"/>
                  </a:prstClr>
                </a:solidFill>
              </a:rPr>
              <a:t>			</a:t>
            </a:r>
            <a:r>
              <a:rPr lang="en-US" sz="2000" b="1" dirty="0" smtClean="0">
                <a:solidFill>
                  <a:prstClr val="black">
                    <a:lumMod val="75000"/>
                    <a:lumOff val="25000"/>
                  </a:prstClr>
                </a:solidFill>
              </a:rPr>
              <a:t>Byron Brooks</a:t>
            </a:r>
            <a:r>
              <a:rPr lang="en-US" sz="1600" dirty="0" smtClean="0">
                <a:solidFill>
                  <a:prstClr val="black">
                    <a:lumMod val="75000"/>
                    <a:lumOff val="25000"/>
                  </a:prstClr>
                </a:solidFill>
              </a:rPr>
              <a:t>	</a:t>
            </a:r>
          </a:p>
          <a:p>
            <a:pPr marL="225425" lvl="0" indent="0">
              <a:lnSpc>
                <a:spcPct val="100000"/>
              </a:lnSpc>
              <a:spcBef>
                <a:spcPct val="20000"/>
              </a:spcBef>
              <a:buClr>
                <a:srgbClr val="214F87"/>
              </a:buClr>
              <a:buSzPct val="90000"/>
              <a:buNone/>
            </a:pPr>
            <a:r>
              <a:rPr lang="en-US" sz="1800" dirty="0" smtClean="0">
                <a:solidFill>
                  <a:prstClr val="black">
                    <a:lumMod val="75000"/>
                    <a:lumOff val="25000"/>
                  </a:prstClr>
                </a:solidFill>
              </a:rPr>
              <a:t>Section Chief--Technical Services		Section Chief – Grants Management</a:t>
            </a:r>
          </a:p>
          <a:p>
            <a:pPr marL="225425" lvl="0" indent="0">
              <a:lnSpc>
                <a:spcPct val="100000"/>
              </a:lnSpc>
              <a:spcBef>
                <a:spcPct val="20000"/>
              </a:spcBef>
              <a:buClr>
                <a:srgbClr val="214F87"/>
              </a:buClr>
              <a:buSzPct val="90000"/>
              <a:buNone/>
            </a:pPr>
            <a:r>
              <a:rPr lang="en-US" sz="1800" dirty="0" smtClean="0">
                <a:solidFill>
                  <a:prstClr val="black">
                    <a:lumMod val="75000"/>
                    <a:lumOff val="25000"/>
                  </a:prstClr>
                </a:solidFill>
              </a:rPr>
              <a:t>					225-932-6285</a:t>
            </a:r>
          </a:p>
          <a:p>
            <a:pPr marL="225425" lvl="0" indent="0">
              <a:lnSpc>
                <a:spcPct val="100000"/>
              </a:lnSpc>
              <a:spcBef>
                <a:spcPct val="20000"/>
              </a:spcBef>
              <a:buClr>
                <a:srgbClr val="214F87"/>
              </a:buClr>
              <a:buSzPct val="90000"/>
              <a:buNone/>
            </a:pPr>
            <a:r>
              <a:rPr lang="en-US" sz="1800" dirty="0">
                <a:solidFill>
                  <a:prstClr val="black">
                    <a:lumMod val="75000"/>
                    <a:lumOff val="25000"/>
                  </a:prstClr>
                </a:solidFill>
              </a:rPr>
              <a:t>	</a:t>
            </a:r>
            <a:r>
              <a:rPr lang="en-US" sz="1800" dirty="0" smtClean="0">
                <a:solidFill>
                  <a:prstClr val="black">
                    <a:lumMod val="75000"/>
                    <a:lumOff val="25000"/>
                  </a:prstClr>
                </a:solidFill>
              </a:rPr>
              <a:t>	</a:t>
            </a:r>
            <a:r>
              <a:rPr lang="en-US" sz="1800" dirty="0">
                <a:solidFill>
                  <a:prstClr val="black">
                    <a:lumMod val="75000"/>
                    <a:lumOff val="25000"/>
                  </a:prstClr>
                </a:solidFill>
              </a:rPr>
              <a:t>			</a:t>
            </a:r>
            <a:r>
              <a:rPr lang="en-US" sz="1800" dirty="0" smtClean="0">
                <a:solidFill>
                  <a:prstClr val="black">
                    <a:lumMod val="75000"/>
                    <a:lumOff val="25000"/>
                  </a:prstClr>
                </a:solidFill>
                <a:hlinkClick r:id="rId4"/>
              </a:rPr>
              <a:t>Byron.Brooks@la.gov</a:t>
            </a:r>
            <a:endParaRPr lang="en-US" sz="1800" dirty="0">
              <a:solidFill>
                <a:prstClr val="black">
                  <a:lumMod val="75000"/>
                  <a:lumOff val="25000"/>
                </a:prstClr>
              </a:solidFill>
            </a:endParaRPr>
          </a:p>
          <a:p>
            <a:pPr marL="225425" lvl="0" indent="0">
              <a:lnSpc>
                <a:spcPct val="100000"/>
              </a:lnSpc>
              <a:spcBef>
                <a:spcPct val="20000"/>
              </a:spcBef>
              <a:buClr>
                <a:srgbClr val="214F87"/>
              </a:buClr>
              <a:buSzPct val="90000"/>
              <a:buNone/>
            </a:pPr>
            <a:endParaRPr lang="en-US" sz="1600" dirty="0">
              <a:solidFill>
                <a:prstClr val="black">
                  <a:lumMod val="75000"/>
                  <a:lumOff val="25000"/>
                </a:prstClr>
              </a:solidFill>
            </a:endParaRPr>
          </a:p>
          <a:p>
            <a:pPr marL="225425" lvl="0" indent="0">
              <a:lnSpc>
                <a:spcPct val="100000"/>
              </a:lnSpc>
              <a:spcBef>
                <a:spcPct val="20000"/>
              </a:spcBef>
              <a:buClr>
                <a:srgbClr val="214F87"/>
              </a:buClr>
              <a:buSzPct val="90000"/>
              <a:buNone/>
            </a:pPr>
            <a:r>
              <a:rPr lang="en-US" sz="2000" b="1" dirty="0" smtClean="0">
                <a:solidFill>
                  <a:prstClr val="black">
                    <a:lumMod val="75000"/>
                    <a:lumOff val="25000"/>
                  </a:prstClr>
                </a:solidFill>
              </a:rPr>
              <a:t>LaKeivea Warren Blanco</a:t>
            </a:r>
            <a:r>
              <a:rPr lang="en-US" sz="1600" dirty="0">
                <a:solidFill>
                  <a:prstClr val="black">
                    <a:lumMod val="75000"/>
                    <a:lumOff val="25000"/>
                  </a:prstClr>
                </a:solidFill>
              </a:rPr>
              <a:t>			</a:t>
            </a:r>
            <a:r>
              <a:rPr lang="en-US" sz="2000" b="1" dirty="0" smtClean="0">
                <a:solidFill>
                  <a:prstClr val="black">
                    <a:lumMod val="75000"/>
                    <a:lumOff val="25000"/>
                  </a:prstClr>
                </a:solidFill>
              </a:rPr>
              <a:t>Anne Day</a:t>
            </a:r>
            <a:endParaRPr lang="en-US" sz="2000" b="1" dirty="0">
              <a:solidFill>
                <a:prstClr val="black">
                  <a:lumMod val="75000"/>
                  <a:lumOff val="25000"/>
                </a:prstClr>
              </a:solidFill>
            </a:endParaRPr>
          </a:p>
          <a:p>
            <a:pPr marL="225425" lvl="0" indent="0">
              <a:lnSpc>
                <a:spcPct val="100000"/>
              </a:lnSpc>
              <a:spcBef>
                <a:spcPct val="20000"/>
              </a:spcBef>
              <a:buClr>
                <a:srgbClr val="214F87"/>
              </a:buClr>
              <a:buSzPct val="90000"/>
              <a:buNone/>
            </a:pPr>
            <a:r>
              <a:rPr lang="en-US" sz="1800" dirty="0">
                <a:solidFill>
                  <a:prstClr val="black">
                    <a:lumMod val="75000"/>
                    <a:lumOff val="25000"/>
                  </a:prstClr>
                </a:solidFill>
              </a:rPr>
              <a:t>Section Chief – State Applicant Liaisons		Section Chief - Closeout</a:t>
            </a:r>
          </a:p>
          <a:p>
            <a:pPr marL="225425" lvl="0" indent="0">
              <a:lnSpc>
                <a:spcPct val="100000"/>
              </a:lnSpc>
              <a:spcBef>
                <a:spcPct val="20000"/>
              </a:spcBef>
              <a:buClr>
                <a:srgbClr val="214F87"/>
              </a:buClr>
              <a:buSzPct val="90000"/>
              <a:buNone/>
            </a:pPr>
            <a:r>
              <a:rPr lang="en-US" sz="1800" dirty="0" smtClean="0">
                <a:solidFill>
                  <a:prstClr val="black">
                    <a:lumMod val="75000"/>
                    <a:lumOff val="25000"/>
                  </a:prstClr>
                </a:solidFill>
              </a:rPr>
              <a:t>225-932-6292</a:t>
            </a:r>
            <a:r>
              <a:rPr lang="en-US" sz="1800" dirty="0">
                <a:solidFill>
                  <a:prstClr val="black">
                    <a:lumMod val="75000"/>
                    <a:lumOff val="25000"/>
                  </a:prstClr>
                </a:solidFill>
              </a:rPr>
              <a:t>				</a:t>
            </a:r>
            <a:r>
              <a:rPr lang="en-US" sz="1800" dirty="0" smtClean="0">
                <a:solidFill>
                  <a:prstClr val="black">
                    <a:lumMod val="75000"/>
                    <a:lumOff val="25000"/>
                  </a:prstClr>
                </a:solidFill>
              </a:rPr>
              <a:t>225-932-6267</a:t>
            </a:r>
            <a:endParaRPr lang="en-US" sz="1800" dirty="0">
              <a:solidFill>
                <a:prstClr val="black">
                  <a:lumMod val="75000"/>
                  <a:lumOff val="25000"/>
                </a:prstClr>
              </a:solidFill>
            </a:endParaRPr>
          </a:p>
          <a:p>
            <a:pPr marL="225425" lvl="0" indent="0">
              <a:lnSpc>
                <a:spcPct val="100000"/>
              </a:lnSpc>
              <a:spcBef>
                <a:spcPct val="20000"/>
              </a:spcBef>
              <a:buClr>
                <a:srgbClr val="214F87"/>
              </a:buClr>
              <a:buSzPct val="90000"/>
              <a:buNone/>
            </a:pPr>
            <a:r>
              <a:rPr lang="en-US" sz="1800" dirty="0" smtClean="0">
                <a:solidFill>
                  <a:prstClr val="black">
                    <a:lumMod val="75000"/>
                    <a:lumOff val="25000"/>
                  </a:prstClr>
                </a:solidFill>
                <a:hlinkClick r:id="rId5"/>
              </a:rPr>
              <a:t>LaKeivea.Blanco@la.gov</a:t>
            </a:r>
            <a:r>
              <a:rPr lang="en-US" sz="1800" dirty="0" smtClean="0">
                <a:solidFill>
                  <a:prstClr val="black">
                    <a:lumMod val="75000"/>
                    <a:lumOff val="25000"/>
                  </a:prstClr>
                </a:solidFill>
              </a:rPr>
              <a:t> </a:t>
            </a:r>
            <a:r>
              <a:rPr lang="en-US" sz="1800" dirty="0">
                <a:solidFill>
                  <a:prstClr val="black">
                    <a:lumMod val="75000"/>
                    <a:lumOff val="25000"/>
                  </a:prstClr>
                </a:solidFill>
              </a:rPr>
              <a:t>			</a:t>
            </a:r>
            <a:r>
              <a:rPr lang="en-US" sz="1800" dirty="0" smtClean="0">
                <a:solidFill>
                  <a:prstClr val="black">
                    <a:lumMod val="75000"/>
                    <a:lumOff val="25000"/>
                  </a:prstClr>
                </a:solidFill>
                <a:hlinkClick r:id="rId6"/>
              </a:rPr>
              <a:t>Anne.Day@la.gov</a:t>
            </a:r>
            <a:r>
              <a:rPr lang="en-US" sz="1800" dirty="0" smtClean="0">
                <a:solidFill>
                  <a:prstClr val="black">
                    <a:lumMod val="75000"/>
                    <a:lumOff val="25000"/>
                  </a:prstClr>
                </a:solidFill>
              </a:rPr>
              <a:t> </a:t>
            </a:r>
            <a:endParaRPr lang="en-US" sz="1800" dirty="0">
              <a:solidFill>
                <a:prstClr val="black">
                  <a:lumMod val="75000"/>
                  <a:lumOff val="25000"/>
                </a:prstClr>
              </a:solidFill>
            </a:endParaRPr>
          </a:p>
          <a:p>
            <a:pPr marL="225425" lvl="0" indent="0">
              <a:lnSpc>
                <a:spcPct val="100000"/>
              </a:lnSpc>
              <a:spcBef>
                <a:spcPct val="20000"/>
              </a:spcBef>
              <a:buClr>
                <a:srgbClr val="214F87"/>
              </a:buClr>
              <a:buSzPct val="90000"/>
              <a:buNone/>
            </a:pPr>
            <a:endParaRPr lang="en-US" sz="800" dirty="0">
              <a:solidFill>
                <a:prstClr val="black">
                  <a:lumMod val="75000"/>
                  <a:lumOff val="25000"/>
                </a:prstClr>
              </a:solidFill>
              <a:latin typeface="Calibri"/>
              <a:cs typeface="+mn-cs"/>
            </a:endParaRPr>
          </a:p>
          <a:p>
            <a:pPr marL="796925" lvl="2" indent="0">
              <a:buNone/>
            </a:pPr>
            <a:endParaRPr lang="en-US" dirty="0" smtClean="0"/>
          </a:p>
          <a:p>
            <a:pPr marL="457200" lvl="1" indent="0">
              <a:buNone/>
            </a:pPr>
            <a:endParaRPr lang="en-US" dirty="0"/>
          </a:p>
          <a:p>
            <a:pPr lvl="1"/>
            <a:endParaRPr lang="en-US" dirty="0"/>
          </a:p>
        </p:txBody>
      </p:sp>
    </p:spTree>
    <p:extLst>
      <p:ext uri="{BB962C8B-B14F-4D97-AF65-F5344CB8AC3E}">
        <p14:creationId xmlns:p14="http://schemas.microsoft.com/office/powerpoint/2010/main" val="287927774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Security &amp; Interoperability</a:t>
            </a:r>
            <a:endParaRPr lang="en-US" dirty="0"/>
          </a:p>
        </p:txBody>
      </p:sp>
      <p:sp>
        <p:nvSpPr>
          <p:cNvPr id="3" name="Subtitle 2"/>
          <p:cNvSpPr>
            <a:spLocks noGrp="1"/>
          </p:cNvSpPr>
          <p:nvPr>
            <p:ph type="subTitle" idx="1"/>
          </p:nvPr>
        </p:nvSpPr>
        <p:spPr/>
        <p:txBody>
          <a:bodyPr/>
          <a:lstStyle/>
          <a:p>
            <a:r>
              <a:rPr lang="en-US" dirty="0" smtClean="0"/>
              <a:t>Euclid Talley, Assistant Director</a:t>
            </a:r>
          </a:p>
          <a:p>
            <a:r>
              <a:rPr lang="en-US" dirty="0" smtClean="0"/>
              <a:t>Thomas Mule, Executive Officer</a:t>
            </a:r>
            <a:endParaRPr lang="en-US" dirty="0"/>
          </a:p>
        </p:txBody>
      </p:sp>
    </p:spTree>
    <p:extLst>
      <p:ext uri="{BB962C8B-B14F-4D97-AF65-F5344CB8AC3E}">
        <p14:creationId xmlns:p14="http://schemas.microsoft.com/office/powerpoint/2010/main" val="28007544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Critical Infrastructure Protection</a:t>
            </a:r>
            <a:endParaRPr lang="en-US" dirty="0"/>
          </a:p>
        </p:txBody>
      </p:sp>
      <p:sp>
        <p:nvSpPr>
          <p:cNvPr id="3" name="Subtitle 2"/>
          <p:cNvSpPr>
            <a:spLocks noGrp="1"/>
          </p:cNvSpPr>
          <p:nvPr>
            <p:ph type="subTitle" idx="1"/>
          </p:nvPr>
        </p:nvSpPr>
        <p:spPr/>
        <p:txBody>
          <a:bodyPr/>
          <a:lstStyle/>
          <a:p>
            <a:r>
              <a:rPr lang="en-US" dirty="0" smtClean="0"/>
              <a:t>Noel Bellas- Section Chief</a:t>
            </a:r>
          </a:p>
          <a:p>
            <a:r>
              <a:rPr lang="en-US" dirty="0" err="1" smtClean="0"/>
              <a:t>Jacie</a:t>
            </a:r>
            <a:r>
              <a:rPr lang="en-US" dirty="0" smtClean="0"/>
              <a:t> Maples- Specialist</a:t>
            </a:r>
            <a:endParaRPr lang="en-US" dirty="0"/>
          </a:p>
        </p:txBody>
      </p:sp>
    </p:spTree>
    <p:extLst>
      <p:ext uri="{BB962C8B-B14F-4D97-AF65-F5344CB8AC3E}">
        <p14:creationId xmlns:p14="http://schemas.microsoft.com/office/powerpoint/2010/main" val="35281422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Responsibilities of CI</a:t>
            </a:r>
            <a:endParaRPr lang="en-US" dirty="0"/>
          </a:p>
        </p:txBody>
      </p:sp>
      <p:sp>
        <p:nvSpPr>
          <p:cNvPr id="3" name="Content Placeholder 2"/>
          <p:cNvSpPr>
            <a:spLocks noGrp="1"/>
          </p:cNvSpPr>
          <p:nvPr>
            <p:ph idx="1"/>
          </p:nvPr>
        </p:nvSpPr>
        <p:spPr/>
        <p:txBody>
          <a:bodyPr>
            <a:normAutofit/>
          </a:bodyPr>
          <a:lstStyle/>
          <a:p>
            <a:pPr>
              <a:buClrTx/>
              <a:buFont typeface="Arial" panose="020B0604020202020204" pitchFamily="34" charset="0"/>
              <a:buChar char="•"/>
            </a:pPr>
            <a:r>
              <a:rPr lang="en-US" sz="1275" dirty="0"/>
              <a:t>Review and influence the Metropolitan Statistical Area (MSA) and Urban Area Security Initiative (UASI) Risk Profiles which dictates funding for:</a:t>
            </a:r>
          </a:p>
          <a:p>
            <a:pPr marL="559594" lvl="1" indent="-257175">
              <a:buClrTx/>
              <a:buFont typeface="+mj-lt"/>
              <a:buAutoNum type="arabicPeriod"/>
            </a:pPr>
            <a:r>
              <a:rPr lang="en-US" sz="1275" dirty="0"/>
              <a:t>State Homeland Security Program (SHSP) $4,847,500 FY 23</a:t>
            </a:r>
          </a:p>
          <a:p>
            <a:pPr marL="559594" lvl="1" indent="-257175">
              <a:buClrTx/>
              <a:buFont typeface="+mj-lt"/>
              <a:buAutoNum type="arabicPeriod"/>
            </a:pPr>
            <a:r>
              <a:rPr lang="en-US" sz="1275" dirty="0"/>
              <a:t>Urban Area Security Initiative (UASI) $1,645,333 FY 23</a:t>
            </a:r>
          </a:p>
          <a:p>
            <a:pPr marL="559594" lvl="1" indent="-257175">
              <a:buClrTx/>
              <a:buFont typeface="+mj-lt"/>
              <a:buAutoNum type="arabicPeriod"/>
            </a:pPr>
            <a:r>
              <a:rPr lang="en-US" sz="1275" dirty="0"/>
              <a:t>Operation Stonegarden (OPSG) $760,000 FY 23</a:t>
            </a:r>
          </a:p>
          <a:p>
            <a:pPr>
              <a:buClrTx/>
              <a:buFont typeface="Arial" panose="020B0604020202020204" pitchFamily="34" charset="0"/>
              <a:buChar char="•"/>
            </a:pPr>
            <a:r>
              <a:rPr lang="en-US" sz="1275" dirty="0"/>
              <a:t>Critical Infrastructure Data Call- </a:t>
            </a:r>
            <a:r>
              <a:rPr lang="en-US" sz="1275"/>
              <a:t>goal is to </a:t>
            </a:r>
            <a:r>
              <a:rPr lang="en-US" sz="1275" dirty="0"/>
              <a:t>increase number critical infrastructure that meets federal levels for categories 1 and 2 </a:t>
            </a:r>
          </a:p>
          <a:p>
            <a:pPr>
              <a:buClrTx/>
              <a:buFont typeface="Arial" panose="020B0604020202020204" pitchFamily="34" charset="0"/>
              <a:buChar char="•"/>
            </a:pPr>
            <a:r>
              <a:rPr lang="en-US" sz="1275" dirty="0"/>
              <a:t>Special Events Data Call- Identify all special events throughout the state to determine number of collective special event days</a:t>
            </a:r>
          </a:p>
          <a:p>
            <a:pPr>
              <a:buClrTx/>
              <a:buFont typeface="Arial" panose="020B0604020202020204" pitchFamily="34" charset="0"/>
              <a:buChar char="•"/>
            </a:pPr>
            <a:r>
              <a:rPr lang="en-US" sz="1275" dirty="0"/>
              <a:t>Develop State’s Risk Assessment which is the first step in the THIRA/SPR process</a:t>
            </a:r>
          </a:p>
          <a:p>
            <a:pPr>
              <a:buClrTx/>
              <a:buFont typeface="Arial" panose="020B0604020202020204" pitchFamily="34" charset="0"/>
              <a:buChar char="•"/>
            </a:pPr>
            <a:r>
              <a:rPr lang="en-US" sz="1275" dirty="0"/>
              <a:t>Identify and develop additional funding resources to sustain or build protection capabilities for critical infrastructure</a:t>
            </a:r>
          </a:p>
          <a:p>
            <a:pPr>
              <a:buClrTx/>
              <a:buFont typeface="Arial" panose="020B0604020202020204" pitchFamily="34" charset="0"/>
              <a:buChar char="•"/>
            </a:pPr>
            <a:r>
              <a:rPr lang="en-US" sz="1275" dirty="0"/>
              <a:t>Facilitate or provide Security Assessment at First Entry (SAFE) when requested as a resource for entities to develop their Emergency Action Plans</a:t>
            </a:r>
          </a:p>
          <a:p>
            <a:pPr>
              <a:buClrTx/>
              <a:buFont typeface="Arial" panose="020B0604020202020204" pitchFamily="34" charset="0"/>
              <a:buChar char="•"/>
            </a:pPr>
            <a:r>
              <a:rPr lang="en-US" sz="1275" dirty="0"/>
              <a:t>Coordinate and develop relationships with Federal, State, Local, and Private partners and stakeholders </a:t>
            </a:r>
          </a:p>
          <a:p>
            <a:pPr marL="0" indent="0">
              <a:buClrTx/>
              <a:buNone/>
            </a:pPr>
            <a:endParaRPr lang="en-US" sz="1275" dirty="0"/>
          </a:p>
        </p:txBody>
      </p:sp>
    </p:spTree>
    <p:extLst>
      <p:ext uri="{BB962C8B-B14F-4D97-AF65-F5344CB8AC3E}">
        <p14:creationId xmlns:p14="http://schemas.microsoft.com/office/powerpoint/2010/main" val="29357705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8712" y="1699023"/>
            <a:ext cx="6228825" cy="675301"/>
          </a:xfrm>
        </p:spPr>
        <p:txBody>
          <a:bodyPr/>
          <a:lstStyle/>
          <a:p>
            <a:r>
              <a:rPr lang="en-US" dirty="0" smtClean="0"/>
              <a:t>Critical Infrastructure (CI)</a:t>
            </a:r>
            <a:endParaRPr lang="en-US" dirty="0"/>
          </a:p>
        </p:txBody>
      </p:sp>
      <p:sp>
        <p:nvSpPr>
          <p:cNvPr id="4" name="Subtitle 3"/>
          <p:cNvSpPr>
            <a:spLocks noGrp="1"/>
          </p:cNvSpPr>
          <p:nvPr>
            <p:ph type="subTitle" idx="1"/>
          </p:nvPr>
        </p:nvSpPr>
        <p:spPr>
          <a:xfrm>
            <a:off x="1570838" y="2914650"/>
            <a:ext cx="5964573" cy="1711037"/>
          </a:xfrm>
        </p:spPr>
        <p:txBody>
          <a:bodyPr>
            <a:noAutofit/>
          </a:bodyPr>
          <a:lstStyle/>
          <a:p>
            <a:r>
              <a:rPr lang="en-US" sz="1500" dirty="0"/>
              <a:t>There are 16 critical infrastructure sectors whose assets, systems, and networks, whether physical or virtual, are considered so vital to the United States that their incapacitation or destruction would have a debilitating effect on security, national economic security, national public health or safety, or any combination thereof. Presidential Policy Directive 21 (PPD-21): Critical Infrastructure Security and Resilience advances a national policy to strengthen and maintain secure, functioning, and resilient critical infrastructure.</a:t>
            </a:r>
          </a:p>
          <a:p>
            <a:endParaRPr lang="en-US" sz="1500" dirty="0"/>
          </a:p>
          <a:p>
            <a:r>
              <a:rPr lang="en-US" sz="1500" dirty="0"/>
              <a:t>Louisiana has more than 2000 individual critical infrastructure sites across all 16 sectors.</a:t>
            </a:r>
          </a:p>
        </p:txBody>
      </p:sp>
    </p:spTree>
    <p:extLst>
      <p:ext uri="{BB962C8B-B14F-4D97-AF65-F5344CB8AC3E}">
        <p14:creationId xmlns:p14="http://schemas.microsoft.com/office/powerpoint/2010/main" val="4727096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38712" y="1699023"/>
            <a:ext cx="6228825" cy="675301"/>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4400" kern="1200">
                <a:solidFill>
                  <a:srgbClr val="425475"/>
                </a:solidFill>
                <a:latin typeface="+mj-lt"/>
                <a:ea typeface="+mj-ea"/>
                <a:cs typeface="+mj-cs"/>
              </a:defRPr>
            </a:lvl1pPr>
          </a:lstStyle>
          <a:p>
            <a:r>
              <a:rPr lang="en-US" sz="3300" dirty="0"/>
              <a:t> (CI) Sectors</a:t>
            </a:r>
          </a:p>
        </p:txBody>
      </p:sp>
      <p:sp>
        <p:nvSpPr>
          <p:cNvPr id="5" name="Content Placeholder 2">
            <a:extLst>
              <a:ext uri="{FF2B5EF4-FFF2-40B4-BE49-F238E27FC236}">
                <a16:creationId xmlns:a16="http://schemas.microsoft.com/office/drawing/2014/main" id="{EA95BDB4-4785-4D21-81F4-BCF2A93E5FD1}"/>
              </a:ext>
            </a:extLst>
          </p:cNvPr>
          <p:cNvSpPr>
            <a:spLocks noGrp="1"/>
          </p:cNvSpPr>
          <p:nvPr>
            <p:ph idx="1"/>
          </p:nvPr>
        </p:nvSpPr>
        <p:spPr>
          <a:xfrm>
            <a:off x="1205347" y="2374323"/>
            <a:ext cx="3221966" cy="3263504"/>
          </a:xfrm>
        </p:spPr>
        <p:txBody>
          <a:bodyPr>
            <a:normAutofit/>
          </a:bodyPr>
          <a:lstStyle/>
          <a:p>
            <a:pPr>
              <a:buClrTx/>
              <a:buFont typeface="Arial" panose="020B0604020202020204" pitchFamily="34" charset="0"/>
              <a:buChar char="•"/>
            </a:pPr>
            <a:r>
              <a:rPr lang="en-US" sz="1800" dirty="0">
                <a:cs typeface="Arial" panose="020B0604020202020204" pitchFamily="34" charset="0"/>
              </a:rPr>
              <a:t>Chemical</a:t>
            </a:r>
          </a:p>
          <a:p>
            <a:pPr>
              <a:buClrTx/>
              <a:buFont typeface="Arial" panose="020B0604020202020204" pitchFamily="34" charset="0"/>
              <a:buChar char="•"/>
            </a:pPr>
            <a:r>
              <a:rPr lang="en-US" sz="1800" dirty="0">
                <a:cs typeface="Arial" panose="020B0604020202020204" pitchFamily="34" charset="0"/>
              </a:rPr>
              <a:t>Commercial Facilities</a:t>
            </a:r>
          </a:p>
          <a:p>
            <a:pPr>
              <a:buClrTx/>
              <a:buFont typeface="Arial" panose="020B0604020202020204" pitchFamily="34" charset="0"/>
              <a:buChar char="•"/>
            </a:pPr>
            <a:r>
              <a:rPr lang="en-US" sz="1800" dirty="0">
                <a:cs typeface="Arial" panose="020B0604020202020204" pitchFamily="34" charset="0"/>
              </a:rPr>
              <a:t>Communications</a:t>
            </a:r>
          </a:p>
          <a:p>
            <a:pPr>
              <a:buClrTx/>
              <a:buFont typeface="Arial" panose="020B0604020202020204" pitchFamily="34" charset="0"/>
              <a:buChar char="•"/>
            </a:pPr>
            <a:r>
              <a:rPr lang="en-US" sz="1800" dirty="0">
                <a:cs typeface="Arial" panose="020B0604020202020204" pitchFamily="34" charset="0"/>
              </a:rPr>
              <a:t>Critical Manufacturing </a:t>
            </a:r>
          </a:p>
          <a:p>
            <a:pPr>
              <a:buClrTx/>
              <a:buFont typeface="Arial" panose="020B0604020202020204" pitchFamily="34" charset="0"/>
              <a:buChar char="•"/>
            </a:pPr>
            <a:r>
              <a:rPr lang="en-US" sz="1800" dirty="0">
                <a:cs typeface="Arial" panose="020B0604020202020204" pitchFamily="34" charset="0"/>
              </a:rPr>
              <a:t>Dams</a:t>
            </a:r>
          </a:p>
          <a:p>
            <a:pPr>
              <a:buClrTx/>
              <a:buFont typeface="Arial" panose="020B0604020202020204" pitchFamily="34" charset="0"/>
              <a:buChar char="•"/>
            </a:pPr>
            <a:r>
              <a:rPr lang="en-US" sz="1800" dirty="0">
                <a:cs typeface="Arial" panose="020B0604020202020204" pitchFamily="34" charset="0"/>
              </a:rPr>
              <a:t>Defense Industrial Base</a:t>
            </a:r>
          </a:p>
          <a:p>
            <a:pPr>
              <a:buClrTx/>
              <a:buFont typeface="Arial" panose="020B0604020202020204" pitchFamily="34" charset="0"/>
              <a:buChar char="•"/>
            </a:pPr>
            <a:r>
              <a:rPr lang="en-US" sz="1800" dirty="0">
                <a:cs typeface="Arial" panose="020B0604020202020204" pitchFamily="34" charset="0"/>
              </a:rPr>
              <a:t>Emergency Services</a:t>
            </a:r>
          </a:p>
          <a:p>
            <a:pPr>
              <a:buClrTx/>
              <a:buFont typeface="Arial" panose="020B0604020202020204" pitchFamily="34" charset="0"/>
              <a:buChar char="•"/>
            </a:pPr>
            <a:r>
              <a:rPr lang="en-US" sz="1800" dirty="0">
                <a:cs typeface="Arial" panose="020B0604020202020204" pitchFamily="34" charset="0"/>
              </a:rPr>
              <a:t>Energy </a:t>
            </a:r>
          </a:p>
        </p:txBody>
      </p:sp>
      <p:sp>
        <p:nvSpPr>
          <p:cNvPr id="6" name="Content Placeholder 2">
            <a:extLst>
              <a:ext uri="{FF2B5EF4-FFF2-40B4-BE49-F238E27FC236}">
                <a16:creationId xmlns:a16="http://schemas.microsoft.com/office/drawing/2014/main" id="{E796EBF7-507A-46D1-9EA1-B13A95986FF5}"/>
              </a:ext>
            </a:extLst>
          </p:cNvPr>
          <p:cNvSpPr txBox="1">
            <a:spLocks/>
          </p:cNvSpPr>
          <p:nvPr/>
        </p:nvSpPr>
        <p:spPr>
          <a:xfrm>
            <a:off x="4140217" y="2374323"/>
            <a:ext cx="3819215"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cs typeface="Arial" panose="020B0604020202020204" pitchFamily="34" charset="0"/>
              </a:rPr>
              <a:t>Financial Services </a:t>
            </a:r>
          </a:p>
          <a:p>
            <a:r>
              <a:rPr lang="en-US" sz="1800" dirty="0">
                <a:cs typeface="Arial" panose="020B0604020202020204" pitchFamily="34" charset="0"/>
              </a:rPr>
              <a:t>Food and Agriculture</a:t>
            </a:r>
          </a:p>
          <a:p>
            <a:r>
              <a:rPr lang="en-US" sz="1800" dirty="0">
                <a:cs typeface="Arial" panose="020B0604020202020204" pitchFamily="34" charset="0"/>
              </a:rPr>
              <a:t>Government Facilities</a:t>
            </a:r>
          </a:p>
          <a:p>
            <a:r>
              <a:rPr lang="en-US" sz="1800" dirty="0">
                <a:cs typeface="Arial" panose="020B0604020202020204" pitchFamily="34" charset="0"/>
              </a:rPr>
              <a:t>Healthcare and Public Health</a:t>
            </a:r>
          </a:p>
          <a:p>
            <a:r>
              <a:rPr lang="en-US" sz="1800" dirty="0">
                <a:cs typeface="Arial" panose="020B0604020202020204" pitchFamily="34" charset="0"/>
              </a:rPr>
              <a:t>Information Technology</a:t>
            </a:r>
          </a:p>
          <a:p>
            <a:r>
              <a:rPr lang="en-US" sz="1800" dirty="0">
                <a:cs typeface="Arial" panose="020B0604020202020204" pitchFamily="34" charset="0"/>
              </a:rPr>
              <a:t>Nuclear Reactors, Materials, and Waste </a:t>
            </a:r>
          </a:p>
          <a:p>
            <a:r>
              <a:rPr lang="en-US" sz="1800" dirty="0">
                <a:cs typeface="Arial" panose="020B0604020202020204" pitchFamily="34" charset="0"/>
              </a:rPr>
              <a:t>Transportation</a:t>
            </a:r>
          </a:p>
          <a:p>
            <a:r>
              <a:rPr lang="en-US" sz="1800" dirty="0">
                <a:cs typeface="Arial" panose="020B0604020202020204" pitchFamily="34" charset="0"/>
              </a:rPr>
              <a:t>Water and Wastewater </a:t>
            </a:r>
          </a:p>
        </p:txBody>
      </p:sp>
    </p:spTree>
    <p:extLst>
      <p:ext uri="{BB962C8B-B14F-4D97-AF65-F5344CB8AC3E}">
        <p14:creationId xmlns:p14="http://schemas.microsoft.com/office/powerpoint/2010/main" val="833562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A7C3476-4545-4BD7-AFD6-7328BADC7C86}"/>
              </a:ext>
            </a:extLst>
          </p:cNvPr>
          <p:cNvSpPr>
            <a:spLocks noGrp="1"/>
          </p:cNvSpPr>
          <p:nvPr>
            <p:ph idx="1"/>
          </p:nvPr>
        </p:nvSpPr>
        <p:spPr>
          <a:xfrm>
            <a:off x="941416" y="2241319"/>
            <a:ext cx="7743305" cy="3759431"/>
          </a:xfrm>
        </p:spPr>
        <p:txBody>
          <a:bodyPr>
            <a:normAutofit fontScale="92500" lnSpcReduction="10000"/>
          </a:bodyPr>
          <a:lstStyle/>
          <a:p>
            <a:pPr marL="0" indent="0">
              <a:buNone/>
            </a:pPr>
            <a:r>
              <a:rPr lang="en-US" sz="1275" b="1" u="sng" dirty="0">
                <a:solidFill>
                  <a:srgbClr val="000000"/>
                </a:solidFill>
                <a:cs typeface="Arial" panose="020B0604020202020204" pitchFamily="34" charset="0"/>
              </a:rPr>
              <a:t>Level 1 Criteria (All sectors except Food and Agriculture):</a:t>
            </a:r>
            <a:r>
              <a:rPr lang="en-US" sz="1275" b="1" dirty="0">
                <a:solidFill>
                  <a:srgbClr val="000000"/>
                </a:solidFill>
                <a:cs typeface="Arial" panose="020B0604020202020204" pitchFamily="34" charset="0"/>
              </a:rPr>
              <a:t> </a:t>
            </a:r>
            <a:r>
              <a:rPr lang="en-US" sz="1275" dirty="0">
                <a:solidFill>
                  <a:srgbClr val="000000"/>
                </a:solidFill>
                <a:cs typeface="Arial" panose="020B0604020202020204" pitchFamily="34" charset="0"/>
              </a:rPr>
              <a:t>Nominate infrastructure that, if disrupted, could result in at least two of the following consequences: </a:t>
            </a:r>
          </a:p>
          <a:p>
            <a:pPr>
              <a:buClrTx/>
              <a:buFont typeface="Arial" panose="020B0604020202020204" pitchFamily="34" charset="0"/>
              <a:buChar char="•"/>
            </a:pPr>
            <a:r>
              <a:rPr lang="en-US" sz="1275" dirty="0">
                <a:solidFill>
                  <a:srgbClr val="000000"/>
                </a:solidFill>
                <a:cs typeface="Arial" panose="020B0604020202020204" pitchFamily="34" charset="0"/>
              </a:rPr>
              <a:t>Greater than 5,000 prompt fatalities; </a:t>
            </a:r>
          </a:p>
          <a:p>
            <a:pPr>
              <a:buClrTx/>
              <a:buFont typeface="Arial" panose="020B0604020202020204" pitchFamily="34" charset="0"/>
              <a:buChar char="•"/>
            </a:pPr>
            <a:r>
              <a:rPr lang="en-US" sz="1275" dirty="0">
                <a:solidFill>
                  <a:srgbClr val="000000"/>
                </a:solidFill>
                <a:cs typeface="Arial" panose="020B0604020202020204" pitchFamily="34" charset="0"/>
              </a:rPr>
              <a:t>Greater than $75 billion in first-year economic consequences; </a:t>
            </a:r>
          </a:p>
          <a:p>
            <a:pPr>
              <a:buClrTx/>
              <a:buFont typeface="Arial" panose="020B0604020202020204" pitchFamily="34" charset="0"/>
              <a:buChar char="•"/>
            </a:pPr>
            <a:r>
              <a:rPr lang="en-US" sz="1275" dirty="0">
                <a:solidFill>
                  <a:srgbClr val="000000"/>
                </a:solidFill>
                <a:cs typeface="Arial" panose="020B0604020202020204" pitchFamily="34" charset="0"/>
              </a:rPr>
              <a:t>Mass evacuations with a prolonged absence of greater than 3 months; </a:t>
            </a:r>
          </a:p>
          <a:p>
            <a:pPr>
              <a:buClrTx/>
              <a:buFont typeface="Arial" panose="020B0604020202020204" pitchFamily="34" charset="0"/>
              <a:buChar char="•"/>
            </a:pPr>
            <a:r>
              <a:rPr lang="en-US" sz="1275" dirty="0">
                <a:solidFill>
                  <a:srgbClr val="000000"/>
                </a:solidFill>
                <a:cs typeface="Arial" panose="020B0604020202020204" pitchFamily="34" charset="0"/>
              </a:rPr>
              <a:t>Severe degradation of the Nation’s national security capabilities, including intelligence and defense functions, but </a:t>
            </a:r>
            <a:r>
              <a:rPr lang="en-US" sz="1275" dirty="0">
                <a:solidFill>
                  <a:srgbClr val="000000"/>
                </a:solidFill>
                <a:cs typeface="Arial" panose="020B0604020202020204" pitchFamily="34" charset="0"/>
              </a:rPr>
              <a:t>ex</a:t>
            </a:r>
          </a:p>
          <a:p>
            <a:pPr>
              <a:buClrTx/>
              <a:buFont typeface="Arial" panose="020B0604020202020204" pitchFamily="34" charset="0"/>
              <a:buChar char="•"/>
            </a:pPr>
            <a:r>
              <a:rPr lang="en-US" sz="1275" dirty="0" err="1">
                <a:solidFill>
                  <a:srgbClr val="000000"/>
                </a:solidFill>
                <a:cs typeface="Arial" panose="020B0604020202020204" pitchFamily="34" charset="0"/>
              </a:rPr>
              <a:t>cluding</a:t>
            </a:r>
            <a:r>
              <a:rPr lang="en-US" sz="1275" dirty="0">
                <a:solidFill>
                  <a:srgbClr val="000000"/>
                </a:solidFill>
                <a:cs typeface="Arial" panose="020B0604020202020204" pitchFamily="34" charset="0"/>
              </a:rPr>
              <a:t> </a:t>
            </a:r>
            <a:r>
              <a:rPr lang="en-US" sz="1275" dirty="0">
                <a:solidFill>
                  <a:srgbClr val="000000"/>
                </a:solidFill>
                <a:cs typeface="Arial" panose="020B0604020202020204" pitchFamily="34" charset="0"/>
              </a:rPr>
              <a:t>military facilities. </a:t>
            </a:r>
          </a:p>
          <a:p>
            <a:endParaRPr lang="en-US" sz="1275" dirty="0">
              <a:solidFill>
                <a:srgbClr val="000000"/>
              </a:solidFill>
              <a:cs typeface="Arial" panose="020B0604020202020204" pitchFamily="34" charset="0"/>
            </a:endParaRPr>
          </a:p>
          <a:p>
            <a:pPr marL="0" indent="0">
              <a:buNone/>
            </a:pPr>
            <a:r>
              <a:rPr lang="en-US" sz="1275" b="1" u="sng" dirty="0">
                <a:solidFill>
                  <a:srgbClr val="000000"/>
                </a:solidFill>
                <a:cs typeface="Arial" panose="020B0604020202020204" pitchFamily="34" charset="0"/>
              </a:rPr>
              <a:t>Level 2 Criteria (All sectors except Food and Agriculture): </a:t>
            </a:r>
            <a:r>
              <a:rPr lang="en-US" sz="1275" dirty="0">
                <a:solidFill>
                  <a:srgbClr val="000000"/>
                </a:solidFill>
                <a:cs typeface="Arial" panose="020B0604020202020204" pitchFamily="34" charset="0"/>
              </a:rPr>
              <a:t>Nominate infrastructure that, if disrupted, could result in at least two of the following consequences: </a:t>
            </a:r>
          </a:p>
          <a:p>
            <a:pPr>
              <a:buClrTx/>
              <a:buFont typeface="Arial" panose="020B0604020202020204" pitchFamily="34" charset="0"/>
              <a:buChar char="•"/>
            </a:pPr>
            <a:r>
              <a:rPr lang="en-US" sz="1275" dirty="0">
                <a:solidFill>
                  <a:srgbClr val="000000"/>
                </a:solidFill>
                <a:cs typeface="Arial" panose="020B0604020202020204" pitchFamily="34" charset="0"/>
              </a:rPr>
              <a:t>Greater than 2,500 prompt fatalities; </a:t>
            </a:r>
          </a:p>
          <a:p>
            <a:pPr>
              <a:buClrTx/>
              <a:buFont typeface="Arial" panose="020B0604020202020204" pitchFamily="34" charset="0"/>
              <a:buChar char="•"/>
            </a:pPr>
            <a:r>
              <a:rPr lang="en-US" sz="1275" dirty="0">
                <a:solidFill>
                  <a:srgbClr val="000000"/>
                </a:solidFill>
                <a:cs typeface="Arial" panose="020B0604020202020204" pitchFamily="34" charset="0"/>
              </a:rPr>
              <a:t>Greater than $25 billion in first-year economic consequences; </a:t>
            </a:r>
          </a:p>
          <a:p>
            <a:pPr>
              <a:buClrTx/>
              <a:buFont typeface="Arial" panose="020B0604020202020204" pitchFamily="34" charset="0"/>
              <a:buChar char="•"/>
            </a:pPr>
            <a:r>
              <a:rPr lang="en-US" sz="1275" dirty="0">
                <a:solidFill>
                  <a:srgbClr val="000000"/>
                </a:solidFill>
                <a:cs typeface="Arial" panose="020B0604020202020204" pitchFamily="34" charset="0"/>
              </a:rPr>
              <a:t>Mass evacuations with a prolonged absence of greater than 1 month; </a:t>
            </a:r>
          </a:p>
          <a:p>
            <a:pPr>
              <a:buClrTx/>
              <a:buFont typeface="Arial" panose="020B0604020202020204" pitchFamily="34" charset="0"/>
              <a:buChar char="•"/>
            </a:pPr>
            <a:r>
              <a:rPr lang="en-US" sz="1275" dirty="0">
                <a:solidFill>
                  <a:srgbClr val="000000"/>
                </a:solidFill>
                <a:cs typeface="Arial" panose="020B0604020202020204" pitchFamily="34" charset="0"/>
              </a:rPr>
              <a:t>Severe degradation of the Nation’s national security capabilities, including intelligence and defense functions, but excluding military facilities. </a:t>
            </a:r>
            <a:endParaRPr lang="en-US" sz="1350" dirty="0">
              <a:solidFill>
                <a:srgbClr val="000000"/>
              </a:solidFill>
              <a:latin typeface="Franklin Gothic Book" panose="020B0503020102020204" pitchFamily="34" charset="0"/>
            </a:endParaRPr>
          </a:p>
          <a:p>
            <a:pPr marL="0" indent="0">
              <a:buNone/>
            </a:pPr>
            <a:endParaRPr lang="en-US" sz="1350" dirty="0">
              <a:solidFill>
                <a:srgbClr val="000000"/>
              </a:solidFill>
              <a:latin typeface="Franklin Gothic Book" panose="020B0503020102020204" pitchFamily="34" charset="0"/>
            </a:endParaRPr>
          </a:p>
        </p:txBody>
      </p:sp>
      <p:sp>
        <p:nvSpPr>
          <p:cNvPr id="5" name="Title 1"/>
          <p:cNvSpPr txBox="1">
            <a:spLocks/>
          </p:cNvSpPr>
          <p:nvPr/>
        </p:nvSpPr>
        <p:spPr>
          <a:xfrm>
            <a:off x="1457588" y="1617974"/>
            <a:ext cx="6228825" cy="675301"/>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4400" kern="1200">
                <a:solidFill>
                  <a:srgbClr val="425475"/>
                </a:solidFill>
                <a:latin typeface="+mj-lt"/>
                <a:ea typeface="+mj-ea"/>
                <a:cs typeface="+mj-cs"/>
              </a:defRPr>
            </a:lvl1pPr>
          </a:lstStyle>
          <a:p>
            <a:r>
              <a:rPr lang="en-US" sz="3300" dirty="0"/>
              <a:t> National Criteria Level 1 and 2</a:t>
            </a:r>
          </a:p>
        </p:txBody>
      </p:sp>
    </p:spTree>
    <p:extLst>
      <p:ext uri="{BB962C8B-B14F-4D97-AF65-F5344CB8AC3E}">
        <p14:creationId xmlns:p14="http://schemas.microsoft.com/office/powerpoint/2010/main" val="15919469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276" y="1652917"/>
            <a:ext cx="8229600" cy="479208"/>
          </a:xfrm>
        </p:spPr>
        <p:txBody>
          <a:bodyPr/>
          <a:lstStyle/>
          <a:p>
            <a:r>
              <a:rPr lang="en-US" dirty="0" smtClean="0"/>
              <a:t>State Criteria</a:t>
            </a:r>
            <a:endParaRPr lang="en-US" dirty="0"/>
          </a:p>
        </p:txBody>
      </p:sp>
      <p:sp>
        <p:nvSpPr>
          <p:cNvPr id="4" name="Content Placeholder 2">
            <a:extLst>
              <a:ext uri="{FF2B5EF4-FFF2-40B4-BE49-F238E27FC236}">
                <a16:creationId xmlns:a16="http://schemas.microsoft.com/office/drawing/2014/main" id="{68989BF8-6929-49EF-8BF9-59C3EF5EFF2E}"/>
              </a:ext>
            </a:extLst>
          </p:cNvPr>
          <p:cNvSpPr>
            <a:spLocks noGrp="1"/>
          </p:cNvSpPr>
          <p:nvPr>
            <p:ph idx="1"/>
          </p:nvPr>
        </p:nvSpPr>
        <p:spPr>
          <a:xfrm>
            <a:off x="431540" y="2132125"/>
            <a:ext cx="8515033" cy="3511121"/>
          </a:xfrm>
        </p:spPr>
        <p:txBody>
          <a:bodyPr>
            <a:normAutofit lnSpcReduction="10000"/>
          </a:bodyPr>
          <a:lstStyle/>
          <a:p>
            <a:pPr marL="0" indent="0">
              <a:buNone/>
            </a:pPr>
            <a:r>
              <a:rPr lang="en-US" sz="1350" b="1" u="sng" dirty="0">
                <a:solidFill>
                  <a:srgbClr val="000000"/>
                </a:solidFill>
                <a:cs typeface="Arial" panose="020B0604020202020204" pitchFamily="34" charset="0"/>
              </a:rPr>
              <a:t>Level 1 Criteria</a:t>
            </a:r>
            <a:r>
              <a:rPr lang="en-US" sz="1350" dirty="0">
                <a:solidFill>
                  <a:srgbClr val="000000"/>
                </a:solidFill>
                <a:cs typeface="Arial" panose="020B0604020202020204" pitchFamily="34" charset="0"/>
              </a:rPr>
              <a:t>: Could result in at least two of the four following consequences: </a:t>
            </a:r>
          </a:p>
          <a:p>
            <a:pPr>
              <a:buClrTx/>
              <a:buFont typeface="Arial" panose="020B0604020202020204" pitchFamily="34" charset="0"/>
              <a:buChar char="•"/>
            </a:pPr>
            <a:r>
              <a:rPr lang="en-US" sz="1350" dirty="0">
                <a:solidFill>
                  <a:srgbClr val="000000"/>
                </a:solidFill>
                <a:cs typeface="Arial" panose="020B0604020202020204" pitchFamily="34" charset="0"/>
              </a:rPr>
              <a:t>Greater than 2000 prompt fatalities; </a:t>
            </a:r>
          </a:p>
          <a:p>
            <a:pPr>
              <a:buClrTx/>
              <a:buFont typeface="Arial" panose="020B0604020202020204" pitchFamily="34" charset="0"/>
              <a:buChar char="•"/>
            </a:pPr>
            <a:r>
              <a:rPr lang="en-US" sz="1350" dirty="0">
                <a:solidFill>
                  <a:srgbClr val="000000"/>
                </a:solidFill>
                <a:cs typeface="Arial" panose="020B0604020202020204" pitchFamily="34" charset="0"/>
              </a:rPr>
              <a:t>Greater than $75 million in first-year economic consequences or more than 50% of economic output of the Parish; </a:t>
            </a:r>
          </a:p>
          <a:p>
            <a:pPr>
              <a:buClrTx/>
              <a:buFont typeface="Arial" panose="020B0604020202020204" pitchFamily="34" charset="0"/>
              <a:buChar char="•"/>
            </a:pPr>
            <a:r>
              <a:rPr lang="en-US" sz="1350" dirty="0">
                <a:solidFill>
                  <a:srgbClr val="000000"/>
                </a:solidFill>
                <a:cs typeface="Arial" panose="020B0604020202020204" pitchFamily="34" charset="0"/>
              </a:rPr>
              <a:t>Mass evacuations with a prolonged absence of greater than 3 months; </a:t>
            </a:r>
          </a:p>
          <a:p>
            <a:pPr>
              <a:buClrTx/>
              <a:buFont typeface="Arial" panose="020B0604020202020204" pitchFamily="34" charset="0"/>
              <a:buChar char="•"/>
            </a:pPr>
            <a:r>
              <a:rPr lang="en-US" sz="1350" dirty="0">
                <a:solidFill>
                  <a:srgbClr val="000000"/>
                </a:solidFill>
                <a:cs typeface="Arial" panose="020B0604020202020204" pitchFamily="34" charset="0"/>
              </a:rPr>
              <a:t>Catastrophic degradation of the State’s security capabilities, including intelligence and defense functions, but excluding military facilities. </a:t>
            </a:r>
          </a:p>
          <a:p>
            <a:endParaRPr lang="en-US" sz="1350" dirty="0">
              <a:solidFill>
                <a:srgbClr val="000000"/>
              </a:solidFill>
              <a:latin typeface="Arial" panose="020B0604020202020204" pitchFamily="34" charset="0"/>
              <a:cs typeface="Arial" panose="020B0604020202020204" pitchFamily="34" charset="0"/>
            </a:endParaRPr>
          </a:p>
          <a:p>
            <a:pPr marL="0" indent="0">
              <a:buNone/>
            </a:pPr>
            <a:r>
              <a:rPr lang="en-US" sz="1350" b="1" u="sng" dirty="0">
                <a:solidFill>
                  <a:srgbClr val="000000"/>
                </a:solidFill>
                <a:cs typeface="Arial" panose="020B0604020202020204" pitchFamily="34" charset="0"/>
              </a:rPr>
              <a:t>Level 2 Criteria</a:t>
            </a:r>
            <a:r>
              <a:rPr lang="en-US" sz="1350" dirty="0">
                <a:solidFill>
                  <a:srgbClr val="000000"/>
                </a:solidFill>
                <a:cs typeface="Arial" panose="020B0604020202020204" pitchFamily="34" charset="0"/>
              </a:rPr>
              <a:t>: Could result in at least two of the four following consequences: </a:t>
            </a:r>
          </a:p>
          <a:p>
            <a:pPr>
              <a:buClrTx/>
              <a:buFont typeface="Arial" panose="020B0604020202020204" pitchFamily="34" charset="0"/>
              <a:buChar char="•"/>
            </a:pPr>
            <a:r>
              <a:rPr lang="en-US" sz="1350" dirty="0">
                <a:solidFill>
                  <a:srgbClr val="000000"/>
                </a:solidFill>
                <a:cs typeface="Arial" panose="020B0604020202020204" pitchFamily="34" charset="0"/>
              </a:rPr>
              <a:t>Between 501 and 1999 prompt fatalities; </a:t>
            </a:r>
          </a:p>
          <a:p>
            <a:pPr>
              <a:buClrTx/>
              <a:buFont typeface="Arial" panose="020B0604020202020204" pitchFamily="34" charset="0"/>
              <a:buChar char="•"/>
            </a:pPr>
            <a:r>
              <a:rPr lang="en-US" sz="1350" dirty="0">
                <a:solidFill>
                  <a:srgbClr val="000000"/>
                </a:solidFill>
                <a:cs typeface="Arial" panose="020B0604020202020204" pitchFamily="34" charset="0"/>
              </a:rPr>
              <a:t>Between $15 million and $75 million in first-year economic consequences 25-49% of economic output of the Parish; </a:t>
            </a:r>
          </a:p>
          <a:p>
            <a:pPr>
              <a:buClrTx/>
              <a:buFont typeface="Arial" panose="020B0604020202020204" pitchFamily="34" charset="0"/>
              <a:buChar char="•"/>
            </a:pPr>
            <a:r>
              <a:rPr lang="en-US" sz="1350" dirty="0">
                <a:solidFill>
                  <a:srgbClr val="000000"/>
                </a:solidFill>
                <a:cs typeface="Arial" panose="020B0604020202020204" pitchFamily="34" charset="0"/>
              </a:rPr>
              <a:t>Mass evacuations with a prolonged absence of between 1 month and 3 months; </a:t>
            </a:r>
          </a:p>
          <a:p>
            <a:pPr>
              <a:buClrTx/>
              <a:buFont typeface="Arial" panose="020B0604020202020204" pitchFamily="34" charset="0"/>
              <a:buChar char="•"/>
            </a:pPr>
            <a:r>
              <a:rPr lang="en-US" sz="1350" dirty="0">
                <a:solidFill>
                  <a:srgbClr val="000000"/>
                </a:solidFill>
                <a:cs typeface="Arial" panose="020B0604020202020204" pitchFamily="34" charset="0"/>
              </a:rPr>
              <a:t>Significant degradation of the State’s security capabilities, including intelligence and defense functions, but excluding military facilities. </a:t>
            </a:r>
          </a:p>
          <a:p>
            <a:endParaRPr lang="en-US" sz="1350" dirty="0">
              <a:solidFill>
                <a:srgbClr val="000000"/>
              </a:solidFill>
              <a:latin typeface="Arial" panose="020B0604020202020204" pitchFamily="34" charset="0"/>
              <a:cs typeface="Arial" panose="020B0604020202020204" pitchFamily="34" charset="0"/>
            </a:endParaRPr>
          </a:p>
          <a:p>
            <a:pPr marL="0" indent="0">
              <a:buNone/>
            </a:pPr>
            <a:endParaRPr lang="en-US" sz="135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0481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695" y="1681062"/>
            <a:ext cx="8229600" cy="479208"/>
          </a:xfrm>
        </p:spPr>
        <p:txBody>
          <a:bodyPr/>
          <a:lstStyle/>
          <a:p>
            <a:r>
              <a:rPr lang="en-US" dirty="0" smtClean="0"/>
              <a:t>State Criteria</a:t>
            </a:r>
            <a:endParaRPr lang="en-US" dirty="0"/>
          </a:p>
        </p:txBody>
      </p:sp>
      <p:sp>
        <p:nvSpPr>
          <p:cNvPr id="4" name="Content Placeholder 2">
            <a:extLst>
              <a:ext uri="{FF2B5EF4-FFF2-40B4-BE49-F238E27FC236}">
                <a16:creationId xmlns:a16="http://schemas.microsoft.com/office/drawing/2014/main" id="{68989BF8-6929-49EF-8BF9-59C3EF5EFF2E}"/>
              </a:ext>
            </a:extLst>
          </p:cNvPr>
          <p:cNvSpPr>
            <a:spLocks noGrp="1"/>
          </p:cNvSpPr>
          <p:nvPr>
            <p:ph idx="1"/>
          </p:nvPr>
        </p:nvSpPr>
        <p:spPr>
          <a:xfrm>
            <a:off x="431540" y="2160270"/>
            <a:ext cx="8645958" cy="3482976"/>
          </a:xfrm>
        </p:spPr>
        <p:txBody>
          <a:bodyPr>
            <a:normAutofit/>
          </a:bodyPr>
          <a:lstStyle/>
          <a:p>
            <a:pPr marL="0" indent="0">
              <a:buNone/>
            </a:pPr>
            <a:r>
              <a:rPr lang="en-US" sz="1350" b="1" u="sng" dirty="0">
                <a:solidFill>
                  <a:srgbClr val="000000"/>
                </a:solidFill>
                <a:cs typeface="Arial" panose="020B0604020202020204" pitchFamily="34" charset="0"/>
              </a:rPr>
              <a:t>Level 3 Criteria:</a:t>
            </a:r>
            <a:r>
              <a:rPr lang="en-US" sz="1350" b="1" dirty="0">
                <a:solidFill>
                  <a:srgbClr val="000000"/>
                </a:solidFill>
                <a:cs typeface="Arial" panose="020B0604020202020204" pitchFamily="34" charset="0"/>
              </a:rPr>
              <a:t> </a:t>
            </a:r>
            <a:r>
              <a:rPr lang="en-US" sz="1350" dirty="0">
                <a:solidFill>
                  <a:srgbClr val="000000"/>
                </a:solidFill>
                <a:cs typeface="Arial" panose="020B0604020202020204" pitchFamily="34" charset="0"/>
              </a:rPr>
              <a:t>Could result in at least two of the four following consequences: </a:t>
            </a:r>
          </a:p>
          <a:p>
            <a:pPr>
              <a:buClrTx/>
              <a:buFont typeface="Arial" panose="020B0604020202020204" pitchFamily="34" charset="0"/>
              <a:buChar char="•"/>
            </a:pPr>
            <a:r>
              <a:rPr lang="en-US" sz="1350" dirty="0">
                <a:solidFill>
                  <a:srgbClr val="000000"/>
                </a:solidFill>
                <a:cs typeface="Arial" panose="020B0604020202020204" pitchFamily="34" charset="0"/>
              </a:rPr>
              <a:t>Between 51 and 500 fatalities; </a:t>
            </a:r>
          </a:p>
          <a:p>
            <a:pPr>
              <a:buClrTx/>
              <a:buFont typeface="Arial" panose="020B0604020202020204" pitchFamily="34" charset="0"/>
              <a:buChar char="•"/>
            </a:pPr>
            <a:r>
              <a:rPr lang="en-US" sz="1350" dirty="0">
                <a:solidFill>
                  <a:srgbClr val="000000"/>
                </a:solidFill>
                <a:cs typeface="Arial" panose="020B0604020202020204" pitchFamily="34" charset="0"/>
              </a:rPr>
              <a:t>Between $1 million and $15 million in first-year economic consequences or 5-24% of economic output of the Parish; </a:t>
            </a:r>
          </a:p>
          <a:p>
            <a:pPr>
              <a:buClrTx/>
              <a:buFont typeface="Arial" panose="020B0604020202020204" pitchFamily="34" charset="0"/>
              <a:buChar char="•"/>
            </a:pPr>
            <a:r>
              <a:rPr lang="en-US" sz="1350" dirty="0">
                <a:solidFill>
                  <a:srgbClr val="000000"/>
                </a:solidFill>
                <a:cs typeface="Arial" panose="020B0604020202020204" pitchFamily="34" charset="0"/>
              </a:rPr>
              <a:t>Mass evacuations with a prolonged absence of greater than 2 weeks; </a:t>
            </a:r>
          </a:p>
          <a:p>
            <a:pPr>
              <a:buClrTx/>
              <a:buFont typeface="Arial" panose="020B0604020202020204" pitchFamily="34" charset="0"/>
              <a:buChar char="•"/>
            </a:pPr>
            <a:r>
              <a:rPr lang="en-US" sz="1350" dirty="0">
                <a:solidFill>
                  <a:srgbClr val="000000"/>
                </a:solidFill>
                <a:cs typeface="Arial" panose="020B0604020202020204" pitchFamily="34" charset="0"/>
              </a:rPr>
              <a:t>Moderate degradation of the State’s security capabilities, including intelligence and defense functions, but excluding military facilities. </a:t>
            </a:r>
          </a:p>
          <a:p>
            <a:endParaRPr lang="en-US" sz="1350" dirty="0">
              <a:solidFill>
                <a:srgbClr val="000000"/>
              </a:solidFill>
              <a:cs typeface="Arial" panose="020B0604020202020204" pitchFamily="34" charset="0"/>
            </a:endParaRPr>
          </a:p>
          <a:p>
            <a:pPr marL="0" indent="0">
              <a:buNone/>
            </a:pPr>
            <a:r>
              <a:rPr lang="en-US" sz="1350" b="1" u="sng" dirty="0">
                <a:solidFill>
                  <a:srgbClr val="000000"/>
                </a:solidFill>
                <a:cs typeface="Arial" panose="020B0604020202020204" pitchFamily="34" charset="0"/>
              </a:rPr>
              <a:t>Level 4 Criteria:</a:t>
            </a:r>
            <a:r>
              <a:rPr lang="en-US" sz="1350" b="1" dirty="0">
                <a:solidFill>
                  <a:srgbClr val="000000"/>
                </a:solidFill>
                <a:cs typeface="Arial" panose="020B0604020202020204" pitchFamily="34" charset="0"/>
              </a:rPr>
              <a:t> </a:t>
            </a:r>
            <a:r>
              <a:rPr lang="en-US" sz="1350" dirty="0">
                <a:solidFill>
                  <a:srgbClr val="000000"/>
                </a:solidFill>
                <a:cs typeface="Arial" panose="020B0604020202020204" pitchFamily="34" charset="0"/>
              </a:rPr>
              <a:t>Could result in at least 1 of the three following consequences: </a:t>
            </a:r>
          </a:p>
          <a:p>
            <a:pPr>
              <a:buClrTx/>
              <a:buFont typeface="Arial" panose="020B0604020202020204" pitchFamily="34" charset="0"/>
              <a:buChar char="•"/>
            </a:pPr>
            <a:r>
              <a:rPr lang="en-US" sz="1350" dirty="0">
                <a:solidFill>
                  <a:srgbClr val="000000"/>
                </a:solidFill>
                <a:cs typeface="Arial" panose="020B0604020202020204" pitchFamily="34" charset="0"/>
              </a:rPr>
              <a:t>Less than 50 fatalities; </a:t>
            </a:r>
          </a:p>
          <a:p>
            <a:pPr>
              <a:buClrTx/>
              <a:buFont typeface="Arial" panose="020B0604020202020204" pitchFamily="34" charset="0"/>
              <a:buChar char="•"/>
            </a:pPr>
            <a:r>
              <a:rPr lang="en-US" sz="1350" dirty="0">
                <a:solidFill>
                  <a:srgbClr val="000000"/>
                </a:solidFill>
                <a:cs typeface="Arial" panose="020B0604020202020204" pitchFamily="34" charset="0"/>
              </a:rPr>
              <a:t>$1 million or less in first-year economic consequences or less than 5% of economic output of the Parish; </a:t>
            </a:r>
          </a:p>
          <a:p>
            <a:pPr>
              <a:buClrTx/>
              <a:buFont typeface="Arial" panose="020B0604020202020204" pitchFamily="34" charset="0"/>
              <a:buChar char="•"/>
            </a:pPr>
            <a:r>
              <a:rPr lang="en-US" sz="1350" dirty="0">
                <a:solidFill>
                  <a:srgbClr val="000000"/>
                </a:solidFill>
                <a:cs typeface="Arial" panose="020B0604020202020204" pitchFamily="34" charset="0"/>
              </a:rPr>
              <a:t>Minimal degradation of the State’s security capabilities, including intelligence and defense functions, but excluding military facilities. </a:t>
            </a:r>
          </a:p>
          <a:p>
            <a:endParaRPr lang="en-US" sz="1350" dirty="0">
              <a:solidFill>
                <a:srgbClr val="000000"/>
              </a:solidFill>
              <a:latin typeface="Arial" panose="020B0604020202020204" pitchFamily="34" charset="0"/>
              <a:cs typeface="Arial" panose="020B0604020202020204" pitchFamily="34" charset="0"/>
            </a:endParaRPr>
          </a:p>
          <a:p>
            <a:pPr marL="0" indent="0">
              <a:buNone/>
            </a:pPr>
            <a:endParaRPr lang="en-US" sz="135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60835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Intelligence</a:t>
            </a:r>
            <a:endParaRPr lang="en-US" dirty="0"/>
          </a:p>
        </p:txBody>
      </p:sp>
      <p:sp>
        <p:nvSpPr>
          <p:cNvPr id="3" name="Subtitle 2"/>
          <p:cNvSpPr>
            <a:spLocks noGrp="1"/>
          </p:cNvSpPr>
          <p:nvPr>
            <p:ph type="subTitle" idx="1"/>
          </p:nvPr>
        </p:nvSpPr>
        <p:spPr/>
        <p:txBody>
          <a:bodyPr/>
          <a:lstStyle/>
          <a:p>
            <a:r>
              <a:rPr lang="en-US" dirty="0" smtClean="0"/>
              <a:t>Mark Fontenot </a:t>
            </a:r>
          </a:p>
          <a:p>
            <a:r>
              <a:rPr lang="en-US" dirty="0" smtClean="0"/>
              <a:t>Director of Intelligence</a:t>
            </a:r>
            <a:endParaRPr lang="en-US" dirty="0"/>
          </a:p>
        </p:txBody>
      </p:sp>
    </p:spTree>
    <p:extLst>
      <p:ext uri="{BB962C8B-B14F-4D97-AF65-F5344CB8AC3E}">
        <p14:creationId xmlns:p14="http://schemas.microsoft.com/office/powerpoint/2010/main" val="1111984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0711" y="3858547"/>
            <a:ext cx="8548826" cy="1843157"/>
          </a:xfrm>
          <a:ln w="25400">
            <a:solidFill>
              <a:schemeClr val="tx1"/>
            </a:solidFill>
          </a:ln>
        </p:spPr>
        <p:txBody>
          <a:bodyPr>
            <a:noAutofit/>
          </a:bodyPr>
          <a:lstStyle/>
          <a:p>
            <a:pPr algn="l"/>
            <a:r>
              <a:rPr lang="en-US" sz="2100" dirty="0">
                <a:solidFill>
                  <a:srgbClr val="FF0000"/>
                </a:solidFill>
              </a:rPr>
              <a:t>Mission essential tasks have countless sub tasks </a:t>
            </a:r>
            <a:r>
              <a:rPr lang="en-US" sz="2100" dirty="0"/>
              <a:t>that are classified as </a:t>
            </a:r>
            <a:r>
              <a:rPr lang="en-US" sz="2100" dirty="0">
                <a:solidFill>
                  <a:srgbClr val="FF0000"/>
                </a:solidFill>
              </a:rPr>
              <a:t>specified tasks</a:t>
            </a:r>
            <a:r>
              <a:rPr lang="en-US" sz="2100" dirty="0"/>
              <a:t>(what leaders are directed to do) and </a:t>
            </a:r>
            <a:r>
              <a:rPr lang="en-US" sz="2100" dirty="0">
                <a:solidFill>
                  <a:srgbClr val="FF0000"/>
                </a:solidFill>
              </a:rPr>
              <a:t>implied tasks </a:t>
            </a:r>
            <a:r>
              <a:rPr lang="en-US" sz="2100" dirty="0"/>
              <a:t>(what leaders sense needs to be done) to support strategic change.  This document lists mission essential tasks only.  Each mission essential task has an individual strategic action plan that covers the </a:t>
            </a:r>
            <a:r>
              <a:rPr lang="en-US" sz="2100" dirty="0">
                <a:solidFill>
                  <a:srgbClr val="FF0000"/>
                </a:solidFill>
              </a:rPr>
              <a:t>task, purpose, issue, discussion and recommendation</a:t>
            </a:r>
            <a:r>
              <a:rPr lang="en-US" sz="2100" dirty="0"/>
              <a:t> for the respective task. </a:t>
            </a:r>
            <a:endParaRPr lang="en-US" sz="2100" b="1" dirty="0">
              <a:solidFill>
                <a:srgbClr val="FF0000"/>
              </a:solidFill>
            </a:endParaRPr>
          </a:p>
        </p:txBody>
      </p:sp>
      <p:sp>
        <p:nvSpPr>
          <p:cNvPr id="4" name="Rectangle 3"/>
          <p:cNvSpPr/>
          <p:nvPr/>
        </p:nvSpPr>
        <p:spPr>
          <a:xfrm>
            <a:off x="270711" y="2411392"/>
            <a:ext cx="8548826" cy="923330"/>
          </a:xfrm>
          <a:prstGeom prst="rect">
            <a:avLst/>
          </a:prstGeom>
          <a:ln w="25400">
            <a:solidFill>
              <a:schemeClr val="tx1"/>
            </a:solidFill>
          </a:ln>
        </p:spPr>
        <p:txBody>
          <a:bodyPr wrap="square">
            <a:spAutoFit/>
          </a:bodyPr>
          <a:lstStyle/>
          <a:p>
            <a:pPr algn="ctr"/>
            <a:r>
              <a:rPr lang="en-US" sz="2700" dirty="0">
                <a:solidFill>
                  <a:srgbClr val="FF0000"/>
                </a:solidFill>
              </a:rPr>
              <a:t>What does strategic change look like?</a:t>
            </a:r>
            <a:br>
              <a:rPr lang="en-US" sz="2700" dirty="0">
                <a:solidFill>
                  <a:srgbClr val="FF0000"/>
                </a:solidFill>
              </a:rPr>
            </a:br>
            <a:r>
              <a:rPr lang="en-US" sz="2700" dirty="0"/>
              <a:t>Key tasks and purposes form mission essential tasks</a:t>
            </a:r>
          </a:p>
        </p:txBody>
      </p:sp>
      <p:pic>
        <p:nvPicPr>
          <p:cNvPr id="6" name="Picture 5">
            <a:extLst>
              <a:ext uri="{FF2B5EF4-FFF2-40B4-BE49-F238E27FC236}">
                <a16:creationId xmlns:a16="http://schemas.microsoft.com/office/drawing/2014/main" id="{5F013758-A7BD-B198-6669-5EF7F3199FFE}"/>
              </a:ext>
            </a:extLst>
          </p:cNvPr>
          <p:cNvPicPr>
            <a:picLocks noChangeAspect="1"/>
          </p:cNvPicPr>
          <p:nvPr/>
        </p:nvPicPr>
        <p:blipFill>
          <a:blip r:embed="rId3"/>
          <a:stretch>
            <a:fillRect/>
          </a:stretch>
        </p:blipFill>
        <p:spPr>
          <a:xfrm>
            <a:off x="7661865" y="931190"/>
            <a:ext cx="1397402" cy="1329410"/>
          </a:xfrm>
          <a:prstGeom prst="rect">
            <a:avLst/>
          </a:prstGeom>
          <a:ln w="38100">
            <a:solidFill>
              <a:schemeClr val="bg1">
                <a:lumMod val="50000"/>
              </a:schemeClr>
            </a:solidFill>
          </a:ln>
        </p:spPr>
      </p:pic>
      <p:pic>
        <p:nvPicPr>
          <p:cNvPr id="7" name="Picture 6">
            <a:extLst>
              <a:ext uri="{FF2B5EF4-FFF2-40B4-BE49-F238E27FC236}">
                <a16:creationId xmlns:a16="http://schemas.microsoft.com/office/drawing/2014/main" id="{AFCF86F8-7990-CBDE-DA0E-62BBEB943F87}"/>
              </a:ext>
            </a:extLst>
          </p:cNvPr>
          <p:cNvPicPr>
            <a:picLocks noChangeAspect="1"/>
          </p:cNvPicPr>
          <p:nvPr/>
        </p:nvPicPr>
        <p:blipFill>
          <a:blip r:embed="rId3"/>
          <a:stretch>
            <a:fillRect/>
          </a:stretch>
        </p:blipFill>
        <p:spPr>
          <a:xfrm>
            <a:off x="84734" y="931189"/>
            <a:ext cx="1397402" cy="1329410"/>
          </a:xfrm>
          <a:prstGeom prst="rect">
            <a:avLst/>
          </a:prstGeom>
          <a:ln w="38100">
            <a:solidFill>
              <a:schemeClr val="bg1">
                <a:lumMod val="50000"/>
              </a:schemeClr>
            </a:solidFill>
          </a:ln>
        </p:spPr>
      </p:pic>
    </p:spTree>
    <p:extLst>
      <p:ext uri="{BB962C8B-B14F-4D97-AF65-F5344CB8AC3E}">
        <p14:creationId xmlns:p14="http://schemas.microsoft.com/office/powerpoint/2010/main" val="22066740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Intelligence Purpose</a:t>
            </a:r>
            <a:endParaRPr lang="en-US" dirty="0"/>
          </a:p>
        </p:txBody>
      </p:sp>
      <p:sp>
        <p:nvSpPr>
          <p:cNvPr id="3" name="Content Placeholder 2"/>
          <p:cNvSpPr>
            <a:spLocks noGrp="1"/>
          </p:cNvSpPr>
          <p:nvPr>
            <p:ph idx="1"/>
          </p:nvPr>
        </p:nvSpPr>
        <p:spPr/>
        <p:txBody>
          <a:bodyPr/>
          <a:lstStyle/>
          <a:p>
            <a:r>
              <a:rPr lang="en-US" u="sng" dirty="0">
                <a:latin typeface="Arial" panose="020B0604020202020204" pitchFamily="34" charset="0"/>
                <a:cs typeface="Arial" panose="020B0604020202020204" pitchFamily="34" charset="0"/>
              </a:rPr>
              <a:t>Vision</a:t>
            </a:r>
            <a:r>
              <a:rPr lang="en-US" dirty="0">
                <a:latin typeface="Arial" panose="020B0604020202020204" pitchFamily="34" charset="0"/>
                <a:cs typeface="Arial" panose="020B0604020202020204" pitchFamily="34" charset="0"/>
              </a:rPr>
              <a:t>: Quickly collect the most recent and accurate intelligence information to provide federal, state, and local law enforcement agencies the ability to respond to potential and ongoing criminal activity.  </a:t>
            </a:r>
          </a:p>
          <a:p>
            <a:r>
              <a:rPr lang="en-US" u="sng" dirty="0">
                <a:latin typeface="Arial" panose="020B0604020202020204" pitchFamily="34" charset="0"/>
                <a:cs typeface="Arial" panose="020B0604020202020204" pitchFamily="34" charset="0"/>
              </a:rPr>
              <a:t>Mission</a:t>
            </a:r>
            <a:r>
              <a:rPr lang="en-US" dirty="0">
                <a:latin typeface="Arial" panose="020B0604020202020204" pitchFamily="34" charset="0"/>
                <a:cs typeface="Arial" panose="020B0604020202020204" pitchFamily="34" charset="0"/>
              </a:rPr>
              <a:t>: Utilize all available means of intelligence collection, partner with law enforcement and intelligence agencies at every level, and quickly disseminate relevant information in order to save lives, protect property, and maintain infrastructure. </a:t>
            </a:r>
          </a:p>
          <a:p>
            <a:endParaRPr lang="en-US" dirty="0"/>
          </a:p>
        </p:txBody>
      </p:sp>
    </p:spTree>
    <p:extLst>
      <p:ext uri="{BB962C8B-B14F-4D97-AF65-F5344CB8AC3E}">
        <p14:creationId xmlns:p14="http://schemas.microsoft.com/office/powerpoint/2010/main" val="41565670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8712" y="1699023"/>
            <a:ext cx="6228825" cy="675301"/>
          </a:xfrm>
        </p:spPr>
        <p:txBody>
          <a:bodyPr/>
          <a:lstStyle/>
          <a:p>
            <a:r>
              <a:rPr lang="en-US" dirty="0" smtClean="0"/>
              <a:t>Intelligence Goals</a:t>
            </a:r>
            <a:endParaRPr lang="en-US" dirty="0"/>
          </a:p>
        </p:txBody>
      </p:sp>
      <p:sp>
        <p:nvSpPr>
          <p:cNvPr id="4" name="Subtitle 3"/>
          <p:cNvSpPr>
            <a:spLocks noGrp="1"/>
          </p:cNvSpPr>
          <p:nvPr>
            <p:ph type="subTitle" idx="1"/>
          </p:nvPr>
        </p:nvSpPr>
        <p:spPr>
          <a:xfrm>
            <a:off x="1570838" y="2471306"/>
            <a:ext cx="5964573" cy="3366653"/>
          </a:xfrm>
        </p:spPr>
        <p:txBody>
          <a:bodyPr>
            <a:noAutofit/>
          </a:bodyPr>
          <a:lstStyle/>
          <a:p>
            <a:pPr marL="257175" indent="-257175">
              <a:buAutoNum type="arabicPeriod"/>
            </a:pPr>
            <a:endParaRPr lang="en-US" sz="1500" dirty="0">
              <a:latin typeface="Arial" panose="020B0604020202020204" pitchFamily="34" charset="0"/>
              <a:cs typeface="Arial" panose="020B0604020202020204" pitchFamily="34" charset="0"/>
            </a:endParaRPr>
          </a:p>
          <a:p>
            <a:pPr marL="257175" indent="-257175" algn="l">
              <a:buAutoNum type="arabicPeriod"/>
            </a:pPr>
            <a:r>
              <a:rPr lang="en-US" sz="1500" dirty="0">
                <a:latin typeface="Arial" panose="020B0604020202020204" pitchFamily="34" charset="0"/>
                <a:cs typeface="Arial" panose="020B0604020202020204" pitchFamily="34" charset="0"/>
              </a:rPr>
              <a:t>Assume a leadership role in the state’s Fusion Center</a:t>
            </a:r>
          </a:p>
          <a:p>
            <a:pPr marL="257175" indent="-257175" algn="l">
              <a:buFont typeface="Wingdings" panose="05000000000000000000" pitchFamily="2" charset="2"/>
              <a:buAutoNum type="arabicPeriod"/>
            </a:pPr>
            <a:r>
              <a:rPr lang="en-US" sz="1500" dirty="0">
                <a:latin typeface="Arial" panose="020B0604020202020204" pitchFamily="34" charset="0"/>
                <a:cs typeface="Arial" panose="020B0604020202020204" pitchFamily="34" charset="0"/>
              </a:rPr>
              <a:t>Remove and revise standards that focus on virtue signaling and political correctness rather than obtaining accurate and actionable intelligence.</a:t>
            </a:r>
          </a:p>
          <a:p>
            <a:pPr marL="257175" indent="-257175" algn="l">
              <a:buFont typeface="Wingdings" panose="05000000000000000000" pitchFamily="2" charset="2"/>
              <a:buAutoNum type="arabicPeriod"/>
            </a:pPr>
            <a:r>
              <a:rPr lang="en-US" sz="1500" dirty="0">
                <a:latin typeface="Arial" panose="020B0604020202020204" pitchFamily="34" charset="0"/>
                <a:cs typeface="Arial" panose="020B0604020202020204" pitchFamily="34" charset="0"/>
              </a:rPr>
              <a:t>Enhance existing relationships with intelligence agencies through cooperation, communication, and teamwork.</a:t>
            </a:r>
          </a:p>
          <a:p>
            <a:pPr marL="257175" indent="-257175" algn="l">
              <a:buFont typeface="Wingdings" panose="05000000000000000000" pitchFamily="2" charset="2"/>
              <a:buAutoNum type="arabicPeriod"/>
            </a:pPr>
            <a:r>
              <a:rPr lang="en-US" sz="1500" dirty="0">
                <a:latin typeface="Arial" panose="020B0604020202020204" pitchFamily="34" charset="0"/>
                <a:cs typeface="Arial" panose="020B0604020202020204" pitchFamily="34" charset="0"/>
              </a:rPr>
              <a:t>Research emerging technology and obtain resources to improve the state’s intelligence gathering capabilities.    </a:t>
            </a:r>
          </a:p>
          <a:p>
            <a:pPr marL="257175" indent="-257175" algn="l">
              <a:buFont typeface="Wingdings" panose="05000000000000000000" pitchFamily="2" charset="2"/>
              <a:buAutoNum type="arabicPeriod"/>
            </a:pPr>
            <a:r>
              <a:rPr lang="en-US" sz="1500" dirty="0">
                <a:latin typeface="Arial" panose="020B0604020202020204" pitchFamily="34" charset="0"/>
                <a:cs typeface="Arial" panose="020B0604020202020204" pitchFamily="34" charset="0"/>
              </a:rPr>
              <a:t>Continue working collaboratively with the Louisiana State Police Special Victim’s Unit (SVU), the Governor’s Office of Human Trafficking Prevention to combat human trafficking and forced work labor crimes.</a:t>
            </a:r>
          </a:p>
          <a:p>
            <a:pPr marL="257175" indent="-257175">
              <a:buAutoNum type="arabicPeriod"/>
            </a:pPr>
            <a:endParaRPr lang="en-US" sz="1500" dirty="0">
              <a:latin typeface="Arial" panose="020B0604020202020204" pitchFamily="34" charset="0"/>
              <a:cs typeface="Arial" panose="020B0604020202020204" pitchFamily="34" charset="0"/>
            </a:endParaRPr>
          </a:p>
          <a:p>
            <a:endParaRPr lang="en-US" sz="1500" dirty="0"/>
          </a:p>
        </p:txBody>
      </p:sp>
    </p:spTree>
    <p:extLst>
      <p:ext uri="{BB962C8B-B14F-4D97-AF65-F5344CB8AC3E}">
        <p14:creationId xmlns:p14="http://schemas.microsoft.com/office/powerpoint/2010/main" val="26859152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903" y="1755893"/>
            <a:ext cx="5874589" cy="4010256"/>
          </a:xfrm>
          <a:prstGeom prst="rect">
            <a:avLst/>
          </a:prstGeom>
        </p:spPr>
      </p:pic>
    </p:spTree>
    <p:extLst>
      <p:ext uri="{BB962C8B-B14F-4D97-AF65-F5344CB8AC3E}">
        <p14:creationId xmlns:p14="http://schemas.microsoft.com/office/powerpoint/2010/main" val="1956434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5185" y="3325125"/>
            <a:ext cx="213520" cy="248209"/>
          </a:xfrm>
          <a:prstGeom prst="rect">
            <a:avLst/>
          </a:prstGeom>
        </p:spPr>
        <p:txBody>
          <a:bodyPr wrap="none">
            <a:spAutoFit/>
          </a:bodyPr>
          <a:lstStyle/>
          <a:p>
            <a:r>
              <a:rPr lang="en-US" sz="1013" dirty="0">
                <a:solidFill>
                  <a:prstClr val="black"/>
                </a:solidFill>
                <a:latin typeface="Calibri"/>
              </a:rPr>
              <a:t> </a:t>
            </a:r>
          </a:p>
        </p:txBody>
      </p:sp>
      <p:sp>
        <p:nvSpPr>
          <p:cNvPr id="6" name="Rectangle 5"/>
          <p:cNvSpPr/>
          <p:nvPr/>
        </p:nvSpPr>
        <p:spPr>
          <a:xfrm>
            <a:off x="4505185" y="3325125"/>
            <a:ext cx="213520" cy="248209"/>
          </a:xfrm>
          <a:prstGeom prst="rect">
            <a:avLst/>
          </a:prstGeom>
        </p:spPr>
        <p:txBody>
          <a:bodyPr wrap="none">
            <a:spAutoFit/>
          </a:bodyPr>
          <a:lstStyle/>
          <a:p>
            <a:r>
              <a:rPr lang="en-US" sz="1013" dirty="0">
                <a:solidFill>
                  <a:prstClr val="black"/>
                </a:solidFill>
                <a:latin typeface="Calibri"/>
              </a:rPr>
              <a:t> </a:t>
            </a:r>
          </a:p>
        </p:txBody>
      </p:sp>
      <p:sp>
        <p:nvSpPr>
          <p:cNvPr id="7" name="Rectangle 6"/>
          <p:cNvSpPr/>
          <p:nvPr/>
        </p:nvSpPr>
        <p:spPr>
          <a:xfrm>
            <a:off x="4505185" y="3325125"/>
            <a:ext cx="213520" cy="248209"/>
          </a:xfrm>
          <a:prstGeom prst="rect">
            <a:avLst/>
          </a:prstGeom>
        </p:spPr>
        <p:txBody>
          <a:bodyPr wrap="none">
            <a:spAutoFit/>
          </a:bodyPr>
          <a:lstStyle/>
          <a:p>
            <a:r>
              <a:rPr lang="en-US" sz="1013" dirty="0">
                <a:solidFill>
                  <a:prstClr val="black"/>
                </a:solidFill>
                <a:latin typeface="Calibri"/>
              </a:rPr>
              <a:t> </a:t>
            </a:r>
          </a:p>
        </p:txBody>
      </p:sp>
      <p:sp>
        <p:nvSpPr>
          <p:cNvPr id="9" name="Content Placeholder 8"/>
          <p:cNvSpPr>
            <a:spLocks noGrp="1"/>
          </p:cNvSpPr>
          <p:nvPr>
            <p:ph idx="1"/>
          </p:nvPr>
        </p:nvSpPr>
        <p:spPr>
          <a:xfrm>
            <a:off x="1502762" y="2519516"/>
            <a:ext cx="6172200" cy="991621"/>
          </a:xfrm>
        </p:spPr>
        <p:txBody>
          <a:bodyPr>
            <a:noAutofit/>
          </a:bodyPr>
          <a:lstStyle/>
          <a:p>
            <a:pPr marL="0" indent="0" algn="ctr">
              <a:lnSpc>
                <a:spcPct val="110000"/>
              </a:lnSpc>
              <a:buNone/>
            </a:pPr>
            <a:r>
              <a:rPr lang="en-US" sz="1800" b="1" dirty="0">
                <a:solidFill>
                  <a:schemeClr val="tx2"/>
                </a:solidFill>
              </a:rPr>
              <a:t>Develop a comprehensive planning/training model that will ensure all stakeholders can adopt and or integrate in their current school safety plans.</a:t>
            </a:r>
          </a:p>
        </p:txBody>
      </p:sp>
      <p:sp>
        <p:nvSpPr>
          <p:cNvPr id="2" name="TextBox 1"/>
          <p:cNvSpPr txBox="1"/>
          <p:nvPr/>
        </p:nvSpPr>
        <p:spPr>
          <a:xfrm>
            <a:off x="605481" y="3657957"/>
            <a:ext cx="7797113" cy="2031325"/>
          </a:xfrm>
          <a:prstGeom prst="rect">
            <a:avLst/>
          </a:prstGeom>
          <a:noFill/>
        </p:spPr>
        <p:txBody>
          <a:bodyPr wrap="square" rtlCol="0">
            <a:spAutoFit/>
          </a:bodyPr>
          <a:lstStyle/>
          <a:p>
            <a:pPr marL="685800" lvl="1" indent="-342900">
              <a:lnSpc>
                <a:spcPct val="120000"/>
              </a:lnSpc>
              <a:buClr>
                <a:srgbClr val="4472C4">
                  <a:lumMod val="75000"/>
                </a:srgbClr>
              </a:buClr>
              <a:buFont typeface="+mj-lt"/>
              <a:buAutoNum type="arabicParenR"/>
            </a:pPr>
            <a:r>
              <a:rPr lang="en-US" sz="1500" dirty="0">
                <a:solidFill>
                  <a:srgbClr val="1F497D"/>
                </a:solidFill>
                <a:latin typeface="Calibri"/>
              </a:rPr>
              <a:t>Prepare school systems to respond to and recover from emergencies and disasters at the individual, local, and state levels. </a:t>
            </a:r>
          </a:p>
          <a:p>
            <a:pPr marL="685800" lvl="1" indent="-342900">
              <a:lnSpc>
                <a:spcPct val="120000"/>
              </a:lnSpc>
              <a:buClr>
                <a:srgbClr val="4472C4">
                  <a:lumMod val="75000"/>
                </a:srgbClr>
              </a:buClr>
              <a:buFont typeface="+mj-lt"/>
              <a:buAutoNum type="arabicParenR"/>
            </a:pPr>
            <a:r>
              <a:rPr lang="en-US" sz="1500" dirty="0">
                <a:solidFill>
                  <a:srgbClr val="1F497D"/>
                </a:solidFill>
                <a:latin typeface="Calibri"/>
              </a:rPr>
              <a:t>Increase intelligence, information sharing, and situational awareness capabilities. </a:t>
            </a:r>
          </a:p>
          <a:p>
            <a:pPr marL="685800" lvl="1" indent="-342900">
              <a:lnSpc>
                <a:spcPct val="120000"/>
              </a:lnSpc>
              <a:buClr>
                <a:srgbClr val="4472C4">
                  <a:lumMod val="75000"/>
                </a:srgbClr>
              </a:buClr>
              <a:buFont typeface="+mj-lt"/>
              <a:buAutoNum type="arabicParenR"/>
            </a:pPr>
            <a:r>
              <a:rPr lang="en-US" sz="1500" dirty="0">
                <a:solidFill>
                  <a:srgbClr val="1F497D"/>
                </a:solidFill>
                <a:latin typeface="Calibri"/>
              </a:rPr>
              <a:t>Document, assess, and facilitate the enhancement of protective measures for schools to reduce vulnerability.</a:t>
            </a:r>
          </a:p>
          <a:p>
            <a:pPr marL="685800" lvl="1" indent="-342900">
              <a:lnSpc>
                <a:spcPct val="120000"/>
              </a:lnSpc>
              <a:buClr>
                <a:srgbClr val="4472C4">
                  <a:lumMod val="75000"/>
                </a:srgbClr>
              </a:buClr>
              <a:buFont typeface="+mj-lt"/>
              <a:buAutoNum type="arabicParenR"/>
            </a:pPr>
            <a:r>
              <a:rPr lang="en-US" sz="1500" dirty="0">
                <a:solidFill>
                  <a:srgbClr val="1F497D"/>
                </a:solidFill>
                <a:latin typeface="Calibri"/>
              </a:rPr>
              <a:t>Participate in specific exercises, drills, meetings, workshops, and trainings on emergency preparedness coordination.</a:t>
            </a:r>
          </a:p>
        </p:txBody>
      </p:sp>
      <p:sp>
        <p:nvSpPr>
          <p:cNvPr id="10" name="Title 7"/>
          <p:cNvSpPr>
            <a:spLocks noGrp="1"/>
          </p:cNvSpPr>
          <p:nvPr>
            <p:ph type="title"/>
          </p:nvPr>
        </p:nvSpPr>
        <p:spPr>
          <a:xfrm>
            <a:off x="2301188" y="1651689"/>
            <a:ext cx="4575348" cy="780302"/>
          </a:xfrm>
        </p:spPr>
        <p:txBody>
          <a:bodyPr>
            <a:normAutofit/>
          </a:bodyPr>
          <a:lstStyle/>
          <a:p>
            <a:r>
              <a:rPr lang="en-US" sz="2475" b="1" dirty="0">
                <a:solidFill>
                  <a:schemeClr val="tx2"/>
                </a:solidFill>
              </a:rPr>
              <a:t>Louisiana Center for Safe</a:t>
            </a:r>
            <a:r>
              <a:rPr lang="en-US" sz="2400" b="1" dirty="0"/>
              <a:t> </a:t>
            </a:r>
            <a:r>
              <a:rPr lang="en-US" sz="2475" b="1" dirty="0">
                <a:solidFill>
                  <a:schemeClr val="tx2"/>
                </a:solidFill>
              </a:rPr>
              <a:t>Schools</a:t>
            </a:r>
            <a:endParaRPr lang="en-US" b="1" dirty="0"/>
          </a:p>
        </p:txBody>
      </p:sp>
      <p:pic>
        <p:nvPicPr>
          <p:cNvPr id="8" name="Picture 14" descr="https://lh3.googleusercontent.com/W9KAPTJ78izS_4TFWMAZSJ-FRG1brYt1ksAxinAf-I6MNN8_PYD5zG4OoaVlrFXrTDE3ZaRGPPxAEjvgEAjQInN3U9VlXlPc3fWxKoCMi4CJ1ZBdeLpWScBzsb9YxGett0hjB_7gYMmi0L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21" y="1651690"/>
            <a:ext cx="1142447" cy="780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357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6" name="Rectangle 5"/>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7" name="Rectangle 6"/>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pic>
        <p:nvPicPr>
          <p:cNvPr id="8" name="Picture 14" descr="https://lh3.googleusercontent.com/W9KAPTJ78izS_4TFWMAZSJ-FRG1brYt1ksAxinAf-I6MNN8_PYD5zG4OoaVlrFXrTDE3ZaRGPPxAEjvgEAjQInN3U9VlXlPc3fWxKoCMi4CJ1ZBdeLpWScBzsb9YxGett0hjB_7gYMmi0L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21" y="1651690"/>
            <a:ext cx="1142447" cy="78030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46856" y="1651689"/>
            <a:ext cx="8229600" cy="780302"/>
          </a:xfrm>
        </p:spPr>
        <p:txBody>
          <a:bodyPr>
            <a:noAutofit/>
          </a:bodyPr>
          <a:lstStyle/>
          <a:p>
            <a:r>
              <a:rPr lang="en-US" sz="1800" b="1" dirty="0">
                <a:solidFill>
                  <a:srgbClr val="1F497D"/>
                </a:solidFill>
                <a:cs typeface="Calibri"/>
                <a:sym typeface="Calibri"/>
              </a:rPr>
              <a:t>SB 207 – ACT 334: SCHOOL SAFETY ACT OF 2023</a:t>
            </a:r>
            <a:endParaRPr lang="en-US" sz="1800" dirty="0"/>
          </a:p>
        </p:txBody>
      </p:sp>
      <p:sp>
        <p:nvSpPr>
          <p:cNvPr id="11" name="Content Placeholder 10"/>
          <p:cNvSpPr txBox="1">
            <a:spLocks noGrp="1"/>
          </p:cNvSpPr>
          <p:nvPr>
            <p:ph idx="1"/>
          </p:nvPr>
        </p:nvSpPr>
        <p:spPr>
          <a:xfrm>
            <a:off x="811691" y="2431990"/>
            <a:ext cx="8229600" cy="3434273"/>
          </a:xfrm>
          <a:prstGeom prst="rect">
            <a:avLst/>
          </a:prstGeom>
          <a:noFill/>
        </p:spPr>
        <p:txBody>
          <a:bodyPr wrap="square" rtlCol="0">
            <a:spAutoFit/>
          </a:bodyPr>
          <a:lstStyle/>
          <a:p>
            <a:r>
              <a:rPr lang="en-US" sz="1500" dirty="0">
                <a:solidFill>
                  <a:prstClr val="black"/>
                </a:solidFill>
                <a:latin typeface="Calibri"/>
                <a:hlinkClick r:id="rId3"/>
              </a:rPr>
              <a:t>Act </a:t>
            </a:r>
            <a:r>
              <a:rPr lang="en-US" sz="1500" dirty="0">
                <a:solidFill>
                  <a:prstClr val="black"/>
                </a:solidFill>
                <a:latin typeface="Calibri"/>
                <a:hlinkClick r:id="rId3"/>
              </a:rPr>
              <a:t>334: SB 207 (Milligan)</a:t>
            </a:r>
            <a:r>
              <a:rPr lang="en-US" sz="1500" dirty="0">
                <a:solidFill>
                  <a:prstClr val="black"/>
                </a:solidFill>
                <a:latin typeface="Calibri"/>
              </a:rPr>
              <a:t> : to provide relative to school crisis management and response plans; to provide for additional safety drills; (Effective 6.13.23)</a:t>
            </a:r>
            <a:endParaRPr lang="en-US" sz="1500" dirty="0">
              <a:solidFill>
                <a:srgbClr val="002060"/>
              </a:solidFill>
              <a:latin typeface="Calibri"/>
            </a:endParaRPr>
          </a:p>
          <a:p>
            <a:endParaRPr lang="en-US" sz="1500" dirty="0">
              <a:solidFill>
                <a:srgbClr val="002060"/>
              </a:solidFill>
              <a:latin typeface="Calibri"/>
            </a:endParaRPr>
          </a:p>
          <a:p>
            <a:r>
              <a:rPr lang="en-US" sz="1500" dirty="0">
                <a:solidFill>
                  <a:srgbClr val="002060"/>
                </a:solidFill>
                <a:latin typeface="Calibri"/>
              </a:rPr>
              <a:t>To amend and reenact R.S. 17:416.16(A), (B), (C)(1) , (D), (E), (F), (H), and (I), and R.S. 29:726.5 and to enact R.S. 17:416.16(G)(4) and (5) and R.S. 29:726.5.1, </a:t>
            </a:r>
            <a:r>
              <a:rPr lang="en-US" sz="1500" b="1" dirty="0">
                <a:solidFill>
                  <a:srgbClr val="00B0F0"/>
                </a:solidFill>
                <a:latin typeface="Calibri"/>
              </a:rPr>
              <a:t>relative to school safety; school crisis management and response plans; for additional safety drills</a:t>
            </a:r>
            <a:r>
              <a:rPr lang="en-US" sz="1500" b="1" dirty="0">
                <a:solidFill>
                  <a:srgbClr val="002060"/>
                </a:solidFill>
                <a:latin typeface="Calibri"/>
              </a:rPr>
              <a:t>;  </a:t>
            </a:r>
            <a:r>
              <a:rPr lang="en-US" sz="1500" dirty="0">
                <a:solidFill>
                  <a:srgbClr val="002060"/>
                </a:solidFill>
                <a:latin typeface="Calibri"/>
              </a:rPr>
              <a:t>require bleeding control kits and trainings; training for traumatic injury response; liability for rendering aid; duties and membership of the Louisiana Commission on School and Nonprofit Security; for the </a:t>
            </a:r>
            <a:r>
              <a:rPr lang="en-US" sz="1500" b="1" dirty="0">
                <a:solidFill>
                  <a:srgbClr val="00B0F0"/>
                </a:solidFill>
                <a:latin typeface="Calibri"/>
              </a:rPr>
              <a:t>Louisiana Center for Safe Schools.</a:t>
            </a:r>
          </a:p>
          <a:p>
            <a:endParaRPr lang="en-US" sz="1500" dirty="0">
              <a:solidFill>
                <a:srgbClr val="002060"/>
              </a:solidFill>
              <a:latin typeface="Calibri"/>
            </a:endParaRPr>
          </a:p>
          <a:p>
            <a:r>
              <a:rPr lang="en-US" sz="1500" b="1" dirty="0">
                <a:solidFill>
                  <a:srgbClr val="002060"/>
                </a:solidFill>
                <a:latin typeface="Calibri"/>
              </a:rPr>
              <a:t>§726.5.1. Louisiana Center for Safe Schools; creation, duties </a:t>
            </a:r>
            <a:r>
              <a:rPr lang="en-US" sz="1500" dirty="0">
                <a:solidFill>
                  <a:srgbClr val="002060"/>
                </a:solidFill>
                <a:latin typeface="Calibri"/>
              </a:rPr>
              <a:t>(p. 9 of Act 334)</a:t>
            </a:r>
            <a:endParaRPr lang="en-US" sz="1500" b="1" dirty="0">
              <a:solidFill>
                <a:srgbClr val="002060"/>
              </a:solidFill>
              <a:latin typeface="Calibri"/>
            </a:endParaRPr>
          </a:p>
          <a:p>
            <a:r>
              <a:rPr lang="en-US" sz="1500" dirty="0">
                <a:solidFill>
                  <a:srgbClr val="002060"/>
                </a:solidFill>
                <a:latin typeface="Calibri"/>
              </a:rPr>
              <a:t> A. The Louisiana Center for Safe Schools, referred to in this Section as the "center", </a:t>
            </a:r>
            <a:r>
              <a:rPr lang="en-US" sz="1500" b="1" dirty="0">
                <a:solidFill>
                  <a:srgbClr val="002060"/>
                </a:solidFill>
                <a:latin typeface="Calibri"/>
              </a:rPr>
              <a:t>shall be established within </a:t>
            </a:r>
            <a:r>
              <a:rPr lang="en-US" sz="1500" b="1" dirty="0">
                <a:solidFill>
                  <a:srgbClr val="00B0F0"/>
                </a:solidFill>
                <a:latin typeface="Calibri"/>
              </a:rPr>
              <a:t>GOHSEP</a:t>
            </a:r>
            <a:r>
              <a:rPr lang="en-US" sz="1500" b="1" dirty="0">
                <a:solidFill>
                  <a:srgbClr val="002060"/>
                </a:solidFill>
                <a:latin typeface="Calibri"/>
              </a:rPr>
              <a:t>.</a:t>
            </a:r>
          </a:p>
        </p:txBody>
      </p:sp>
    </p:spTree>
    <p:extLst>
      <p:ext uri="{BB962C8B-B14F-4D97-AF65-F5344CB8AC3E}">
        <p14:creationId xmlns:p14="http://schemas.microsoft.com/office/powerpoint/2010/main" val="3074285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6" name="Rectangle 5"/>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7" name="Rectangle 6"/>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pic>
        <p:nvPicPr>
          <p:cNvPr id="8" name="Picture 14" descr="https://lh3.googleusercontent.com/W9KAPTJ78izS_4TFWMAZSJ-FRG1brYt1ksAxinAf-I6MNN8_PYD5zG4OoaVlrFXrTDE3ZaRGPPxAEjvgEAjQInN3U9VlXlPc3fWxKoCMi4CJ1ZBdeLpWScBzsb9YxGett0hjB_7gYMmi0L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21" y="1651690"/>
            <a:ext cx="1142447" cy="78030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46856" y="1651689"/>
            <a:ext cx="8229600" cy="780302"/>
          </a:xfrm>
        </p:spPr>
        <p:txBody>
          <a:bodyPr>
            <a:noAutofit/>
          </a:bodyPr>
          <a:lstStyle/>
          <a:p>
            <a:r>
              <a:rPr lang="en-US" sz="1800" b="1" dirty="0">
                <a:solidFill>
                  <a:srgbClr val="1F497D"/>
                </a:solidFill>
                <a:cs typeface="Calibri"/>
                <a:sym typeface="Calibri"/>
              </a:rPr>
              <a:t>Louisiana Commission on School and Nonprofit Security</a:t>
            </a:r>
            <a:endParaRPr lang="en-US" sz="1800" dirty="0"/>
          </a:p>
        </p:txBody>
      </p:sp>
      <p:sp>
        <p:nvSpPr>
          <p:cNvPr id="9" name="TextBox 8"/>
          <p:cNvSpPr txBox="1"/>
          <p:nvPr/>
        </p:nvSpPr>
        <p:spPr>
          <a:xfrm>
            <a:off x="1249948" y="2433535"/>
            <a:ext cx="6677828" cy="2031325"/>
          </a:xfrm>
          <a:prstGeom prst="rect">
            <a:avLst/>
          </a:prstGeom>
          <a:noFill/>
        </p:spPr>
        <p:txBody>
          <a:bodyPr wrap="square" rtlCol="0">
            <a:spAutoFit/>
          </a:bodyPr>
          <a:lstStyle/>
          <a:p>
            <a:endParaRPr lang="en-US" sz="1350" dirty="0">
              <a:solidFill>
                <a:prstClr val="black"/>
              </a:solidFill>
              <a:latin typeface="Calibri"/>
            </a:endParaRPr>
          </a:p>
          <a:p>
            <a:r>
              <a:rPr lang="en-US" sz="1650" b="1" dirty="0">
                <a:solidFill>
                  <a:prstClr val="black"/>
                </a:solidFill>
                <a:latin typeface="Calibri"/>
              </a:rPr>
              <a:t>The commission shall provide oversight of the Louisiana Center for Safe Schools</a:t>
            </a:r>
            <a:r>
              <a:rPr lang="en-US" sz="1650" dirty="0">
                <a:solidFill>
                  <a:prstClr val="black"/>
                </a:solidFill>
                <a:latin typeface="Calibri"/>
              </a:rPr>
              <a:t>. The commission shall annually report to the governor on the activities of the center and any identified needs of the center. </a:t>
            </a:r>
          </a:p>
          <a:p>
            <a:endParaRPr lang="en-US" sz="1650" dirty="0">
              <a:solidFill>
                <a:prstClr val="black"/>
              </a:solidFill>
              <a:latin typeface="Calibri"/>
            </a:endParaRPr>
          </a:p>
          <a:p>
            <a:r>
              <a:rPr lang="en-US" sz="1650" b="1" dirty="0">
                <a:solidFill>
                  <a:prstClr val="black"/>
                </a:solidFill>
                <a:latin typeface="Calibri"/>
              </a:rPr>
              <a:t>The commission shall provide recommendations to the legislature relative to legislative changes for increasing school safety.</a:t>
            </a:r>
            <a:r>
              <a:rPr lang="en-US" sz="1650" dirty="0">
                <a:solidFill>
                  <a:prstClr val="black"/>
                </a:solidFill>
                <a:latin typeface="Calibri"/>
              </a:rPr>
              <a:t> </a:t>
            </a:r>
          </a:p>
          <a:p>
            <a:endParaRPr lang="en-US" sz="1350" dirty="0">
              <a:solidFill>
                <a:prstClr val="black"/>
              </a:solidFill>
              <a:latin typeface="Calibri"/>
            </a:endParaRPr>
          </a:p>
        </p:txBody>
      </p:sp>
      <p:sp>
        <p:nvSpPr>
          <p:cNvPr id="13" name="Rectangle 12"/>
          <p:cNvSpPr/>
          <p:nvPr/>
        </p:nvSpPr>
        <p:spPr>
          <a:xfrm>
            <a:off x="1249947" y="4218158"/>
            <a:ext cx="6626143" cy="1361911"/>
          </a:xfrm>
          <a:prstGeom prst="rect">
            <a:avLst/>
          </a:prstGeom>
        </p:spPr>
        <p:txBody>
          <a:bodyPr wrap="square">
            <a:spAutoFit/>
          </a:bodyPr>
          <a:lstStyle/>
          <a:p>
            <a:pPr marL="342900" indent="-342900" defTabSz="514350">
              <a:buClr>
                <a:srgbClr val="1F497D"/>
              </a:buClr>
              <a:buSzPct val="100000"/>
              <a:buFont typeface="+mj-lt"/>
              <a:buAutoNum type="arabicPeriod" startAt="8"/>
              <a:defRPr/>
            </a:pPr>
            <a:endParaRPr lang="en-US" sz="1650" dirty="0">
              <a:solidFill>
                <a:srgbClr val="002060"/>
              </a:solidFill>
              <a:latin typeface="Calibri"/>
            </a:endParaRPr>
          </a:p>
          <a:p>
            <a:pPr defTabSz="514350">
              <a:buClr>
                <a:srgbClr val="1F497D"/>
              </a:buClr>
              <a:buSzPct val="100000"/>
              <a:defRPr/>
            </a:pPr>
            <a:r>
              <a:rPr lang="en-US" sz="1650" dirty="0">
                <a:solidFill>
                  <a:srgbClr val="00B0F0"/>
                </a:solidFill>
                <a:latin typeface="Calibri"/>
              </a:rPr>
              <a:t>The LCSS shall provide an annual report to the governor, BESE, and the Senate &amp; House Committees on Education regarding the status of school safety in Louisiana, the work of the center, and resources identified to increase school safety. </a:t>
            </a:r>
            <a:r>
              <a:rPr lang="en-US" sz="1650" dirty="0">
                <a:solidFill>
                  <a:srgbClr val="00B0F0"/>
                </a:solidFill>
                <a:latin typeface="Calibri"/>
              </a:rPr>
              <a:t>	</a:t>
            </a:r>
            <a:endParaRPr lang="en-US" sz="1650" dirty="0">
              <a:solidFill>
                <a:prstClr val="black"/>
              </a:solidFill>
              <a:latin typeface="Calibri"/>
            </a:endParaRPr>
          </a:p>
        </p:txBody>
      </p:sp>
    </p:spTree>
    <p:extLst>
      <p:ext uri="{BB962C8B-B14F-4D97-AF65-F5344CB8AC3E}">
        <p14:creationId xmlns:p14="http://schemas.microsoft.com/office/powerpoint/2010/main" val="3412886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6" name="Rectangle 5"/>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7" name="Rectangle 6"/>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pic>
        <p:nvPicPr>
          <p:cNvPr id="8" name="Picture 14" descr="https://lh3.googleusercontent.com/W9KAPTJ78izS_4TFWMAZSJ-FRG1brYt1ksAxinAf-I6MNN8_PYD5zG4OoaVlrFXrTDE3ZaRGPPxAEjvgEAjQInN3U9VlXlPc3fWxKoCMi4CJ1ZBdeLpWScBzsb9YxGett0hjB_7gYMmi0L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21" y="1651690"/>
            <a:ext cx="1142447" cy="7803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Diagram 9"/>
          <p:cNvGraphicFramePr/>
          <p:nvPr>
            <p:extLst/>
          </p:nvPr>
        </p:nvGraphicFramePr>
        <p:xfrm>
          <a:off x="1387306" y="2366458"/>
          <a:ext cx="6403111" cy="3580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7790417" y="5670321"/>
            <a:ext cx="678873" cy="300082"/>
          </a:xfrm>
          <a:prstGeom prst="rect">
            <a:avLst/>
          </a:prstGeom>
          <a:noFill/>
        </p:spPr>
        <p:txBody>
          <a:bodyPr wrap="square" rtlCol="0">
            <a:spAutoFit/>
          </a:bodyPr>
          <a:lstStyle/>
          <a:p>
            <a:r>
              <a:rPr lang="en-US" sz="1350" b="1" dirty="0">
                <a:solidFill>
                  <a:prstClr val="black"/>
                </a:solidFill>
                <a:latin typeface="Calibri"/>
              </a:rPr>
              <a:t>P. 6-8</a:t>
            </a:r>
          </a:p>
        </p:txBody>
      </p:sp>
      <p:sp>
        <p:nvSpPr>
          <p:cNvPr id="12" name="Title 4"/>
          <p:cNvSpPr>
            <a:spLocks noGrp="1"/>
          </p:cNvSpPr>
          <p:nvPr>
            <p:ph type="title"/>
          </p:nvPr>
        </p:nvSpPr>
        <p:spPr>
          <a:xfrm>
            <a:off x="603905" y="1261539"/>
            <a:ext cx="8229600" cy="780302"/>
          </a:xfrm>
        </p:spPr>
        <p:txBody>
          <a:bodyPr>
            <a:noAutofit/>
          </a:bodyPr>
          <a:lstStyle/>
          <a:p>
            <a:r>
              <a:rPr lang="en-US" sz="2800" b="1" dirty="0">
                <a:solidFill>
                  <a:srgbClr val="1F497D"/>
                </a:solidFill>
                <a:cs typeface="Calibri"/>
                <a:sym typeface="Calibri"/>
              </a:rPr>
              <a:t>WHOLE COMMUNITY STAKEHOLDER ENGAGEMENT </a:t>
            </a:r>
            <a:br>
              <a:rPr lang="en-US" sz="2800" b="1" dirty="0">
                <a:solidFill>
                  <a:srgbClr val="1F497D"/>
                </a:solidFill>
                <a:cs typeface="Calibri"/>
                <a:sym typeface="Calibri"/>
              </a:rPr>
            </a:br>
            <a:r>
              <a:rPr lang="en-US" sz="2800" b="1" dirty="0">
                <a:solidFill>
                  <a:srgbClr val="1F497D"/>
                </a:solidFill>
                <a:cs typeface="Calibri"/>
                <a:sym typeface="Calibri"/>
              </a:rPr>
              <a:t>TO BUILD COMMUNITY RESILENCY</a:t>
            </a:r>
            <a:endParaRPr lang="en-US" sz="2800" dirty="0"/>
          </a:p>
        </p:txBody>
      </p:sp>
    </p:spTree>
    <p:extLst>
      <p:ext uri="{BB962C8B-B14F-4D97-AF65-F5344CB8AC3E}">
        <p14:creationId xmlns:p14="http://schemas.microsoft.com/office/powerpoint/2010/main" val="2367938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6" name="Rectangle 5"/>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7" name="Rectangle 6"/>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pic>
        <p:nvPicPr>
          <p:cNvPr id="8" name="Picture 14" descr="https://lh3.googleusercontent.com/W9KAPTJ78izS_4TFWMAZSJ-FRG1brYt1ksAxinAf-I6MNN8_PYD5zG4OoaVlrFXrTDE3ZaRGPPxAEjvgEAjQInN3U9VlXlPc3fWxKoCMi4CJ1ZBdeLpWScBzsb9YxGett0hjB_7gYMmi0L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21" y="1651690"/>
            <a:ext cx="1142447" cy="78030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46856" y="1651689"/>
            <a:ext cx="8229600" cy="780302"/>
          </a:xfrm>
        </p:spPr>
        <p:txBody>
          <a:bodyPr>
            <a:noAutofit/>
          </a:bodyPr>
          <a:lstStyle/>
          <a:p>
            <a:r>
              <a:rPr lang="en-US" sz="1800" b="1" dirty="0">
                <a:solidFill>
                  <a:srgbClr val="1F497D"/>
                </a:solidFill>
                <a:cs typeface="Calibri"/>
                <a:sym typeface="Calibri"/>
              </a:rPr>
              <a:t>Louisiana Panic Button</a:t>
            </a:r>
            <a:br>
              <a:rPr lang="en-US" sz="1800" b="1" dirty="0">
                <a:solidFill>
                  <a:srgbClr val="1F497D"/>
                </a:solidFill>
                <a:cs typeface="Calibri"/>
                <a:sym typeface="Calibri"/>
              </a:rPr>
            </a:br>
            <a:r>
              <a:rPr lang="en-US" sz="1800" b="1" dirty="0">
                <a:solidFill>
                  <a:srgbClr val="1F497D"/>
                </a:solidFill>
                <a:cs typeface="Calibri"/>
                <a:sym typeface="Calibri"/>
              </a:rPr>
              <a:t>Emergency Notification System</a:t>
            </a:r>
          </a:p>
        </p:txBody>
      </p:sp>
      <p:pic>
        <p:nvPicPr>
          <p:cNvPr id="10" name="Google Shape;92;p3"/>
          <p:cNvPicPr preferRelativeResize="0"/>
          <p:nvPr/>
        </p:nvPicPr>
        <p:blipFill rotWithShape="1">
          <a:blip r:embed="rId3">
            <a:alphaModFix/>
          </a:blip>
          <a:srcRect/>
          <a:stretch/>
        </p:blipFill>
        <p:spPr>
          <a:xfrm>
            <a:off x="6319095" y="1767949"/>
            <a:ext cx="3095368" cy="3339413"/>
          </a:xfrm>
          <a:prstGeom prst="rect">
            <a:avLst/>
          </a:prstGeom>
          <a:noFill/>
          <a:ln>
            <a:noFill/>
          </a:ln>
        </p:spPr>
      </p:pic>
      <p:sp>
        <p:nvSpPr>
          <p:cNvPr id="11" name="Content Placeholder 2"/>
          <p:cNvSpPr>
            <a:spLocks noGrp="1"/>
          </p:cNvSpPr>
          <p:nvPr>
            <p:ph idx="1"/>
          </p:nvPr>
        </p:nvSpPr>
        <p:spPr>
          <a:xfrm>
            <a:off x="446855" y="2613295"/>
            <a:ext cx="5701697" cy="1956734"/>
          </a:xfrm>
        </p:spPr>
        <p:txBody>
          <a:bodyPr>
            <a:noAutofit/>
          </a:bodyPr>
          <a:lstStyle/>
          <a:p>
            <a:pPr marL="192881" indent="-192881">
              <a:spcBef>
                <a:spcPts val="0"/>
              </a:spcBef>
              <a:buClr>
                <a:srgbClr val="000000"/>
              </a:buClr>
              <a:buSzPct val="100000"/>
            </a:pPr>
            <a:r>
              <a:rPr lang="en-US" sz="1500" dirty="0">
                <a:ea typeface="Calibri"/>
                <a:cs typeface="Calibri"/>
                <a:sym typeface="Calibri"/>
                <a:hlinkClick r:id="rId4"/>
              </a:rPr>
              <a:t>Rave Panic Button </a:t>
            </a:r>
            <a:r>
              <a:rPr lang="en-US" sz="1500" dirty="0">
                <a:ea typeface="Calibri"/>
                <a:cs typeface="Calibri"/>
                <a:sym typeface="Calibri"/>
              </a:rPr>
              <a:t>is </a:t>
            </a:r>
            <a:r>
              <a:rPr lang="en-US" sz="1500" dirty="0">
                <a:solidFill>
                  <a:schemeClr val="tx2"/>
                </a:solidFill>
                <a:ea typeface="Calibri"/>
                <a:cs typeface="Calibri"/>
                <a:sym typeface="Calibri"/>
              </a:rPr>
              <a:t>offered </a:t>
            </a:r>
            <a:r>
              <a:rPr lang="en-US" sz="1500" dirty="0">
                <a:solidFill>
                  <a:schemeClr val="tx2"/>
                </a:solidFill>
                <a:ea typeface="Calibri"/>
                <a:cs typeface="Calibri"/>
                <a:sym typeface="Calibri"/>
              </a:rPr>
              <a:t>free to all K-12 </a:t>
            </a:r>
            <a:r>
              <a:rPr lang="en-US" sz="1500" dirty="0">
                <a:solidFill>
                  <a:schemeClr val="tx2"/>
                </a:solidFill>
                <a:ea typeface="Calibri"/>
                <a:cs typeface="Calibri"/>
                <a:sym typeface="Calibri"/>
              </a:rPr>
              <a:t>campuses</a:t>
            </a:r>
            <a:r>
              <a:rPr lang="en-US" sz="1500" dirty="0">
                <a:ea typeface="Calibri"/>
                <a:cs typeface="Calibri"/>
                <a:sym typeface="Calibri"/>
              </a:rPr>
              <a:t> </a:t>
            </a:r>
            <a:r>
              <a:rPr lang="en-US" sz="1500" dirty="0">
                <a:ea typeface="Calibri"/>
                <a:cs typeface="Calibri"/>
                <a:sym typeface="Calibri"/>
              </a:rPr>
              <a:t>and intended for </a:t>
            </a:r>
            <a:r>
              <a:rPr lang="en-US" sz="1500" b="1" dirty="0">
                <a:solidFill>
                  <a:schemeClr val="tx2"/>
                </a:solidFill>
                <a:ea typeface="Calibri"/>
                <a:cs typeface="Calibri"/>
                <a:sym typeface="Calibri"/>
              </a:rPr>
              <a:t>administrators, faculty, and staff; </a:t>
            </a:r>
            <a:r>
              <a:rPr lang="en-US" sz="1500" u="sng" dirty="0">
                <a:solidFill>
                  <a:srgbClr val="FF0000"/>
                </a:solidFill>
                <a:ea typeface="Calibri"/>
                <a:cs typeface="Calibri"/>
                <a:sym typeface="Calibri"/>
              </a:rPr>
              <a:t>not </a:t>
            </a:r>
            <a:r>
              <a:rPr lang="en-US" sz="1500" u="sng" dirty="0">
                <a:solidFill>
                  <a:srgbClr val="FF0000"/>
                </a:solidFill>
                <a:ea typeface="Calibri"/>
                <a:cs typeface="Calibri"/>
                <a:sym typeface="Calibri"/>
              </a:rPr>
              <a:t>students</a:t>
            </a:r>
            <a:r>
              <a:rPr lang="en-US" sz="1500" dirty="0">
                <a:solidFill>
                  <a:srgbClr val="FF0000"/>
                </a:solidFill>
                <a:ea typeface="Calibri"/>
                <a:cs typeface="Calibri"/>
                <a:sym typeface="Calibri"/>
              </a:rPr>
              <a:t>. </a:t>
            </a:r>
            <a:r>
              <a:rPr lang="en-US" sz="1500" dirty="0">
                <a:solidFill>
                  <a:schemeClr val="tx2"/>
                </a:solidFill>
                <a:ea typeface="Calibri"/>
                <a:cs typeface="Calibri"/>
                <a:sym typeface="Calibri"/>
              </a:rPr>
              <a:t>The </a:t>
            </a:r>
            <a:r>
              <a:rPr lang="en-US" sz="1500" dirty="0">
                <a:solidFill>
                  <a:schemeClr val="tx2"/>
                </a:solidFill>
                <a:ea typeface="Calibri"/>
                <a:cs typeface="Calibri"/>
                <a:sym typeface="Calibri"/>
              </a:rPr>
              <a:t>App </a:t>
            </a:r>
            <a:r>
              <a:rPr lang="en-US" sz="1500" b="1" dirty="0">
                <a:solidFill>
                  <a:schemeClr val="tx2"/>
                </a:solidFill>
                <a:ea typeface="Calibri"/>
                <a:cs typeface="Calibri"/>
                <a:sym typeface="Calibri"/>
              </a:rPr>
              <a:t>accelerates</a:t>
            </a:r>
            <a:r>
              <a:rPr lang="en-US" sz="1500" dirty="0">
                <a:solidFill>
                  <a:schemeClr val="tx2"/>
                </a:solidFill>
                <a:ea typeface="Calibri"/>
                <a:cs typeface="Calibri"/>
                <a:sym typeface="Calibri"/>
              </a:rPr>
              <a:t> emergency </a:t>
            </a:r>
            <a:r>
              <a:rPr lang="en-US" sz="1500" dirty="0">
                <a:solidFill>
                  <a:schemeClr val="tx2"/>
                </a:solidFill>
                <a:ea typeface="Calibri"/>
                <a:cs typeface="Calibri"/>
                <a:sym typeface="Calibri"/>
              </a:rPr>
              <a:t>response by placing </a:t>
            </a:r>
            <a:r>
              <a:rPr lang="en-US" sz="1500" dirty="0">
                <a:solidFill>
                  <a:schemeClr val="tx2"/>
                </a:solidFill>
                <a:ea typeface="Calibri"/>
                <a:cs typeface="Calibri"/>
                <a:sym typeface="Calibri"/>
              </a:rPr>
              <a:t>a </a:t>
            </a:r>
            <a:r>
              <a:rPr lang="en-US" sz="1500" b="1" dirty="0">
                <a:solidFill>
                  <a:srgbClr val="00B0F0"/>
                </a:solidFill>
                <a:ea typeface="Calibri"/>
                <a:cs typeface="Calibri"/>
                <a:sym typeface="Calibri"/>
              </a:rPr>
              <a:t>911 call </a:t>
            </a:r>
            <a:r>
              <a:rPr lang="en-US" sz="1500" dirty="0">
                <a:solidFill>
                  <a:schemeClr val="tx2"/>
                </a:solidFill>
                <a:ea typeface="Calibri"/>
                <a:cs typeface="Calibri"/>
                <a:sym typeface="Calibri"/>
              </a:rPr>
              <a:t>while </a:t>
            </a:r>
            <a:r>
              <a:rPr lang="en-US" sz="1500" dirty="0">
                <a:solidFill>
                  <a:schemeClr val="tx2"/>
                </a:solidFill>
                <a:ea typeface="Calibri"/>
                <a:cs typeface="Calibri"/>
                <a:sym typeface="Calibri"/>
              </a:rPr>
              <a:t>simultaneously sending </a:t>
            </a:r>
            <a:r>
              <a:rPr lang="en-US" sz="1500" b="1" dirty="0">
                <a:solidFill>
                  <a:schemeClr val="tx2"/>
                </a:solidFill>
                <a:ea typeface="Calibri"/>
                <a:cs typeface="Calibri"/>
                <a:sym typeface="Calibri"/>
              </a:rPr>
              <a:t>an In-App notification, Text message, and Email </a:t>
            </a:r>
            <a:r>
              <a:rPr lang="en-US" sz="1500" dirty="0">
                <a:solidFill>
                  <a:schemeClr val="tx2"/>
                </a:solidFill>
                <a:ea typeface="Calibri"/>
                <a:cs typeface="Calibri"/>
                <a:sym typeface="Calibri"/>
              </a:rPr>
              <a:t>to school faculty &amp; staff </a:t>
            </a:r>
            <a:r>
              <a:rPr lang="en-US" sz="1500" dirty="0">
                <a:solidFill>
                  <a:schemeClr val="tx2"/>
                </a:solidFill>
                <a:ea typeface="Calibri"/>
                <a:cs typeface="Calibri"/>
                <a:sym typeface="Calibri"/>
              </a:rPr>
              <a:t>to become </a:t>
            </a:r>
            <a:r>
              <a:rPr lang="en-US" sz="1500" dirty="0">
                <a:solidFill>
                  <a:schemeClr val="tx2"/>
                </a:solidFill>
                <a:ea typeface="Calibri"/>
                <a:cs typeface="Calibri"/>
                <a:sym typeface="Calibri"/>
              </a:rPr>
              <a:t>“</a:t>
            </a:r>
            <a:r>
              <a:rPr lang="en-US" sz="1500" dirty="0">
                <a:solidFill>
                  <a:srgbClr val="00B0F0"/>
                </a:solidFill>
                <a:ea typeface="Calibri"/>
                <a:cs typeface="Calibri"/>
                <a:sym typeface="Calibri"/>
              </a:rPr>
              <a:t>immediate</a:t>
            </a:r>
            <a:r>
              <a:rPr lang="en-US" sz="1500" dirty="0">
                <a:solidFill>
                  <a:schemeClr val="tx2"/>
                </a:solidFill>
                <a:ea typeface="Calibri"/>
                <a:cs typeface="Calibri"/>
                <a:sym typeface="Calibri"/>
              </a:rPr>
              <a:t>” responders until “</a:t>
            </a:r>
            <a:r>
              <a:rPr lang="en-US" sz="1500" dirty="0">
                <a:solidFill>
                  <a:srgbClr val="00B0F0"/>
                </a:solidFill>
                <a:ea typeface="Calibri"/>
                <a:cs typeface="Calibri"/>
                <a:sym typeface="Calibri"/>
              </a:rPr>
              <a:t>first</a:t>
            </a:r>
            <a:r>
              <a:rPr lang="en-US" sz="1500" dirty="0">
                <a:solidFill>
                  <a:schemeClr val="tx2"/>
                </a:solidFill>
                <a:ea typeface="Calibri"/>
                <a:cs typeface="Calibri"/>
                <a:sym typeface="Calibri"/>
              </a:rPr>
              <a:t>” responders arrive. The 911 centers receive critical incident information through RAVE Command View based on the schools profile.</a:t>
            </a:r>
          </a:p>
          <a:p>
            <a:pPr marL="0" indent="0">
              <a:spcBef>
                <a:spcPts val="0"/>
              </a:spcBef>
              <a:buClr>
                <a:srgbClr val="000000"/>
              </a:buClr>
              <a:buSzPct val="100000"/>
              <a:buNone/>
            </a:pPr>
            <a:endParaRPr lang="en-US" sz="1500" dirty="0">
              <a:solidFill>
                <a:schemeClr val="tx2"/>
              </a:solidFill>
              <a:ea typeface="Calibri"/>
              <a:cs typeface="Calibri"/>
              <a:sym typeface="Calibri"/>
            </a:endParaRPr>
          </a:p>
        </p:txBody>
      </p:sp>
      <p:sp>
        <p:nvSpPr>
          <p:cNvPr id="2" name="TextBox 1"/>
          <p:cNvSpPr txBox="1"/>
          <p:nvPr/>
        </p:nvSpPr>
        <p:spPr>
          <a:xfrm>
            <a:off x="574551" y="4734279"/>
            <a:ext cx="6976241" cy="1107996"/>
          </a:xfrm>
          <a:prstGeom prst="rect">
            <a:avLst/>
          </a:prstGeom>
          <a:noFill/>
        </p:spPr>
        <p:txBody>
          <a:bodyPr wrap="square" rtlCol="0">
            <a:spAutoFit/>
          </a:bodyPr>
          <a:lstStyle/>
          <a:p>
            <a:pPr marL="192881" indent="-192881">
              <a:lnSpc>
                <a:spcPct val="110000"/>
              </a:lnSpc>
              <a:buClr>
                <a:srgbClr val="000000"/>
              </a:buClr>
              <a:buSzPct val="100000"/>
            </a:pPr>
            <a:r>
              <a:rPr lang="en-US" sz="1500" b="1" dirty="0">
                <a:solidFill>
                  <a:schemeClr val="tx2"/>
                </a:solidFill>
                <a:ea typeface="Calibri"/>
                <a:cs typeface="Calibri"/>
                <a:sym typeface="Calibri"/>
              </a:rPr>
              <a:t>69% of all public, private, and charter schools have opted into the </a:t>
            </a:r>
            <a:r>
              <a:rPr lang="en-US" sz="1500" b="1" dirty="0">
                <a:solidFill>
                  <a:schemeClr val="tx2"/>
                </a:solidFill>
                <a:ea typeface="Calibri"/>
                <a:cs typeface="Calibri"/>
                <a:sym typeface="Calibri"/>
              </a:rPr>
              <a:t>statewide program.</a:t>
            </a:r>
          </a:p>
          <a:p>
            <a:pPr marL="192881" indent="-192881">
              <a:lnSpc>
                <a:spcPct val="110000"/>
              </a:lnSpc>
              <a:buClr>
                <a:srgbClr val="000000"/>
              </a:buClr>
              <a:buSzPct val="100000"/>
            </a:pPr>
            <a:endParaRPr lang="en-US" sz="1500" b="1" dirty="0">
              <a:solidFill>
                <a:schemeClr val="tx2"/>
              </a:solidFill>
              <a:ea typeface="Calibri"/>
              <a:cs typeface="Calibri"/>
              <a:sym typeface="Calibri"/>
            </a:endParaRPr>
          </a:p>
          <a:p>
            <a:pPr marL="192881" indent="-192881">
              <a:lnSpc>
                <a:spcPct val="110000"/>
              </a:lnSpc>
              <a:buClr>
                <a:srgbClr val="000000"/>
              </a:buClr>
              <a:buSzPct val="100000"/>
            </a:pPr>
            <a:r>
              <a:rPr lang="en-US" sz="1500" b="1" dirty="0">
                <a:solidFill>
                  <a:schemeClr val="tx2"/>
                </a:solidFill>
                <a:ea typeface="Calibri"/>
                <a:cs typeface="Calibri"/>
                <a:sym typeface="Calibri"/>
              </a:rPr>
              <a:t>52% of all public, private, and charter schools have trained their faculty and staff, deployed the application, and are live and operational. </a:t>
            </a:r>
          </a:p>
        </p:txBody>
      </p:sp>
    </p:spTree>
    <p:extLst>
      <p:ext uri="{BB962C8B-B14F-4D97-AF65-F5344CB8AC3E}">
        <p14:creationId xmlns:p14="http://schemas.microsoft.com/office/powerpoint/2010/main" val="1079337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6" name="Rectangle 5"/>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7" name="Rectangle 6"/>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pic>
        <p:nvPicPr>
          <p:cNvPr id="8" name="Picture 14" descr="https://lh3.googleusercontent.com/W9KAPTJ78izS_4TFWMAZSJ-FRG1brYt1ksAxinAf-I6MNN8_PYD5zG4OoaVlrFXrTDE3ZaRGPPxAEjvgEAjQInN3U9VlXlPc3fWxKoCMi4CJ1ZBdeLpWScBzsb9YxGett0hjB_7gYMmi0L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21" y="1651690"/>
            <a:ext cx="1142447" cy="78030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46856" y="1651689"/>
            <a:ext cx="8229600" cy="780302"/>
          </a:xfrm>
        </p:spPr>
        <p:txBody>
          <a:bodyPr>
            <a:noAutofit/>
          </a:bodyPr>
          <a:lstStyle/>
          <a:p>
            <a:r>
              <a:rPr lang="en-US" sz="1800" b="1" dirty="0">
                <a:solidFill>
                  <a:srgbClr val="1F497D"/>
                </a:solidFill>
                <a:cs typeface="Calibri"/>
                <a:sym typeface="Calibri"/>
              </a:rPr>
              <a:t>Safe Schools Louisiana </a:t>
            </a:r>
            <a:br>
              <a:rPr lang="en-US" sz="1800" b="1" dirty="0">
                <a:solidFill>
                  <a:srgbClr val="1F497D"/>
                </a:solidFill>
                <a:cs typeface="Calibri"/>
                <a:sym typeface="Calibri"/>
              </a:rPr>
            </a:br>
            <a:r>
              <a:rPr lang="en-US" sz="1800" b="1" dirty="0">
                <a:solidFill>
                  <a:srgbClr val="1F497D"/>
                </a:solidFill>
                <a:cs typeface="Calibri"/>
                <a:sym typeface="Calibri"/>
              </a:rPr>
              <a:t>Anonymous Reporting System</a:t>
            </a:r>
          </a:p>
        </p:txBody>
      </p:sp>
      <p:sp>
        <p:nvSpPr>
          <p:cNvPr id="10" name="Rectangle 9"/>
          <p:cNvSpPr/>
          <p:nvPr/>
        </p:nvSpPr>
        <p:spPr>
          <a:xfrm>
            <a:off x="446856" y="2574987"/>
            <a:ext cx="5750057" cy="3323987"/>
          </a:xfrm>
          <a:prstGeom prst="rect">
            <a:avLst/>
          </a:prstGeom>
        </p:spPr>
        <p:txBody>
          <a:bodyPr wrap="square">
            <a:spAutoFit/>
          </a:bodyPr>
          <a:lstStyle/>
          <a:p>
            <a:pPr marL="192881" indent="-192881" defTabSz="514350">
              <a:buClr>
                <a:srgbClr val="000000"/>
              </a:buClr>
              <a:buFont typeface="Arial" panose="020B0604020202020204" pitchFamily="34" charset="0"/>
              <a:buChar char="•"/>
              <a:defRPr/>
            </a:pPr>
            <a:r>
              <a:rPr lang="en-US" sz="1500" kern="0" dirty="0">
                <a:solidFill>
                  <a:srgbClr val="1F497D"/>
                </a:solidFill>
                <a:latin typeface="Calibri" panose="020F0502020204030204"/>
                <a:cs typeface="Arial"/>
                <a:sym typeface="Arial"/>
              </a:rPr>
              <a:t>The </a:t>
            </a:r>
            <a:r>
              <a:rPr lang="en-US" sz="1500" b="1" kern="0" dirty="0">
                <a:solidFill>
                  <a:srgbClr val="1F497D"/>
                </a:solidFill>
                <a:latin typeface="Calibri" panose="020F0502020204030204"/>
                <a:cs typeface="Arial"/>
                <a:sym typeface="Arial"/>
              </a:rPr>
              <a:t>Safe Schools Louisiana App </a:t>
            </a:r>
            <a:r>
              <a:rPr lang="en-US" sz="1500" kern="0" dirty="0">
                <a:solidFill>
                  <a:srgbClr val="1F497D"/>
                </a:solidFill>
                <a:latin typeface="Calibri" panose="020F0502020204030204"/>
                <a:cs typeface="Arial"/>
                <a:sym typeface="Arial"/>
              </a:rPr>
              <a:t>is </a:t>
            </a:r>
            <a:r>
              <a:rPr lang="en-US" sz="1500" kern="0" dirty="0">
                <a:solidFill>
                  <a:srgbClr val="1F497D"/>
                </a:solidFill>
                <a:latin typeface="Calibri" panose="020F0502020204030204"/>
                <a:cs typeface="Arial"/>
                <a:sym typeface="Arial"/>
              </a:rPr>
              <a:t>offered free to </a:t>
            </a:r>
            <a:r>
              <a:rPr lang="en-US" sz="1500" b="1" u="sng" kern="0" dirty="0">
                <a:solidFill>
                  <a:srgbClr val="00B050"/>
                </a:solidFill>
                <a:uFill>
                  <a:solidFill>
                    <a:srgbClr val="92D050"/>
                  </a:solidFill>
                </a:uFill>
                <a:latin typeface="Calibri" panose="020F0502020204030204"/>
                <a:cs typeface="Arial"/>
                <a:sym typeface="Arial"/>
              </a:rPr>
              <a:t>students</a:t>
            </a:r>
            <a:r>
              <a:rPr lang="en-US" sz="1500" kern="0" dirty="0">
                <a:solidFill>
                  <a:srgbClr val="1F497D"/>
                </a:solidFill>
                <a:uFill>
                  <a:solidFill>
                    <a:srgbClr val="92D050"/>
                  </a:solidFill>
                </a:uFill>
                <a:latin typeface="Calibri" panose="020F0502020204030204"/>
                <a:cs typeface="Arial"/>
                <a:sym typeface="Arial"/>
              </a:rPr>
              <a:t> </a:t>
            </a:r>
            <a:r>
              <a:rPr lang="en-US" sz="1500" kern="0" dirty="0">
                <a:solidFill>
                  <a:srgbClr val="1F497D"/>
                </a:solidFill>
                <a:latin typeface="Calibri" panose="020F0502020204030204"/>
                <a:cs typeface="Arial"/>
                <a:sym typeface="Arial"/>
              </a:rPr>
              <a:t>in grades 6 through </a:t>
            </a:r>
            <a:r>
              <a:rPr lang="en-US" sz="1500" kern="0" dirty="0">
                <a:solidFill>
                  <a:srgbClr val="1F497D"/>
                </a:solidFill>
                <a:latin typeface="Calibri" panose="020F0502020204030204"/>
                <a:cs typeface="Arial"/>
                <a:sym typeface="Arial"/>
              </a:rPr>
              <a:t>12</a:t>
            </a:r>
            <a:r>
              <a:rPr lang="en-US" sz="1500" kern="0" dirty="0">
                <a:solidFill>
                  <a:srgbClr val="1F497D"/>
                </a:solidFill>
                <a:cs typeface="Arial"/>
                <a:sym typeface="Arial"/>
              </a:rPr>
              <a:t> </a:t>
            </a:r>
            <a:r>
              <a:rPr lang="en-US" sz="1500" kern="0" dirty="0">
                <a:solidFill>
                  <a:srgbClr val="1F497D"/>
                </a:solidFill>
                <a:cs typeface="Arial"/>
                <a:sym typeface="Arial"/>
              </a:rPr>
              <a:t>statewide; </a:t>
            </a:r>
            <a:r>
              <a:rPr lang="en-US" sz="1500" kern="0" dirty="0">
                <a:solidFill>
                  <a:srgbClr val="1F497D"/>
                </a:solidFill>
                <a:latin typeface="Calibri" panose="020F0502020204030204"/>
                <a:cs typeface="Arial"/>
                <a:sym typeface="Arial"/>
              </a:rPr>
              <a:t>public, private, and </a:t>
            </a:r>
            <a:r>
              <a:rPr lang="en-US" sz="1500" kern="0" dirty="0">
                <a:solidFill>
                  <a:srgbClr val="1F497D"/>
                </a:solidFill>
                <a:latin typeface="Calibri" panose="020F0502020204030204"/>
                <a:cs typeface="Arial"/>
                <a:sym typeface="Arial"/>
              </a:rPr>
              <a:t>charter.</a:t>
            </a:r>
            <a:r>
              <a:rPr lang="en-US" sz="1500" kern="0" dirty="0">
                <a:solidFill>
                  <a:srgbClr val="1F497D"/>
                </a:solidFill>
                <a:latin typeface="Calibri" panose="020F0502020204030204"/>
                <a:cs typeface="Arial"/>
                <a:sym typeface="Arial"/>
              </a:rPr>
              <a:t> </a:t>
            </a:r>
            <a:r>
              <a:rPr lang="en-US" sz="1500" kern="0" dirty="0">
                <a:solidFill>
                  <a:srgbClr val="1F497D"/>
                </a:solidFill>
                <a:latin typeface="Calibri" panose="020F0502020204030204"/>
                <a:cs typeface="Arial"/>
                <a:sym typeface="Arial"/>
              </a:rPr>
              <a:t>The </a:t>
            </a:r>
            <a:r>
              <a:rPr lang="en-US" sz="1500" kern="0" dirty="0">
                <a:solidFill>
                  <a:srgbClr val="1F497D"/>
                </a:solidFill>
                <a:latin typeface="Calibri" panose="020F0502020204030204"/>
                <a:cs typeface="Arial"/>
                <a:sym typeface="Arial"/>
              </a:rPr>
              <a:t>app allows students to </a:t>
            </a:r>
            <a:r>
              <a:rPr lang="en-US" sz="1500" b="1" i="1" kern="0" dirty="0">
                <a:solidFill>
                  <a:srgbClr val="18AA04"/>
                </a:solidFill>
                <a:latin typeface="Calibri" panose="020F0502020204030204"/>
                <a:cs typeface="Arial"/>
                <a:sym typeface="Arial"/>
              </a:rPr>
              <a:t>share what they know</a:t>
            </a:r>
            <a:r>
              <a:rPr lang="en-US" sz="1500" kern="0" dirty="0">
                <a:solidFill>
                  <a:srgbClr val="18AA04"/>
                </a:solidFill>
                <a:latin typeface="Calibri" panose="020F0502020204030204"/>
                <a:cs typeface="Arial"/>
                <a:sym typeface="Arial"/>
              </a:rPr>
              <a:t> </a:t>
            </a:r>
            <a:r>
              <a:rPr lang="en-US" sz="1500" kern="0" dirty="0">
                <a:solidFill>
                  <a:srgbClr val="1F497D"/>
                </a:solidFill>
                <a:latin typeface="Calibri" panose="020F0502020204030204"/>
                <a:cs typeface="Arial"/>
                <a:sym typeface="Arial"/>
              </a:rPr>
              <a:t>with faculty, staff, counselors, and law enforcement, who can </a:t>
            </a:r>
            <a:r>
              <a:rPr lang="en-US" sz="1500" kern="0" dirty="0">
                <a:solidFill>
                  <a:srgbClr val="1F497D"/>
                </a:solidFill>
                <a:latin typeface="Calibri" panose="020F0502020204030204"/>
                <a:cs typeface="Arial"/>
                <a:sym typeface="Arial"/>
              </a:rPr>
              <a:t>then prevent </a:t>
            </a:r>
            <a:r>
              <a:rPr lang="en-US" sz="1500" kern="0" dirty="0">
                <a:solidFill>
                  <a:srgbClr val="1F497D"/>
                </a:solidFill>
                <a:latin typeface="Calibri" panose="020F0502020204030204"/>
                <a:cs typeface="Arial"/>
                <a:sym typeface="Arial"/>
              </a:rPr>
              <a:t>the preventable. </a:t>
            </a:r>
          </a:p>
          <a:p>
            <a:pPr defTabSz="514350">
              <a:buClr>
                <a:srgbClr val="000000"/>
              </a:buClr>
              <a:defRPr/>
            </a:pPr>
            <a:endParaRPr lang="en-US" sz="1500" kern="0" dirty="0">
              <a:solidFill>
                <a:srgbClr val="1F497D"/>
              </a:solidFill>
              <a:latin typeface="Calibri" panose="020F0502020204030204"/>
              <a:cs typeface="Arial"/>
              <a:sym typeface="Arial"/>
            </a:endParaRPr>
          </a:p>
          <a:p>
            <a:pPr marL="192881" indent="-192881" defTabSz="514350">
              <a:buClr>
                <a:srgbClr val="000000"/>
              </a:buClr>
              <a:buFont typeface="Arial" panose="020B0604020202020204" pitchFamily="34" charset="0"/>
              <a:buChar char="•"/>
              <a:defRPr/>
            </a:pPr>
            <a:r>
              <a:rPr lang="it-IT" sz="1500" dirty="0">
                <a:solidFill>
                  <a:schemeClr val="tx2"/>
                </a:solidFill>
                <a:latin typeface="Calibri"/>
              </a:rPr>
              <a:t>There have been 19,000 downloads of the application to date. </a:t>
            </a:r>
          </a:p>
          <a:p>
            <a:pPr marL="192881" indent="-192881" defTabSz="514350">
              <a:buClr>
                <a:srgbClr val="000000"/>
              </a:buClr>
              <a:buFont typeface="Arial" panose="020B0604020202020204" pitchFamily="34" charset="0"/>
              <a:buChar char="•"/>
              <a:defRPr/>
            </a:pPr>
            <a:endParaRPr lang="it-IT" sz="1500" dirty="0">
              <a:solidFill>
                <a:schemeClr val="tx2"/>
              </a:solidFill>
              <a:latin typeface="Calibri"/>
            </a:endParaRPr>
          </a:p>
          <a:p>
            <a:pPr marL="192881" indent="-192881" defTabSz="514350">
              <a:buClr>
                <a:srgbClr val="000000"/>
              </a:buClr>
              <a:buFont typeface="Arial" panose="020B0604020202020204" pitchFamily="34" charset="0"/>
              <a:buChar char="•"/>
              <a:defRPr/>
            </a:pPr>
            <a:r>
              <a:rPr lang="it-IT" sz="1500" dirty="0">
                <a:solidFill>
                  <a:schemeClr val="tx2"/>
                </a:solidFill>
                <a:latin typeface="Calibri"/>
              </a:rPr>
              <a:t>An average of 600 tips are submitted annual, just over 1,000 in 2023. </a:t>
            </a:r>
          </a:p>
          <a:p>
            <a:pPr marL="192881" indent="-192881" defTabSz="514350">
              <a:buClr>
                <a:srgbClr val="000000"/>
              </a:buClr>
              <a:buFont typeface="Arial" panose="020B0604020202020204" pitchFamily="34" charset="0"/>
              <a:buChar char="•"/>
              <a:defRPr/>
            </a:pPr>
            <a:endParaRPr lang="it-IT" sz="1500" dirty="0">
              <a:solidFill>
                <a:schemeClr val="tx2"/>
              </a:solidFill>
              <a:latin typeface="Calibri"/>
            </a:endParaRPr>
          </a:p>
          <a:p>
            <a:pPr marL="192881" indent="-192881" defTabSz="514350">
              <a:buClr>
                <a:srgbClr val="000000"/>
              </a:buClr>
              <a:buFont typeface="Arial" panose="020B0604020202020204" pitchFamily="34" charset="0"/>
              <a:buChar char="•"/>
              <a:defRPr/>
            </a:pPr>
            <a:r>
              <a:rPr lang="en-US" sz="1500" dirty="0">
                <a:solidFill>
                  <a:schemeClr val="tx2"/>
                </a:solidFill>
              </a:rPr>
              <a:t>Currently, about 40% of all public, private, and charter schools within the qualifying grade groups have opted into the program. </a:t>
            </a:r>
            <a:endParaRPr lang="en-US" sz="1500" dirty="0">
              <a:solidFill>
                <a:schemeClr val="tx2"/>
              </a:solidFill>
            </a:endParaRPr>
          </a:p>
          <a:p>
            <a:pPr defTabSz="514350">
              <a:buClr>
                <a:srgbClr val="000000"/>
              </a:buClr>
              <a:defRPr/>
            </a:pPr>
            <a:endParaRPr lang="en-US" sz="1500" dirty="0">
              <a:solidFill>
                <a:schemeClr val="tx2"/>
              </a:solidFill>
            </a:endParaRPr>
          </a:p>
          <a:p>
            <a:pPr marL="192881" indent="-192881" defTabSz="514350">
              <a:buClr>
                <a:srgbClr val="000000"/>
              </a:buClr>
              <a:buFont typeface="Arial" panose="020B0604020202020204" pitchFamily="34" charset="0"/>
              <a:buChar char="•"/>
              <a:defRPr/>
            </a:pPr>
            <a:r>
              <a:rPr lang="en-US" sz="1500" dirty="0">
                <a:solidFill>
                  <a:schemeClr val="tx2"/>
                </a:solidFill>
              </a:rPr>
              <a:t>A </a:t>
            </a:r>
            <a:r>
              <a:rPr lang="en-US" sz="1500" dirty="0">
                <a:solidFill>
                  <a:schemeClr val="tx2"/>
                </a:solidFill>
              </a:rPr>
              <a:t>total of 2,284 tips have been processed since 2020 when the program began. </a:t>
            </a:r>
            <a:endParaRPr lang="it-IT" sz="1500" dirty="0">
              <a:solidFill>
                <a:schemeClr val="tx2"/>
              </a:solidFill>
              <a:latin typeface="Calibri"/>
            </a:endParaRPr>
          </a:p>
        </p:txBody>
      </p:sp>
      <p:grpSp>
        <p:nvGrpSpPr>
          <p:cNvPr id="11" name="Group 10"/>
          <p:cNvGrpSpPr/>
          <p:nvPr/>
        </p:nvGrpSpPr>
        <p:grpSpPr>
          <a:xfrm>
            <a:off x="6499654" y="2431990"/>
            <a:ext cx="2564113" cy="3513155"/>
            <a:chOff x="5403359" y="2364456"/>
            <a:chExt cx="3656453" cy="4493544"/>
          </a:xfrm>
        </p:grpSpPr>
        <p:pic>
          <p:nvPicPr>
            <p:cNvPr id="12" name="1ADEAE25-7383-42D4-A96E-0E897009F534" descr="Screenshot 2022-06-29 at 12.13.36 P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2586" y="3008037"/>
              <a:ext cx="1778000" cy="384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5403359" y="2364456"/>
              <a:ext cx="3656453" cy="735189"/>
            </a:xfrm>
            <a:prstGeom prst="rect">
              <a:avLst/>
            </a:prstGeom>
          </p:spPr>
        </p:pic>
      </p:grpSp>
    </p:spTree>
    <p:extLst>
      <p:ext uri="{BB962C8B-B14F-4D97-AF65-F5344CB8AC3E}">
        <p14:creationId xmlns:p14="http://schemas.microsoft.com/office/powerpoint/2010/main" val="847615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6" name="Rectangle 5"/>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7" name="Rectangle 6"/>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pic>
        <p:nvPicPr>
          <p:cNvPr id="8" name="Picture 14" descr="https://lh3.googleusercontent.com/W9KAPTJ78izS_4TFWMAZSJ-FRG1brYt1ksAxinAf-I6MNN8_PYD5zG4OoaVlrFXrTDE3ZaRGPPxAEjvgEAjQInN3U9VlXlPc3fWxKoCMi4CJ1ZBdeLpWScBzsb9YxGett0hjB_7gYMmi0L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21" y="1651690"/>
            <a:ext cx="1142447" cy="78030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46856" y="1651689"/>
            <a:ext cx="8229600" cy="780302"/>
          </a:xfrm>
        </p:spPr>
        <p:txBody>
          <a:bodyPr>
            <a:noAutofit/>
          </a:bodyPr>
          <a:lstStyle/>
          <a:p>
            <a:r>
              <a:rPr lang="en-US" sz="1800" b="1" dirty="0">
                <a:solidFill>
                  <a:srgbClr val="1F497D"/>
                </a:solidFill>
                <a:cs typeface="Calibri"/>
                <a:sym typeface="Calibri"/>
              </a:rPr>
              <a:t>LCSS</a:t>
            </a:r>
            <a:r>
              <a:rPr lang="en-US" sz="1800" b="1" dirty="0">
                <a:solidFill>
                  <a:srgbClr val="1F497D"/>
                </a:solidFill>
                <a:cs typeface="Calibri"/>
                <a:sym typeface="Calibri"/>
              </a:rPr>
              <a:t/>
            </a:r>
            <a:br>
              <a:rPr lang="en-US" sz="1800" b="1" dirty="0">
                <a:solidFill>
                  <a:srgbClr val="1F497D"/>
                </a:solidFill>
                <a:cs typeface="Calibri"/>
                <a:sym typeface="Calibri"/>
              </a:rPr>
            </a:br>
            <a:r>
              <a:rPr lang="en-US" sz="1800" b="1" dirty="0">
                <a:solidFill>
                  <a:srgbClr val="1F497D"/>
                </a:solidFill>
                <a:cs typeface="Calibri"/>
                <a:sym typeface="Calibri"/>
              </a:rPr>
              <a:t>Data Call Questionnaire</a:t>
            </a:r>
            <a:endParaRPr lang="en-US" sz="1800" b="1" dirty="0">
              <a:solidFill>
                <a:srgbClr val="1F497D"/>
              </a:solidFill>
              <a:cs typeface="Calibri"/>
              <a:sym typeface="Calibri"/>
            </a:endParaRPr>
          </a:p>
        </p:txBody>
      </p:sp>
      <p:sp>
        <p:nvSpPr>
          <p:cNvPr id="13" name="Rectangle 12"/>
          <p:cNvSpPr/>
          <p:nvPr/>
        </p:nvSpPr>
        <p:spPr>
          <a:xfrm>
            <a:off x="510363" y="2765286"/>
            <a:ext cx="5629488" cy="3093154"/>
          </a:xfrm>
          <a:prstGeom prst="rect">
            <a:avLst/>
          </a:prstGeom>
        </p:spPr>
        <p:txBody>
          <a:bodyPr wrap="square">
            <a:spAutoFit/>
          </a:bodyPr>
          <a:lstStyle/>
          <a:p>
            <a:pPr defTabSz="685800">
              <a:defRPr/>
            </a:pPr>
            <a:r>
              <a:rPr lang="en-US" sz="1500" dirty="0">
                <a:solidFill>
                  <a:srgbClr val="002060"/>
                </a:solidFill>
                <a:latin typeface="Calibri"/>
              </a:rPr>
              <a:t>To ensure compliance with the School Safety Act and provide support in improving school safety programs, the Louisiana Center for Safe Schools at GOHSEP in collaboration with Louisiana State University conducted a statewide data call with all K-12 schools.  </a:t>
            </a:r>
          </a:p>
          <a:p>
            <a:pPr defTabSz="685800">
              <a:defRPr/>
            </a:pPr>
            <a:endParaRPr lang="en-US" sz="1500" dirty="0">
              <a:solidFill>
                <a:srgbClr val="002060"/>
              </a:solidFill>
              <a:latin typeface="Calibri"/>
            </a:endParaRPr>
          </a:p>
          <a:p>
            <a:pPr lvl="0">
              <a:defRPr/>
            </a:pPr>
            <a:r>
              <a:rPr lang="en-US" sz="1500" dirty="0">
                <a:solidFill>
                  <a:srgbClr val="002060"/>
                </a:solidFill>
                <a:latin typeface="Calibri"/>
              </a:rPr>
              <a:t>The Questionnaire </a:t>
            </a:r>
            <a:r>
              <a:rPr lang="en-US" sz="1500" dirty="0">
                <a:solidFill>
                  <a:srgbClr val="002060"/>
                </a:solidFill>
                <a:latin typeface="Calibri"/>
              </a:rPr>
              <a:t>includes the topics </a:t>
            </a:r>
            <a:r>
              <a:rPr lang="en-US" sz="1500" dirty="0">
                <a:solidFill>
                  <a:srgbClr val="002060"/>
                </a:solidFill>
              </a:rPr>
              <a:t>in </a:t>
            </a:r>
            <a:r>
              <a:rPr lang="en-US" sz="1500" dirty="0">
                <a:solidFill>
                  <a:srgbClr val="002060"/>
                </a:solidFill>
              </a:rPr>
              <a:t>compliance with the School Safety Act of </a:t>
            </a:r>
            <a:r>
              <a:rPr lang="en-US" sz="1500" dirty="0">
                <a:solidFill>
                  <a:srgbClr val="002060"/>
                </a:solidFill>
              </a:rPr>
              <a:t>2023 such </a:t>
            </a:r>
            <a:r>
              <a:rPr lang="en-US" sz="1500" dirty="0">
                <a:solidFill>
                  <a:srgbClr val="002060"/>
                </a:solidFill>
                <a:latin typeface="Calibri"/>
              </a:rPr>
              <a:t>as security assessments, crisis plans, emergency notification platforms, anonymous reporting, district threat assessment teams, SROs and more. These details </a:t>
            </a:r>
            <a:r>
              <a:rPr lang="en-US" sz="1500" dirty="0">
                <a:solidFill>
                  <a:srgbClr val="002060"/>
                </a:solidFill>
                <a:latin typeface="Calibri"/>
              </a:rPr>
              <a:t>establish baseline data for future </a:t>
            </a:r>
            <a:r>
              <a:rPr lang="en-US" sz="1500" dirty="0">
                <a:solidFill>
                  <a:srgbClr val="002060"/>
                </a:solidFill>
              </a:rPr>
              <a:t>federal and state funding applications </a:t>
            </a:r>
            <a:r>
              <a:rPr lang="en-US" sz="1500" dirty="0">
                <a:solidFill>
                  <a:srgbClr val="002060"/>
                </a:solidFill>
                <a:latin typeface="Calibri"/>
              </a:rPr>
              <a:t>in school safety. </a:t>
            </a:r>
          </a:p>
          <a:p>
            <a:pPr defTabSz="685800">
              <a:defRPr/>
            </a:pPr>
            <a:endParaRPr lang="en-US" sz="1500" dirty="0">
              <a:solidFill>
                <a:srgbClr val="002060"/>
              </a:solidFill>
              <a:latin typeface="Calibri"/>
            </a:endParaRPr>
          </a:p>
          <a:p>
            <a:pPr>
              <a:defRPr/>
            </a:pPr>
            <a:r>
              <a:rPr lang="en-US" sz="1500" b="1" dirty="0">
                <a:solidFill>
                  <a:srgbClr val="00B0F0"/>
                </a:solidFill>
              </a:rPr>
              <a:t>For additional questions, please contact us at safeschools@la.gov </a:t>
            </a:r>
          </a:p>
        </p:txBody>
      </p:sp>
      <p:graphicFrame>
        <p:nvGraphicFramePr>
          <p:cNvPr id="2" name="Table 1"/>
          <p:cNvGraphicFramePr>
            <a:graphicFrameLocks noGrp="1"/>
          </p:cNvGraphicFramePr>
          <p:nvPr>
            <p:extLst/>
          </p:nvPr>
        </p:nvGraphicFramePr>
        <p:xfrm>
          <a:off x="6139851" y="2901711"/>
          <a:ext cx="2767507" cy="2702819"/>
        </p:xfrm>
        <a:graphic>
          <a:graphicData uri="http://schemas.openxmlformats.org/drawingml/2006/table">
            <a:tbl>
              <a:tblPr firstRow="1" firstCol="1" bandRow="1">
                <a:tableStyleId>{5C22544A-7EE6-4342-B048-85BDC9FD1C3A}</a:tableStyleId>
              </a:tblPr>
              <a:tblGrid>
                <a:gridCol w="587916">
                  <a:extLst>
                    <a:ext uri="{9D8B030D-6E8A-4147-A177-3AD203B41FA5}">
                      <a16:colId xmlns:a16="http://schemas.microsoft.com/office/drawing/2014/main" val="3324121824"/>
                    </a:ext>
                  </a:extLst>
                </a:gridCol>
                <a:gridCol w="810177">
                  <a:extLst>
                    <a:ext uri="{9D8B030D-6E8A-4147-A177-3AD203B41FA5}">
                      <a16:colId xmlns:a16="http://schemas.microsoft.com/office/drawing/2014/main" val="2881649059"/>
                    </a:ext>
                  </a:extLst>
                </a:gridCol>
                <a:gridCol w="659613">
                  <a:extLst>
                    <a:ext uri="{9D8B030D-6E8A-4147-A177-3AD203B41FA5}">
                      <a16:colId xmlns:a16="http://schemas.microsoft.com/office/drawing/2014/main" val="3571035097"/>
                    </a:ext>
                  </a:extLst>
                </a:gridCol>
                <a:gridCol w="709801">
                  <a:extLst>
                    <a:ext uri="{9D8B030D-6E8A-4147-A177-3AD203B41FA5}">
                      <a16:colId xmlns:a16="http://schemas.microsoft.com/office/drawing/2014/main" val="3616125911"/>
                    </a:ext>
                  </a:extLst>
                </a:gridCol>
              </a:tblGrid>
              <a:tr h="273233">
                <a:tc>
                  <a:txBody>
                    <a:bodyPr/>
                    <a:lstStyle/>
                    <a:p>
                      <a:pPr marL="0" marR="0">
                        <a:spcBef>
                          <a:spcPts val="0"/>
                        </a:spcBef>
                        <a:spcAft>
                          <a:spcPts val="0"/>
                        </a:spcAft>
                      </a:pPr>
                      <a:r>
                        <a:rPr lang="en-US" sz="800" kern="100">
                          <a:effectLst/>
                        </a:rPr>
                        <a:t>Region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dirty="0">
                          <a:effectLst/>
                        </a:rPr>
                        <a:t>Total Schools</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Count Finished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Percent Finished</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55290453"/>
                  </a:ext>
                </a:extLst>
              </a:tr>
              <a:tr h="269954">
                <a:tc>
                  <a:txBody>
                    <a:bodyPr/>
                    <a:lstStyle/>
                    <a:p>
                      <a:pPr marL="0" marR="0">
                        <a:spcBef>
                          <a:spcPts val="0"/>
                        </a:spcBef>
                        <a:spcAft>
                          <a:spcPts val="0"/>
                        </a:spcAft>
                      </a:pPr>
                      <a:r>
                        <a:rPr lang="en-US" sz="800" kern="100">
                          <a:effectLst/>
                        </a:rPr>
                        <a:t>Region 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291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151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51.89%</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288082423"/>
                  </a:ext>
                </a:extLst>
              </a:tr>
              <a:tr h="269954">
                <a:tc>
                  <a:txBody>
                    <a:bodyPr/>
                    <a:lstStyle/>
                    <a:p>
                      <a:pPr marL="0" marR="0">
                        <a:spcBef>
                          <a:spcPts val="0"/>
                        </a:spcBef>
                        <a:spcAft>
                          <a:spcPts val="0"/>
                        </a:spcAft>
                      </a:pPr>
                      <a:r>
                        <a:rPr lang="en-US" sz="800" kern="100">
                          <a:effectLst/>
                        </a:rPr>
                        <a:t>Region 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255</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128</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50.2%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780381165"/>
                  </a:ext>
                </a:extLst>
              </a:tr>
              <a:tr h="269954">
                <a:tc>
                  <a:txBody>
                    <a:bodyPr/>
                    <a:lstStyle/>
                    <a:p>
                      <a:pPr marL="0" marR="0">
                        <a:spcBef>
                          <a:spcPts val="0"/>
                        </a:spcBef>
                        <a:spcAft>
                          <a:spcPts val="0"/>
                        </a:spcAft>
                      </a:pPr>
                      <a:r>
                        <a:rPr lang="en-US" sz="800" kern="100">
                          <a:effectLst/>
                        </a:rPr>
                        <a:t>Region 3</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126</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102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80.95%</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684341513"/>
                  </a:ext>
                </a:extLst>
              </a:tr>
              <a:tr h="269954">
                <a:tc>
                  <a:txBody>
                    <a:bodyPr/>
                    <a:lstStyle/>
                    <a:p>
                      <a:pPr marL="0" marR="0">
                        <a:spcBef>
                          <a:spcPts val="0"/>
                        </a:spcBef>
                        <a:spcAft>
                          <a:spcPts val="0"/>
                        </a:spcAft>
                      </a:pPr>
                      <a:r>
                        <a:rPr lang="en-US" sz="800" kern="100">
                          <a:effectLst/>
                        </a:rPr>
                        <a:t>Region 4</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271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135</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49.82%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3546634243"/>
                  </a:ext>
                </a:extLst>
              </a:tr>
              <a:tr h="269954">
                <a:tc>
                  <a:txBody>
                    <a:bodyPr/>
                    <a:lstStyle/>
                    <a:p>
                      <a:pPr marL="0" marR="0">
                        <a:spcBef>
                          <a:spcPts val="0"/>
                        </a:spcBef>
                        <a:spcAft>
                          <a:spcPts val="0"/>
                        </a:spcAft>
                      </a:pPr>
                      <a:r>
                        <a:rPr lang="en-US" sz="800" kern="100">
                          <a:effectLst/>
                        </a:rPr>
                        <a:t>Region 5</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112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41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36.61%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62689941"/>
                  </a:ext>
                </a:extLst>
              </a:tr>
              <a:tr h="269954">
                <a:tc>
                  <a:txBody>
                    <a:bodyPr/>
                    <a:lstStyle/>
                    <a:p>
                      <a:pPr marL="0" marR="0">
                        <a:spcBef>
                          <a:spcPts val="0"/>
                        </a:spcBef>
                        <a:spcAft>
                          <a:spcPts val="0"/>
                        </a:spcAft>
                      </a:pPr>
                      <a:r>
                        <a:rPr lang="en-US" sz="800" kern="100">
                          <a:effectLst/>
                        </a:rPr>
                        <a:t>Region 6</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163</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85</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52.15%</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4238553209"/>
                  </a:ext>
                </a:extLst>
              </a:tr>
              <a:tr h="269954">
                <a:tc>
                  <a:txBody>
                    <a:bodyPr/>
                    <a:lstStyle/>
                    <a:p>
                      <a:pPr marL="0" marR="0">
                        <a:spcBef>
                          <a:spcPts val="0"/>
                        </a:spcBef>
                        <a:spcAft>
                          <a:spcPts val="0"/>
                        </a:spcAft>
                      </a:pPr>
                      <a:r>
                        <a:rPr lang="en-US" sz="800" kern="100">
                          <a:effectLst/>
                        </a:rPr>
                        <a:t>Region 7</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165</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55</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33.33%</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3587823872"/>
                  </a:ext>
                </a:extLst>
              </a:tr>
              <a:tr h="269954">
                <a:tc>
                  <a:txBody>
                    <a:bodyPr/>
                    <a:lstStyle/>
                    <a:p>
                      <a:pPr marL="0" marR="0">
                        <a:spcBef>
                          <a:spcPts val="0"/>
                        </a:spcBef>
                        <a:spcAft>
                          <a:spcPts val="0"/>
                        </a:spcAft>
                      </a:pPr>
                      <a:r>
                        <a:rPr lang="en-US" sz="800" kern="100">
                          <a:effectLst/>
                        </a:rPr>
                        <a:t>Region 8</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153</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88</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57.52%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95615093"/>
                  </a:ext>
                </a:extLst>
              </a:tr>
              <a:tr h="269954">
                <a:tc>
                  <a:txBody>
                    <a:bodyPr/>
                    <a:lstStyle/>
                    <a:p>
                      <a:pPr marL="0" marR="0">
                        <a:spcBef>
                          <a:spcPts val="0"/>
                        </a:spcBef>
                        <a:spcAft>
                          <a:spcPts val="0"/>
                        </a:spcAft>
                      </a:pPr>
                      <a:r>
                        <a:rPr lang="en-US" sz="800" kern="100">
                          <a:effectLst/>
                        </a:rPr>
                        <a:t>Region 9</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187</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a:effectLst/>
                        </a:rPr>
                        <a:t>137</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spcBef>
                          <a:spcPts val="0"/>
                        </a:spcBef>
                        <a:spcAft>
                          <a:spcPts val="0"/>
                        </a:spcAft>
                      </a:pPr>
                      <a:r>
                        <a:rPr lang="en-US" sz="800" kern="100" dirty="0">
                          <a:effectLst/>
                        </a:rPr>
                        <a:t>73.26%</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835518900"/>
                  </a:ext>
                </a:extLst>
              </a:tr>
            </a:tbl>
          </a:graphicData>
        </a:graphic>
      </p:graphicFrame>
    </p:spTree>
    <p:extLst>
      <p:ext uri="{BB962C8B-B14F-4D97-AF65-F5344CB8AC3E}">
        <p14:creationId xmlns:p14="http://schemas.microsoft.com/office/powerpoint/2010/main" val="2001498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16794"/>
            <a:ext cx="7886700" cy="411956"/>
          </a:xfrm>
        </p:spPr>
        <p:txBody>
          <a:bodyPr>
            <a:normAutofit/>
          </a:bodyPr>
          <a:lstStyle/>
          <a:p>
            <a:pPr algn="ctr"/>
            <a:r>
              <a:rPr lang="en-US" sz="2100" dirty="0"/>
              <a:t>GOHSEP Strategic Action Plans (SAP)</a:t>
            </a:r>
          </a:p>
        </p:txBody>
      </p:sp>
      <p:sp>
        <p:nvSpPr>
          <p:cNvPr id="3" name="Content Placeholder 2"/>
          <p:cNvSpPr>
            <a:spLocks noGrp="1"/>
          </p:cNvSpPr>
          <p:nvPr>
            <p:ph sz="half" idx="1"/>
          </p:nvPr>
        </p:nvSpPr>
        <p:spPr>
          <a:xfrm>
            <a:off x="205492" y="1733632"/>
            <a:ext cx="4349115" cy="4034789"/>
          </a:xfrm>
        </p:spPr>
        <p:txBody>
          <a:bodyPr>
            <a:normAutofit fontScale="85000" lnSpcReduction="20000"/>
          </a:bodyPr>
          <a:lstStyle/>
          <a:p>
            <a:pPr marL="342900" indent="-342900">
              <a:buFont typeface="+mj-lt"/>
              <a:buAutoNum type="arabicPeriod"/>
            </a:pPr>
            <a:r>
              <a:rPr lang="en-US" sz="1800" b="1" dirty="0">
                <a:solidFill>
                  <a:srgbClr val="FF0000"/>
                </a:solidFill>
              </a:rPr>
              <a:t>Vision, mission &amp; goals: </a:t>
            </a:r>
            <a:r>
              <a:rPr lang="en-US" sz="1800" dirty="0"/>
              <a:t>Refocus the organization </a:t>
            </a:r>
          </a:p>
          <a:p>
            <a:pPr marL="342900" indent="-342900">
              <a:buFont typeface="+mj-lt"/>
              <a:buAutoNum type="arabicPeriod"/>
            </a:pPr>
            <a:r>
              <a:rPr lang="en-US" sz="1800" b="1" dirty="0">
                <a:solidFill>
                  <a:srgbClr val="FF0000"/>
                </a:solidFill>
              </a:rPr>
              <a:t>First 100 Days Concept: </a:t>
            </a:r>
            <a:r>
              <a:rPr lang="en-US" sz="1800" dirty="0"/>
              <a:t>Transition in the “first 100 days”</a:t>
            </a:r>
            <a:endParaRPr lang="en-US" sz="1800" b="1" dirty="0"/>
          </a:p>
          <a:p>
            <a:pPr marL="342900" indent="-342900">
              <a:buFont typeface="+mj-lt"/>
              <a:buAutoNum type="arabicPeriod"/>
            </a:pPr>
            <a:r>
              <a:rPr lang="en-US" sz="1800" b="1" dirty="0">
                <a:solidFill>
                  <a:srgbClr val="FF0000"/>
                </a:solidFill>
              </a:rPr>
              <a:t>Organizational Restructuring: </a:t>
            </a:r>
            <a:r>
              <a:rPr lang="en-US" sz="1800" dirty="0"/>
              <a:t>Restructure the team</a:t>
            </a:r>
          </a:p>
          <a:p>
            <a:pPr marL="342900" indent="-342900">
              <a:buFont typeface="+mj-lt"/>
              <a:buAutoNum type="arabicPeriod"/>
              <a:defRPr/>
            </a:pPr>
            <a:r>
              <a:rPr lang="en-US" sz="1800" b="1" dirty="0">
                <a:solidFill>
                  <a:srgbClr val="FF0000"/>
                </a:solidFill>
              </a:rPr>
              <a:t>Field Visitation Schedule: </a:t>
            </a:r>
            <a:r>
              <a:rPr lang="en-US" sz="1800" dirty="0"/>
              <a:t>Get senior leaders in the field</a:t>
            </a:r>
            <a:r>
              <a:rPr lang="en-US" sz="1800" dirty="0">
                <a:solidFill>
                  <a:prstClr val="black"/>
                </a:solidFill>
              </a:rPr>
              <a:t>  </a:t>
            </a:r>
            <a:endParaRPr lang="en-US" sz="1800" b="1" dirty="0">
              <a:solidFill>
                <a:prstClr val="black"/>
              </a:solidFill>
            </a:endParaRPr>
          </a:p>
          <a:p>
            <a:pPr marL="342900" indent="-342900">
              <a:buFont typeface="+mj-lt"/>
              <a:buAutoNum type="arabicPeriod"/>
              <a:defRPr/>
            </a:pPr>
            <a:r>
              <a:rPr lang="en-US" sz="1800" b="1" dirty="0">
                <a:solidFill>
                  <a:srgbClr val="FF0000"/>
                </a:solidFill>
              </a:rPr>
              <a:t>Employee Engagement Program: </a:t>
            </a:r>
            <a:r>
              <a:rPr lang="en-US" sz="1800" dirty="0"/>
              <a:t>Imp</a:t>
            </a:r>
            <a:r>
              <a:rPr lang="en-US" sz="1800" dirty="0">
                <a:solidFill>
                  <a:prstClr val="black"/>
                </a:solidFill>
              </a:rPr>
              <a:t>rove engagement </a:t>
            </a:r>
            <a:endParaRPr lang="en-US" sz="1800" b="1" dirty="0">
              <a:solidFill>
                <a:prstClr val="black"/>
              </a:solidFill>
            </a:endParaRPr>
          </a:p>
          <a:p>
            <a:pPr marL="342900" indent="-342900">
              <a:buFont typeface="+mj-lt"/>
              <a:buAutoNum type="arabicPeriod"/>
              <a:defRPr/>
            </a:pPr>
            <a:r>
              <a:rPr lang="en-US" sz="1800" b="1" dirty="0">
                <a:solidFill>
                  <a:srgbClr val="FF0000"/>
                </a:solidFill>
              </a:rPr>
              <a:t>90/10% Reimbursement: </a:t>
            </a:r>
            <a:r>
              <a:rPr lang="en-US" sz="1800" dirty="0"/>
              <a:t>Expe</a:t>
            </a:r>
            <a:r>
              <a:rPr lang="en-US" sz="1800" dirty="0">
                <a:solidFill>
                  <a:prstClr val="black"/>
                </a:solidFill>
              </a:rPr>
              <a:t>dite reimbursement</a:t>
            </a:r>
          </a:p>
          <a:p>
            <a:pPr marL="342900" indent="-342900">
              <a:buFont typeface="+mj-lt"/>
              <a:buAutoNum type="arabicPeriod"/>
            </a:pPr>
            <a:r>
              <a:rPr lang="en-US" sz="1800" b="1" dirty="0">
                <a:solidFill>
                  <a:srgbClr val="FF0000"/>
                </a:solidFill>
              </a:rPr>
              <a:t>Website Redevelopment: </a:t>
            </a:r>
            <a:r>
              <a:rPr lang="en-US" sz="1800" dirty="0"/>
              <a:t>St</a:t>
            </a:r>
            <a:r>
              <a:rPr lang="en-US" sz="1800" dirty="0">
                <a:solidFill>
                  <a:prstClr val="black"/>
                </a:solidFill>
              </a:rPr>
              <a:t>reamline the website</a:t>
            </a:r>
          </a:p>
          <a:p>
            <a:pPr marL="342900" indent="-342900">
              <a:buFont typeface="+mj-lt"/>
              <a:buAutoNum type="arabicPeriod"/>
            </a:pPr>
            <a:r>
              <a:rPr lang="en-US" sz="1800" b="1" dirty="0">
                <a:solidFill>
                  <a:srgbClr val="FF0000"/>
                </a:solidFill>
              </a:rPr>
              <a:t>Quality Control Monitor Position: </a:t>
            </a:r>
            <a:r>
              <a:rPr lang="en-US" sz="1800" dirty="0"/>
              <a:t>Establish a</a:t>
            </a:r>
            <a:r>
              <a:rPr lang="en-US" sz="1800" dirty="0">
                <a:solidFill>
                  <a:prstClr val="black"/>
                </a:solidFill>
              </a:rPr>
              <a:t> QC Monitor</a:t>
            </a:r>
          </a:p>
          <a:p>
            <a:pPr marL="342900" indent="-342900">
              <a:buFont typeface="+mj-lt"/>
              <a:buAutoNum type="arabicPeriod" startAt="9"/>
            </a:pPr>
            <a:r>
              <a:rPr lang="en-US" sz="1800" b="1" dirty="0">
                <a:solidFill>
                  <a:srgbClr val="FF0000"/>
                </a:solidFill>
              </a:rPr>
              <a:t>30 Day Financial Payments: </a:t>
            </a:r>
            <a:r>
              <a:rPr lang="en-US" sz="1800" dirty="0">
                <a:solidFill>
                  <a:prstClr val="black"/>
                </a:solidFill>
              </a:rPr>
              <a:t>Expedite payments </a:t>
            </a:r>
          </a:p>
          <a:p>
            <a:pPr marL="342900" indent="-342900">
              <a:buFont typeface="+mj-lt"/>
              <a:buAutoNum type="arabicPeriod" startAt="9"/>
            </a:pPr>
            <a:r>
              <a:rPr lang="en-US" sz="1800" b="1" dirty="0">
                <a:solidFill>
                  <a:srgbClr val="FF0000"/>
                </a:solidFill>
              </a:rPr>
              <a:t>QR to Annual Certification: </a:t>
            </a:r>
            <a:r>
              <a:rPr lang="en-US" sz="1800" dirty="0">
                <a:solidFill>
                  <a:prstClr val="black"/>
                </a:solidFill>
              </a:rPr>
              <a:t>Change an internal policy to help parishes and municipalities</a:t>
            </a:r>
          </a:p>
          <a:p>
            <a:pPr marL="342900" indent="-342900">
              <a:buFont typeface="+mj-lt"/>
              <a:buAutoNum type="arabicPeriod"/>
            </a:pPr>
            <a:endParaRPr lang="en-US" sz="1800" dirty="0">
              <a:solidFill>
                <a:prstClr val="black"/>
              </a:solidFill>
            </a:endParaRPr>
          </a:p>
          <a:p>
            <a:pPr marL="342900" indent="-342900">
              <a:buFont typeface="+mj-lt"/>
              <a:buAutoNum type="arabicPeriod"/>
            </a:pPr>
            <a:endParaRPr lang="en-US" sz="1800" dirty="0"/>
          </a:p>
          <a:p>
            <a:endParaRPr lang="en-US" dirty="0"/>
          </a:p>
        </p:txBody>
      </p:sp>
      <p:sp>
        <p:nvSpPr>
          <p:cNvPr id="4" name="Content Placeholder 3"/>
          <p:cNvSpPr>
            <a:spLocks noGrp="1"/>
          </p:cNvSpPr>
          <p:nvPr>
            <p:ph sz="half" idx="2"/>
          </p:nvPr>
        </p:nvSpPr>
        <p:spPr>
          <a:xfrm>
            <a:off x="4572000" y="1697851"/>
            <a:ext cx="4291965" cy="3958352"/>
          </a:xfrm>
        </p:spPr>
        <p:txBody>
          <a:bodyPr>
            <a:noAutofit/>
          </a:bodyPr>
          <a:lstStyle/>
          <a:p>
            <a:pPr marL="342900" indent="-342900">
              <a:buFont typeface="+mj-lt"/>
              <a:buAutoNum type="arabicPeriod" startAt="11"/>
            </a:pPr>
            <a:r>
              <a:rPr lang="en-US" sz="1500" b="1" dirty="0">
                <a:solidFill>
                  <a:srgbClr val="FF0000"/>
                </a:solidFill>
              </a:rPr>
              <a:t>Emergency Hiring Procedures: </a:t>
            </a:r>
            <a:r>
              <a:rPr lang="en-US" sz="1500" dirty="0"/>
              <a:t>Modify the hiring process when staffing drops below 85%</a:t>
            </a:r>
          </a:p>
          <a:p>
            <a:pPr marL="342900" indent="-342900">
              <a:buFont typeface="+mj-lt"/>
              <a:buAutoNum type="arabicPeriod" startAt="11"/>
            </a:pPr>
            <a:r>
              <a:rPr lang="en-US" sz="1500" b="1">
                <a:solidFill>
                  <a:srgbClr val="FF0000"/>
                </a:solidFill>
              </a:rPr>
              <a:t>Procurement </a:t>
            </a:r>
            <a:r>
              <a:rPr lang="en-US" sz="1500" b="1" dirty="0">
                <a:solidFill>
                  <a:srgbClr val="FF0000"/>
                </a:solidFill>
              </a:rPr>
              <a:t>Restructuring: </a:t>
            </a:r>
            <a:r>
              <a:rPr lang="en-US" sz="1500" dirty="0"/>
              <a:t>Ensure senior leaders are involved in the process</a:t>
            </a:r>
          </a:p>
          <a:p>
            <a:pPr marL="342900" indent="-342900">
              <a:buFont typeface="+mj-lt"/>
              <a:buAutoNum type="arabicPeriod" startAt="11"/>
            </a:pPr>
            <a:r>
              <a:rPr lang="en-US" sz="1500" b="1" dirty="0">
                <a:solidFill>
                  <a:srgbClr val="FF0000"/>
                </a:solidFill>
              </a:rPr>
              <a:t>LABEOC Partnership Expansion: </a:t>
            </a:r>
            <a:r>
              <a:rPr lang="en-US" sz="1500" dirty="0">
                <a:solidFill>
                  <a:prstClr val="black"/>
                </a:solidFill>
              </a:rPr>
              <a:t>Expand the LABEOC partnership </a:t>
            </a:r>
          </a:p>
          <a:p>
            <a:pPr marL="342900" indent="-342900">
              <a:buFont typeface="+mj-lt"/>
              <a:buAutoNum type="arabicPeriod" startAt="11"/>
            </a:pPr>
            <a:r>
              <a:rPr lang="en-US" sz="1500" b="1" dirty="0">
                <a:solidFill>
                  <a:srgbClr val="FF0000"/>
                </a:solidFill>
              </a:rPr>
              <a:t>Cyber Program Restructuring: </a:t>
            </a:r>
            <a:r>
              <a:rPr lang="en-US" sz="1500" dirty="0">
                <a:solidFill>
                  <a:prstClr val="black"/>
                </a:solidFill>
              </a:rPr>
              <a:t>Reorganize the state cyber program </a:t>
            </a:r>
          </a:p>
          <a:p>
            <a:pPr marL="342900" indent="-342900">
              <a:buFont typeface="+mj-lt"/>
              <a:buAutoNum type="arabicPeriod" startAt="11"/>
            </a:pPr>
            <a:r>
              <a:rPr lang="en-US" sz="1500" b="1" dirty="0">
                <a:solidFill>
                  <a:srgbClr val="FF0000"/>
                </a:solidFill>
              </a:rPr>
              <a:t>Emergency Cycle Evolution: </a:t>
            </a:r>
            <a:r>
              <a:rPr lang="en-US" sz="1500" dirty="0">
                <a:solidFill>
                  <a:prstClr val="black"/>
                </a:solidFill>
              </a:rPr>
              <a:t>Use a most likely and/or most dangerous course of action to  determine if a statewide or regional response is required, then act accordingly.</a:t>
            </a:r>
          </a:p>
          <a:p>
            <a:pPr marL="342900" indent="-342900">
              <a:buFont typeface="+mj-lt"/>
              <a:buAutoNum type="arabicPeriod" startAt="11"/>
            </a:pPr>
            <a:r>
              <a:rPr lang="en-US" sz="1500" b="1" dirty="0">
                <a:solidFill>
                  <a:srgbClr val="FF0000"/>
                </a:solidFill>
              </a:rPr>
              <a:t>GOHSEP Executive Leadership Program: </a:t>
            </a:r>
            <a:r>
              <a:rPr lang="en-US" sz="1500" dirty="0">
                <a:solidFill>
                  <a:prstClr val="black"/>
                </a:solidFill>
              </a:rPr>
              <a:t>Provide a central location for agencies to train leaders</a:t>
            </a:r>
            <a:endParaRPr lang="en-US" sz="1500" dirty="0"/>
          </a:p>
        </p:txBody>
      </p:sp>
      <p:pic>
        <p:nvPicPr>
          <p:cNvPr id="5" name="Picture 4">
            <a:extLst>
              <a:ext uri="{FF2B5EF4-FFF2-40B4-BE49-F238E27FC236}">
                <a16:creationId xmlns:a16="http://schemas.microsoft.com/office/drawing/2014/main" id="{3B645F04-B4AC-E306-DDFA-6170D452BEC6}"/>
              </a:ext>
            </a:extLst>
          </p:cNvPr>
          <p:cNvPicPr>
            <a:picLocks noChangeAspect="1"/>
          </p:cNvPicPr>
          <p:nvPr/>
        </p:nvPicPr>
        <p:blipFill>
          <a:blip r:embed="rId2"/>
          <a:stretch>
            <a:fillRect/>
          </a:stretch>
        </p:blipFill>
        <p:spPr>
          <a:xfrm>
            <a:off x="8298052" y="1023119"/>
            <a:ext cx="703226" cy="669011"/>
          </a:xfrm>
          <a:prstGeom prst="rect">
            <a:avLst/>
          </a:prstGeom>
          <a:ln w="38100">
            <a:solidFill>
              <a:schemeClr val="bg1">
                <a:lumMod val="50000"/>
              </a:schemeClr>
            </a:solidFill>
          </a:ln>
        </p:spPr>
      </p:pic>
    </p:spTree>
    <p:extLst>
      <p:ext uri="{BB962C8B-B14F-4D97-AF65-F5344CB8AC3E}">
        <p14:creationId xmlns:p14="http://schemas.microsoft.com/office/powerpoint/2010/main" val="307427648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6" name="Rectangle 5"/>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7" name="Rectangle 6"/>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pic>
        <p:nvPicPr>
          <p:cNvPr id="8" name="Picture 14" descr="https://lh3.googleusercontent.com/W9KAPTJ78izS_4TFWMAZSJ-FRG1brYt1ksAxinAf-I6MNN8_PYD5zG4OoaVlrFXrTDE3ZaRGPPxAEjvgEAjQInN3U9VlXlPc3fWxKoCMi4CJ1ZBdeLpWScBzsb9YxGett0hjB_7gYMmi0L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21" y="1651690"/>
            <a:ext cx="1142447" cy="78030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46856" y="1651689"/>
            <a:ext cx="8229600" cy="780302"/>
          </a:xfrm>
        </p:spPr>
        <p:txBody>
          <a:bodyPr>
            <a:noAutofit/>
          </a:bodyPr>
          <a:lstStyle/>
          <a:p>
            <a:r>
              <a:rPr lang="en-US" sz="1800" b="1" dirty="0">
                <a:solidFill>
                  <a:srgbClr val="1F497D"/>
                </a:solidFill>
                <a:cs typeface="Calibri"/>
                <a:sym typeface="Calibri"/>
              </a:rPr>
              <a:t>LCSS</a:t>
            </a:r>
            <a:r>
              <a:rPr lang="en-US" sz="1800" b="1" dirty="0">
                <a:solidFill>
                  <a:srgbClr val="1F497D"/>
                </a:solidFill>
                <a:cs typeface="Calibri"/>
                <a:sym typeface="Calibri"/>
              </a:rPr>
              <a:t/>
            </a:r>
            <a:br>
              <a:rPr lang="en-US" sz="1800" b="1" dirty="0">
                <a:solidFill>
                  <a:srgbClr val="1F497D"/>
                </a:solidFill>
                <a:cs typeface="Calibri"/>
                <a:sym typeface="Calibri"/>
              </a:rPr>
            </a:br>
            <a:r>
              <a:rPr lang="en-US" sz="1800" b="1" dirty="0">
                <a:solidFill>
                  <a:srgbClr val="1F497D"/>
                </a:solidFill>
                <a:cs typeface="Calibri"/>
                <a:sym typeface="Calibri"/>
              </a:rPr>
              <a:t>School Safety Dashboards</a:t>
            </a:r>
            <a:endParaRPr lang="en-US" sz="1800" b="1" dirty="0">
              <a:solidFill>
                <a:srgbClr val="1F497D"/>
              </a:solidFill>
              <a:cs typeface="Calibri"/>
              <a:sym typeface="Calibri"/>
            </a:endParaRPr>
          </a:p>
        </p:txBody>
      </p:sp>
      <p:sp>
        <p:nvSpPr>
          <p:cNvPr id="2" name="Rectangle 1"/>
          <p:cNvSpPr/>
          <p:nvPr/>
        </p:nvSpPr>
        <p:spPr>
          <a:xfrm>
            <a:off x="82022" y="2717807"/>
            <a:ext cx="3564427" cy="2639184"/>
          </a:xfrm>
          <a:prstGeom prst="rect">
            <a:avLst/>
          </a:prstGeom>
        </p:spPr>
        <p:txBody>
          <a:bodyPr wrap="square">
            <a:spAutoFit/>
          </a:bodyPr>
          <a:lstStyle/>
          <a:p>
            <a:pPr marL="257175" indent="-257175">
              <a:lnSpc>
                <a:spcPct val="107000"/>
              </a:lnSpc>
              <a:spcAft>
                <a:spcPts val="600"/>
              </a:spcAft>
              <a:buFont typeface="Symbol" panose="05050102010706020507" pitchFamily="18" charset="2"/>
              <a:buChar char=""/>
            </a:pPr>
            <a:r>
              <a:rPr lang="en-US" sz="1500" u="sng" dirty="0">
                <a:latin typeface="Calibri" panose="020F0502020204030204" pitchFamily="34" charset="0"/>
                <a:ea typeface="Calibri" panose="020F0502020204030204" pitchFamily="34" charset="0"/>
                <a:cs typeface="Times New Roman" panose="02020603050405020304" pitchFamily="18" charset="0"/>
              </a:rPr>
              <a:t>March 2024 – Current</a:t>
            </a:r>
            <a:r>
              <a:rPr lang="en-US" sz="1500" dirty="0">
                <a:latin typeface="Calibri" panose="020F0502020204030204" pitchFamily="34" charset="0"/>
                <a:ea typeface="Calibri" panose="020F0502020204030204" pitchFamily="34" charset="0"/>
                <a:cs typeface="Times New Roman" panose="02020603050405020304" pitchFamily="18" charset="0"/>
              </a:rPr>
              <a:t> – Statewide Data </a:t>
            </a:r>
            <a:r>
              <a:rPr lang="en-US" sz="1500" dirty="0">
                <a:latin typeface="Calibri" panose="020F0502020204030204" pitchFamily="34" charset="0"/>
                <a:ea typeface="Calibri" panose="020F0502020204030204" pitchFamily="34" charset="0"/>
                <a:cs typeface="Times New Roman" panose="02020603050405020304" pitchFamily="18" charset="0"/>
              </a:rPr>
              <a:t>Call creates </a:t>
            </a:r>
            <a:r>
              <a:rPr lang="en-US" sz="1500" dirty="0">
                <a:latin typeface="Calibri" panose="020F0502020204030204" pitchFamily="34" charset="0"/>
                <a:ea typeface="Calibri" panose="020F0502020204030204" pitchFamily="34" charset="0"/>
                <a:cs typeface="Times New Roman" panose="02020603050405020304" pitchFamily="18" charset="0"/>
              </a:rPr>
              <a:t>a baseline </a:t>
            </a:r>
            <a:r>
              <a:rPr lang="en-US" sz="1500" dirty="0">
                <a:latin typeface="Calibri" panose="020F0502020204030204" pitchFamily="34" charset="0"/>
                <a:ea typeface="Calibri" panose="020F0502020204030204" pitchFamily="34" charset="0"/>
                <a:cs typeface="Times New Roman" panose="02020603050405020304" pitchFamily="18" charset="0"/>
              </a:rPr>
              <a:t>operating view in </a:t>
            </a:r>
            <a:r>
              <a:rPr lang="en-US" sz="1500" dirty="0">
                <a:latin typeface="Calibri" panose="020F0502020204030204" pitchFamily="34" charset="0"/>
                <a:ea typeface="Calibri" panose="020F0502020204030204" pitchFamily="34" charset="0"/>
                <a:cs typeface="Times New Roman" panose="02020603050405020304" pitchFamily="18" charset="0"/>
              </a:rPr>
              <a:t>compliance with the legislative </a:t>
            </a:r>
            <a:r>
              <a:rPr lang="en-US" sz="1500" dirty="0">
                <a:latin typeface="Calibri" panose="020F0502020204030204" pitchFamily="34" charset="0"/>
                <a:ea typeface="Calibri" panose="020F0502020204030204" pitchFamily="34" charset="0"/>
                <a:cs typeface="Times New Roman" panose="02020603050405020304" pitchFamily="18" charset="0"/>
              </a:rPr>
              <a:t>mandates and national best practices for </a:t>
            </a:r>
            <a:r>
              <a:rPr lang="en-US" sz="1500" dirty="0">
                <a:latin typeface="Calibri" panose="020F0502020204030204" pitchFamily="34" charset="0"/>
                <a:ea typeface="Calibri" panose="020F0502020204030204" pitchFamily="34" charset="0"/>
                <a:cs typeface="Times New Roman" panose="02020603050405020304" pitchFamily="18" charset="0"/>
              </a:rPr>
              <a:t>each </a:t>
            </a:r>
            <a:r>
              <a:rPr lang="en-US" sz="1500" dirty="0">
                <a:latin typeface="Calibri" panose="020F0502020204030204" pitchFamily="34" charset="0"/>
                <a:ea typeface="Calibri" panose="020F0502020204030204" pitchFamily="34" charset="0"/>
                <a:cs typeface="Times New Roman" panose="02020603050405020304" pitchFamily="18" charset="0"/>
              </a:rPr>
              <a:t>campus statewide.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600"/>
              </a:spcAft>
              <a:buFont typeface="Symbol" panose="05050102010706020507" pitchFamily="18" charset="2"/>
              <a:buChar char=""/>
            </a:pPr>
            <a:r>
              <a:rPr lang="en-US" sz="1500" u="sng" dirty="0">
                <a:latin typeface="Calibri" panose="020F0502020204030204" pitchFamily="34" charset="0"/>
                <a:ea typeface="Calibri" panose="020F0502020204030204" pitchFamily="34" charset="0"/>
                <a:cs typeface="Times New Roman" panose="02020603050405020304" pitchFamily="18" charset="0"/>
              </a:rPr>
              <a:t>March 2024 – Current</a:t>
            </a:r>
            <a:r>
              <a:rPr lang="en-US" sz="1500" dirty="0">
                <a:latin typeface="Calibri" panose="020F0502020204030204" pitchFamily="34" charset="0"/>
                <a:ea typeface="Calibri" panose="020F0502020204030204" pitchFamily="34" charset="0"/>
                <a:cs typeface="Times New Roman" panose="02020603050405020304" pitchFamily="18" charset="0"/>
              </a:rPr>
              <a:t> – Creation of ESRI powered Dashboards displaying all schools, data call metrics, and other critical school safety </a:t>
            </a:r>
            <a:r>
              <a:rPr lang="en-US" sz="1500" dirty="0">
                <a:latin typeface="Calibri" panose="020F0502020204030204" pitchFamily="34" charset="0"/>
                <a:ea typeface="Calibri" panose="020F0502020204030204" pitchFamily="34" charset="0"/>
                <a:cs typeface="Times New Roman" panose="02020603050405020304" pitchFamily="18" charset="0"/>
              </a:rPr>
              <a:t>information for solution expansion. </a:t>
            </a:r>
            <a:endParaRPr lang="en-US" sz="15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3739183" y="2535166"/>
            <a:ext cx="5404817" cy="3124919"/>
          </a:xfrm>
          <a:prstGeom prst="rect">
            <a:avLst/>
          </a:prstGeom>
        </p:spPr>
      </p:pic>
    </p:spTree>
    <p:extLst>
      <p:ext uri="{BB962C8B-B14F-4D97-AF65-F5344CB8AC3E}">
        <p14:creationId xmlns:p14="http://schemas.microsoft.com/office/powerpoint/2010/main" val="52745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6" name="Rectangle 5"/>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7" name="Rectangle 6"/>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pic>
        <p:nvPicPr>
          <p:cNvPr id="8" name="Picture 14" descr="https://lh3.googleusercontent.com/W9KAPTJ78izS_4TFWMAZSJ-FRG1brYt1ksAxinAf-I6MNN8_PYD5zG4OoaVlrFXrTDE3ZaRGPPxAEjvgEAjQInN3U9VlXlPc3fWxKoCMi4CJ1ZBdeLpWScBzsb9YxGett0hjB_7gYMmi0L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21" y="1651690"/>
            <a:ext cx="1142447" cy="78030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46856" y="1651689"/>
            <a:ext cx="8229600" cy="780302"/>
          </a:xfrm>
        </p:spPr>
        <p:txBody>
          <a:bodyPr>
            <a:noAutofit/>
          </a:bodyPr>
          <a:lstStyle/>
          <a:p>
            <a:r>
              <a:rPr lang="en-US" sz="1800" b="1" dirty="0">
                <a:solidFill>
                  <a:srgbClr val="1F497D"/>
                </a:solidFill>
                <a:cs typeface="Calibri"/>
                <a:sym typeface="Calibri"/>
              </a:rPr>
              <a:t>LCSS</a:t>
            </a:r>
            <a:br>
              <a:rPr lang="en-US" sz="1800" b="1" dirty="0">
                <a:solidFill>
                  <a:srgbClr val="1F497D"/>
                </a:solidFill>
                <a:cs typeface="Calibri"/>
                <a:sym typeface="Calibri"/>
              </a:rPr>
            </a:br>
            <a:r>
              <a:rPr lang="en-US" sz="1800" b="1" dirty="0">
                <a:solidFill>
                  <a:srgbClr val="1F497D"/>
                </a:solidFill>
                <a:cs typeface="Calibri"/>
                <a:sym typeface="Calibri"/>
              </a:rPr>
              <a:t>School and Nonprofit Security Grant Program</a:t>
            </a:r>
            <a:endParaRPr lang="en-US" sz="1800" b="1" dirty="0">
              <a:solidFill>
                <a:srgbClr val="1F497D"/>
              </a:solidFill>
              <a:cs typeface="Calibri"/>
              <a:sym typeface="Calibri"/>
            </a:endParaRPr>
          </a:p>
        </p:txBody>
      </p:sp>
      <p:sp>
        <p:nvSpPr>
          <p:cNvPr id="9" name="Rectangle 8"/>
          <p:cNvSpPr/>
          <p:nvPr/>
        </p:nvSpPr>
        <p:spPr>
          <a:xfrm>
            <a:off x="446857" y="2588401"/>
            <a:ext cx="7157102" cy="1708160"/>
          </a:xfrm>
          <a:prstGeom prst="rect">
            <a:avLst/>
          </a:prstGeom>
        </p:spPr>
        <p:txBody>
          <a:bodyPr wrap="square">
            <a:spAutoFit/>
          </a:bodyPr>
          <a:lstStyle/>
          <a:p>
            <a:r>
              <a:rPr lang="en-US" sz="1500" kern="100" dirty="0">
                <a:solidFill>
                  <a:schemeClr val="tx2"/>
                </a:solidFill>
                <a:latin typeface="Calibri" panose="020F0502020204030204" pitchFamily="34" charset="0"/>
                <a:ea typeface="Calibri" panose="020F0502020204030204" pitchFamily="34" charset="0"/>
                <a:cs typeface="Times New Roman" panose="02020603050405020304" pitchFamily="18" charset="0"/>
              </a:rPr>
              <a:t>The Fiscal Year </a:t>
            </a:r>
            <a:r>
              <a:rPr lang="en-US" sz="1500" kern="100" dirty="0">
                <a:solidFill>
                  <a:schemeClr val="tx2"/>
                </a:solidFill>
                <a:latin typeface="Calibri" panose="020F0502020204030204" pitchFamily="34" charset="0"/>
                <a:ea typeface="Calibri" panose="020F0502020204030204" pitchFamily="34" charset="0"/>
                <a:cs typeface="Times New Roman" panose="02020603050405020304" pitchFamily="18" charset="0"/>
              </a:rPr>
              <a:t>Louisiana </a:t>
            </a:r>
            <a:r>
              <a:rPr lang="en-US" sz="1500" kern="100" dirty="0">
                <a:solidFill>
                  <a:schemeClr val="tx2"/>
                </a:solidFill>
                <a:latin typeface="Calibri" panose="020F0502020204030204" pitchFamily="34" charset="0"/>
                <a:ea typeface="Calibri" panose="020F0502020204030204" pitchFamily="34" charset="0"/>
                <a:cs typeface="Times New Roman" panose="02020603050405020304" pitchFamily="18" charset="0"/>
              </a:rPr>
              <a:t>School and Nonprofit Security Grant Program (LSNSGP) (FY) 2024  is a -competitive, State-funded grant program for local school systems and non-profits </a:t>
            </a:r>
            <a:r>
              <a:rPr lang="en-US" sz="1500" kern="100" dirty="0">
                <a:solidFill>
                  <a:schemeClr val="tx2"/>
                </a:solidFill>
                <a:latin typeface="Calibri" panose="020F0502020204030204" pitchFamily="34" charset="0"/>
                <a:ea typeface="Calibri" panose="020F0502020204030204" pitchFamily="34" charset="0"/>
                <a:cs typeface="Times New Roman" panose="02020603050405020304" pitchFamily="18" charset="0"/>
              </a:rPr>
              <a:t>to </a:t>
            </a:r>
            <a:r>
              <a:rPr lang="en-US" sz="1500" kern="100" dirty="0">
                <a:solidFill>
                  <a:schemeClr val="tx2"/>
                </a:solidFill>
                <a:latin typeface="Calibri" panose="020F0502020204030204" pitchFamily="34" charset="0"/>
                <a:ea typeface="Calibri" panose="020F0502020204030204" pitchFamily="34" charset="0"/>
                <a:cs typeface="Times New Roman" panose="02020603050405020304" pitchFamily="18" charset="0"/>
              </a:rPr>
              <a:t>fund school safety and security-related projects. A</a:t>
            </a:r>
            <a:r>
              <a:rPr lang="en-US" sz="1500" kern="100" dirty="0">
                <a:solidFill>
                  <a:schemeClr val="tx2"/>
                </a:solidFill>
                <a:latin typeface="Calibri" panose="020F0502020204030204" pitchFamily="34" charset="0"/>
                <a:ea typeface="Calibri" panose="020F0502020204030204" pitchFamily="34" charset="0"/>
                <a:cs typeface="Times New Roman" panose="02020603050405020304" pitchFamily="18" charset="0"/>
              </a:rPr>
              <a:t>uthorized </a:t>
            </a:r>
            <a:r>
              <a:rPr lang="en-US" sz="1500" kern="100" dirty="0">
                <a:solidFill>
                  <a:schemeClr val="tx2"/>
                </a:solidFill>
                <a:latin typeface="Calibri" panose="020F0502020204030204" pitchFamily="34" charset="0"/>
                <a:ea typeface="Calibri" panose="020F0502020204030204" pitchFamily="34" charset="0"/>
                <a:cs typeface="Times New Roman" panose="02020603050405020304" pitchFamily="18" charset="0"/>
              </a:rPr>
              <a:t>by the Louisiana Legislation to help strengthen Louisiana communities against potential acts of violence or other extremist </a:t>
            </a:r>
            <a:r>
              <a:rPr lang="en-US" sz="1500" kern="100" dirty="0">
                <a:solidFill>
                  <a:schemeClr val="tx2"/>
                </a:solidFill>
                <a:latin typeface="Calibri" panose="020F0502020204030204" pitchFamily="34" charset="0"/>
                <a:ea typeface="Calibri" panose="020F0502020204030204" pitchFamily="34" charset="0"/>
                <a:cs typeface="Times New Roman" panose="02020603050405020304" pitchFamily="18" charset="0"/>
              </a:rPr>
              <a:t>attacks, p</a:t>
            </a:r>
            <a:r>
              <a:rPr lang="en-US" sz="1500" dirty="0">
                <a:solidFill>
                  <a:schemeClr val="tx2"/>
                </a:solidFill>
                <a:latin typeface="Calibri"/>
              </a:rPr>
              <a:t>riorities </a:t>
            </a:r>
            <a:r>
              <a:rPr lang="en-US" sz="1500" dirty="0">
                <a:solidFill>
                  <a:schemeClr val="tx2"/>
                </a:solidFill>
                <a:latin typeface="Calibri"/>
              </a:rPr>
              <a:t>include: physical and security enhancements, enhancing the protection of soft targets/crowded places, effective planning; training and awareness campaigns; and exercises. </a:t>
            </a:r>
          </a:p>
        </p:txBody>
      </p:sp>
      <p:graphicFrame>
        <p:nvGraphicFramePr>
          <p:cNvPr id="10" name="Table 9"/>
          <p:cNvGraphicFramePr>
            <a:graphicFrameLocks noGrp="1"/>
          </p:cNvGraphicFramePr>
          <p:nvPr>
            <p:extLst/>
          </p:nvPr>
        </p:nvGraphicFramePr>
        <p:xfrm>
          <a:off x="588649" y="4562741"/>
          <a:ext cx="5773470" cy="939715"/>
        </p:xfrm>
        <a:graphic>
          <a:graphicData uri="http://schemas.openxmlformats.org/drawingml/2006/table">
            <a:tbl>
              <a:tblPr firstRow="1" firstCol="1" bandRow="1"/>
              <a:tblGrid>
                <a:gridCol w="2606529">
                  <a:extLst>
                    <a:ext uri="{9D8B030D-6E8A-4147-A177-3AD203B41FA5}">
                      <a16:colId xmlns:a16="http://schemas.microsoft.com/office/drawing/2014/main" val="2336515587"/>
                    </a:ext>
                  </a:extLst>
                </a:gridCol>
                <a:gridCol w="3166941">
                  <a:extLst>
                    <a:ext uri="{9D8B030D-6E8A-4147-A177-3AD203B41FA5}">
                      <a16:colId xmlns:a16="http://schemas.microsoft.com/office/drawing/2014/main" val="1017008012"/>
                    </a:ext>
                  </a:extLst>
                </a:gridCol>
              </a:tblGrid>
              <a:tr h="305642">
                <a:tc>
                  <a:txBody>
                    <a:bodyPr/>
                    <a:lstStyle/>
                    <a:p>
                      <a:pPr marL="0" marR="0">
                        <a:spcBef>
                          <a:spcPts val="0"/>
                        </a:spcBef>
                        <a:spcAft>
                          <a:spcPts val="0"/>
                        </a:spcAft>
                      </a:pPr>
                      <a:r>
                        <a:rPr lang="en-US" sz="1500" kern="100" dirty="0">
                          <a:effectLst/>
                          <a:latin typeface="Calibri" panose="020F0502020204030204" pitchFamily="34" charset="0"/>
                          <a:ea typeface="Calibri" panose="020F0502020204030204" pitchFamily="34" charset="0"/>
                          <a:cs typeface="Times New Roman" panose="02020603050405020304" pitchFamily="18" charset="0"/>
                        </a:rPr>
                        <a:t>Available Funding FY24 LSNSGP</a:t>
                      </a:r>
                    </a:p>
                  </a:txBody>
                  <a:tcPr marL="51435" marR="51435" marT="0" marB="0">
                    <a:lnL w="28575" cap="flat" cmpd="sng" algn="ctr">
                      <a:solidFill>
                        <a:srgbClr val="767171"/>
                      </a:solidFill>
                      <a:prstDash val="solid"/>
                      <a:round/>
                      <a:headEnd type="none" w="med" len="med"/>
                      <a:tailEnd type="none" w="med" len="med"/>
                    </a:lnL>
                    <a:lnR w="28575" cap="flat" cmpd="sng" algn="ctr">
                      <a:solidFill>
                        <a:srgbClr val="767171"/>
                      </a:solidFill>
                      <a:prstDash val="solid"/>
                      <a:round/>
                      <a:headEnd type="none" w="med" len="med"/>
                      <a:tailEnd type="none" w="med" len="med"/>
                    </a:lnR>
                    <a:lnT w="28575" cap="flat" cmpd="sng" algn="ctr">
                      <a:solidFill>
                        <a:srgbClr val="767171"/>
                      </a:solidFill>
                      <a:prstDash val="solid"/>
                      <a:round/>
                      <a:headEnd type="none" w="med" len="med"/>
                      <a:tailEnd type="none" w="med" len="med"/>
                    </a:lnT>
                    <a:lnB w="28575" cap="flat" cmpd="sng" algn="ctr">
                      <a:solidFill>
                        <a:srgbClr val="767171"/>
                      </a:solidFill>
                      <a:prstDash val="solid"/>
                      <a:round/>
                      <a:headEnd type="none" w="med" len="med"/>
                      <a:tailEnd type="none" w="med" len="med"/>
                    </a:lnB>
                    <a:solidFill>
                      <a:srgbClr val="B4C6E7"/>
                    </a:solidFill>
                  </a:tcPr>
                </a:tc>
                <a:tc>
                  <a:txBody>
                    <a:bodyPr/>
                    <a:lstStyle/>
                    <a:p>
                      <a:pPr marL="0" marR="0">
                        <a:spcBef>
                          <a:spcPts val="0"/>
                        </a:spcBef>
                        <a:spcAft>
                          <a:spcPts val="0"/>
                        </a:spcAft>
                      </a:pPr>
                      <a:r>
                        <a:rPr lang="en-US" sz="1500" kern="100" dirty="0">
                          <a:effectLst/>
                          <a:latin typeface="Calibri" panose="020F0502020204030204" pitchFamily="34" charset="0"/>
                          <a:ea typeface="Calibri" panose="020F0502020204030204" pitchFamily="34" charset="0"/>
                          <a:cs typeface="Times New Roman" panose="02020603050405020304" pitchFamily="18" charset="0"/>
                        </a:rPr>
                        <a:t>$5,000,000.00</a:t>
                      </a:r>
                    </a:p>
                  </a:txBody>
                  <a:tcPr marL="51435" marR="51435" marT="0" marB="0">
                    <a:lnL w="28575" cap="flat" cmpd="sng" algn="ctr">
                      <a:solidFill>
                        <a:srgbClr val="767171"/>
                      </a:solidFill>
                      <a:prstDash val="solid"/>
                      <a:round/>
                      <a:headEnd type="none" w="med" len="med"/>
                      <a:tailEnd type="none" w="med" len="med"/>
                    </a:lnL>
                    <a:lnR w="28575" cap="flat" cmpd="sng" algn="ctr">
                      <a:solidFill>
                        <a:srgbClr val="767171"/>
                      </a:solidFill>
                      <a:prstDash val="solid"/>
                      <a:round/>
                      <a:headEnd type="none" w="med" len="med"/>
                      <a:tailEnd type="none" w="med" len="med"/>
                    </a:lnR>
                    <a:lnT w="28575" cap="flat" cmpd="sng" algn="ctr">
                      <a:solidFill>
                        <a:srgbClr val="767171"/>
                      </a:solidFill>
                      <a:prstDash val="solid"/>
                      <a:round/>
                      <a:headEnd type="none" w="med" len="med"/>
                      <a:tailEnd type="none" w="med" len="med"/>
                    </a:lnT>
                    <a:lnB w="28575" cap="flat" cmpd="sng" algn="ctr">
                      <a:solidFill>
                        <a:srgbClr val="767171"/>
                      </a:solidFill>
                      <a:prstDash val="solid"/>
                      <a:round/>
                      <a:headEnd type="none" w="med" len="med"/>
                      <a:tailEnd type="none" w="med" len="med"/>
                    </a:lnB>
                    <a:solidFill>
                      <a:srgbClr val="B4C6E7"/>
                    </a:solidFill>
                  </a:tcPr>
                </a:tc>
                <a:extLst>
                  <a:ext uri="{0D108BD9-81ED-4DB2-BD59-A6C34878D82A}">
                    <a16:rowId xmlns:a16="http://schemas.microsoft.com/office/drawing/2014/main" val="1907928300"/>
                  </a:ext>
                </a:extLst>
              </a:tr>
              <a:tr h="318977">
                <a:tc>
                  <a:txBody>
                    <a:bodyPr/>
                    <a:lstStyle/>
                    <a:p>
                      <a:pPr marL="0" marR="0">
                        <a:spcBef>
                          <a:spcPts val="0"/>
                        </a:spcBef>
                        <a:spcAft>
                          <a:spcPts val="0"/>
                        </a:spcAft>
                      </a:pPr>
                      <a:r>
                        <a:rPr lang="en-US" sz="1500" kern="100">
                          <a:effectLst/>
                          <a:latin typeface="Calibri" panose="020F0502020204030204" pitchFamily="34" charset="0"/>
                          <a:ea typeface="Calibri" panose="020F0502020204030204" pitchFamily="34" charset="0"/>
                          <a:cs typeface="Times New Roman" panose="02020603050405020304" pitchFamily="18" charset="0"/>
                        </a:rPr>
                        <a:t>Projected Number of Awards  </a:t>
                      </a:r>
                    </a:p>
                  </a:txBody>
                  <a:tcPr marL="51435" marR="51435" marT="0" marB="0">
                    <a:lnL w="28575" cap="flat" cmpd="sng" algn="ctr">
                      <a:solidFill>
                        <a:srgbClr val="767171"/>
                      </a:solidFill>
                      <a:prstDash val="solid"/>
                      <a:round/>
                      <a:headEnd type="none" w="med" len="med"/>
                      <a:tailEnd type="none" w="med" len="med"/>
                    </a:lnL>
                    <a:lnR w="28575" cap="flat" cmpd="sng" algn="ctr">
                      <a:solidFill>
                        <a:srgbClr val="767171"/>
                      </a:solidFill>
                      <a:prstDash val="solid"/>
                      <a:round/>
                      <a:headEnd type="none" w="med" len="med"/>
                      <a:tailEnd type="none" w="med" len="med"/>
                    </a:lnR>
                    <a:lnT w="28575" cap="flat" cmpd="sng" algn="ctr">
                      <a:solidFill>
                        <a:srgbClr val="767171"/>
                      </a:solidFill>
                      <a:prstDash val="solid"/>
                      <a:round/>
                      <a:headEnd type="none" w="med" len="med"/>
                      <a:tailEnd type="none" w="med" len="med"/>
                    </a:lnT>
                    <a:lnB w="28575" cap="flat" cmpd="sng" algn="ctr">
                      <a:solidFill>
                        <a:srgbClr val="767171"/>
                      </a:solidFill>
                      <a:prstDash val="solid"/>
                      <a:round/>
                      <a:headEnd type="none" w="med" len="med"/>
                      <a:tailEnd type="none" w="med" len="med"/>
                    </a:lnB>
                    <a:solidFill>
                      <a:srgbClr val="B4C6E7"/>
                    </a:solidFill>
                  </a:tcPr>
                </a:tc>
                <a:tc>
                  <a:txBody>
                    <a:bodyPr/>
                    <a:lstStyle/>
                    <a:p>
                      <a:pPr marL="0" marR="0">
                        <a:spcBef>
                          <a:spcPts val="0"/>
                        </a:spcBef>
                        <a:spcAft>
                          <a:spcPts val="0"/>
                        </a:spcAft>
                      </a:pPr>
                      <a:r>
                        <a:rPr lang="en-US" sz="1500" kern="100" dirty="0">
                          <a:effectLst/>
                          <a:latin typeface="Calibri" panose="020F0502020204030204" pitchFamily="34" charset="0"/>
                          <a:ea typeface="Calibri" panose="020F0502020204030204" pitchFamily="34" charset="0"/>
                          <a:cs typeface="Times New Roman" panose="02020603050405020304" pitchFamily="18" charset="0"/>
                        </a:rPr>
                        <a:t>Distribution by Regions, will </a:t>
                      </a:r>
                      <a:r>
                        <a:rPr lang="en-US" sz="1500" kern="100" dirty="0" smtClean="0">
                          <a:effectLst/>
                          <a:latin typeface="Calibri" panose="020F0502020204030204" pitchFamily="34" charset="0"/>
                          <a:ea typeface="Calibri" panose="020F0502020204030204" pitchFamily="34" charset="0"/>
                          <a:cs typeface="Times New Roman" panose="02020603050405020304" pitchFamily="18" charset="0"/>
                        </a:rPr>
                        <a:t>vary.</a:t>
                      </a:r>
                      <a:endParaRPr lang="en-US"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28575" cap="flat" cmpd="sng" algn="ctr">
                      <a:solidFill>
                        <a:srgbClr val="767171"/>
                      </a:solidFill>
                      <a:prstDash val="solid"/>
                      <a:round/>
                      <a:headEnd type="none" w="med" len="med"/>
                      <a:tailEnd type="none" w="med" len="med"/>
                    </a:lnL>
                    <a:lnR w="28575" cap="flat" cmpd="sng" algn="ctr">
                      <a:solidFill>
                        <a:srgbClr val="767171"/>
                      </a:solidFill>
                      <a:prstDash val="solid"/>
                      <a:round/>
                      <a:headEnd type="none" w="med" len="med"/>
                      <a:tailEnd type="none" w="med" len="med"/>
                    </a:lnR>
                    <a:lnT w="28575" cap="flat" cmpd="sng" algn="ctr">
                      <a:solidFill>
                        <a:srgbClr val="767171"/>
                      </a:solidFill>
                      <a:prstDash val="solid"/>
                      <a:round/>
                      <a:headEnd type="none" w="med" len="med"/>
                      <a:tailEnd type="none" w="med" len="med"/>
                    </a:lnT>
                    <a:lnB w="28575" cap="flat" cmpd="sng" algn="ctr">
                      <a:solidFill>
                        <a:srgbClr val="767171"/>
                      </a:solidFill>
                      <a:prstDash val="solid"/>
                      <a:round/>
                      <a:headEnd type="none" w="med" len="med"/>
                      <a:tailEnd type="none" w="med" len="med"/>
                    </a:lnB>
                    <a:solidFill>
                      <a:srgbClr val="B4C6E7"/>
                    </a:solidFill>
                  </a:tcPr>
                </a:tc>
                <a:extLst>
                  <a:ext uri="{0D108BD9-81ED-4DB2-BD59-A6C34878D82A}">
                    <a16:rowId xmlns:a16="http://schemas.microsoft.com/office/drawing/2014/main" val="1445893462"/>
                  </a:ext>
                </a:extLst>
              </a:tr>
              <a:tr h="315096">
                <a:tc>
                  <a:txBody>
                    <a:bodyPr/>
                    <a:lstStyle/>
                    <a:p>
                      <a:pPr marL="0" marR="0">
                        <a:spcBef>
                          <a:spcPts val="0"/>
                        </a:spcBef>
                        <a:spcAft>
                          <a:spcPts val="0"/>
                        </a:spcAft>
                      </a:pPr>
                      <a:r>
                        <a:rPr lang="en-US" sz="1500" kern="100">
                          <a:effectLst/>
                          <a:latin typeface="Calibri" panose="020F0502020204030204" pitchFamily="34" charset="0"/>
                          <a:ea typeface="Calibri" panose="020F0502020204030204" pitchFamily="34" charset="0"/>
                          <a:cs typeface="Times New Roman" panose="02020603050405020304" pitchFamily="18" charset="0"/>
                        </a:rPr>
                        <a:t>Maximum Award Amount  </a:t>
                      </a:r>
                    </a:p>
                  </a:txBody>
                  <a:tcPr marL="51435" marR="51435" marT="0" marB="0">
                    <a:lnL w="28575" cap="flat" cmpd="sng" algn="ctr">
                      <a:solidFill>
                        <a:srgbClr val="767171"/>
                      </a:solidFill>
                      <a:prstDash val="solid"/>
                      <a:round/>
                      <a:headEnd type="none" w="med" len="med"/>
                      <a:tailEnd type="none" w="med" len="med"/>
                    </a:lnL>
                    <a:lnR w="28575" cap="flat" cmpd="sng" algn="ctr">
                      <a:solidFill>
                        <a:srgbClr val="767171"/>
                      </a:solidFill>
                      <a:prstDash val="solid"/>
                      <a:round/>
                      <a:headEnd type="none" w="med" len="med"/>
                      <a:tailEnd type="none" w="med" len="med"/>
                    </a:lnR>
                    <a:lnT w="28575" cap="flat" cmpd="sng" algn="ctr">
                      <a:solidFill>
                        <a:srgbClr val="767171"/>
                      </a:solidFill>
                      <a:prstDash val="solid"/>
                      <a:round/>
                      <a:headEnd type="none" w="med" len="med"/>
                      <a:tailEnd type="none" w="med" len="med"/>
                    </a:lnT>
                    <a:lnB w="28575" cap="flat" cmpd="sng" algn="ctr">
                      <a:solidFill>
                        <a:srgbClr val="767171"/>
                      </a:solidFill>
                      <a:prstDash val="solid"/>
                      <a:round/>
                      <a:headEnd type="none" w="med" len="med"/>
                      <a:tailEnd type="none" w="med" len="med"/>
                    </a:lnB>
                    <a:solidFill>
                      <a:srgbClr val="B4C6E7"/>
                    </a:solidFill>
                  </a:tcPr>
                </a:tc>
                <a:tc>
                  <a:txBody>
                    <a:bodyPr/>
                    <a:lstStyle/>
                    <a:p>
                      <a:pPr marL="0" marR="0">
                        <a:spcBef>
                          <a:spcPts val="0"/>
                        </a:spcBef>
                        <a:spcAft>
                          <a:spcPts val="0"/>
                        </a:spcAft>
                      </a:pPr>
                      <a:r>
                        <a:rPr lang="en-US" sz="15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500" kern="100" dirty="0" smtClean="0">
                          <a:effectLst/>
                          <a:latin typeface="Calibri" panose="020F0502020204030204" pitchFamily="34" charset="0"/>
                          <a:ea typeface="Calibri" panose="020F0502020204030204" pitchFamily="34" charset="0"/>
                          <a:cs typeface="Times New Roman" panose="02020603050405020304" pitchFamily="18" charset="0"/>
                        </a:rPr>
                        <a:t>50,000.00</a:t>
                      </a:r>
                    </a:p>
                  </a:txBody>
                  <a:tcPr marL="51435" marR="51435" marT="0" marB="0">
                    <a:lnL w="28575" cap="flat" cmpd="sng" algn="ctr">
                      <a:solidFill>
                        <a:srgbClr val="767171"/>
                      </a:solidFill>
                      <a:prstDash val="solid"/>
                      <a:round/>
                      <a:headEnd type="none" w="med" len="med"/>
                      <a:tailEnd type="none" w="med" len="med"/>
                    </a:lnL>
                    <a:lnR w="28575" cap="flat" cmpd="sng" algn="ctr">
                      <a:solidFill>
                        <a:srgbClr val="767171"/>
                      </a:solidFill>
                      <a:prstDash val="solid"/>
                      <a:round/>
                      <a:headEnd type="none" w="med" len="med"/>
                      <a:tailEnd type="none" w="med" len="med"/>
                    </a:lnR>
                    <a:lnT w="28575" cap="flat" cmpd="sng" algn="ctr">
                      <a:solidFill>
                        <a:srgbClr val="767171"/>
                      </a:solidFill>
                      <a:prstDash val="solid"/>
                      <a:round/>
                      <a:headEnd type="none" w="med" len="med"/>
                      <a:tailEnd type="none" w="med" len="med"/>
                    </a:lnT>
                    <a:lnB w="28575" cap="flat" cmpd="sng" algn="ctr">
                      <a:solidFill>
                        <a:srgbClr val="767171"/>
                      </a:solidFill>
                      <a:prstDash val="solid"/>
                      <a:round/>
                      <a:headEnd type="none" w="med" len="med"/>
                      <a:tailEnd type="none" w="med" len="med"/>
                    </a:lnB>
                    <a:solidFill>
                      <a:srgbClr val="B4C6E7"/>
                    </a:solidFill>
                  </a:tcPr>
                </a:tc>
                <a:extLst>
                  <a:ext uri="{0D108BD9-81ED-4DB2-BD59-A6C34878D82A}">
                    <a16:rowId xmlns:a16="http://schemas.microsoft.com/office/drawing/2014/main" val="3153684874"/>
                  </a:ext>
                </a:extLst>
              </a:tr>
            </a:tbl>
          </a:graphicData>
        </a:graphic>
      </p:graphicFrame>
      <p:pic>
        <p:nvPicPr>
          <p:cNvPr id="2050"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7431" y="4053337"/>
            <a:ext cx="1891423" cy="189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5276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6" name="Rectangle 5"/>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7" name="Rectangle 6"/>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pic>
        <p:nvPicPr>
          <p:cNvPr id="8" name="Picture 14" descr="https://lh3.googleusercontent.com/W9KAPTJ78izS_4TFWMAZSJ-FRG1brYt1ksAxinAf-I6MNN8_PYD5zG4OoaVlrFXrTDE3ZaRGPPxAEjvgEAjQInN3U9VlXlPc3fWxKoCMi4CJ1ZBdeLpWScBzsb9YxGett0hjB_7gYMmi0L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955" y="1146505"/>
            <a:ext cx="1732149" cy="118307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03905" y="1204838"/>
            <a:ext cx="8229600" cy="780302"/>
          </a:xfrm>
        </p:spPr>
        <p:txBody>
          <a:bodyPr>
            <a:noAutofit/>
          </a:bodyPr>
          <a:lstStyle/>
          <a:p>
            <a:r>
              <a:rPr lang="en-US" sz="2400" b="1" dirty="0">
                <a:solidFill>
                  <a:srgbClr val="1F497D"/>
                </a:solidFill>
                <a:cs typeface="Calibri"/>
                <a:sym typeface="Calibri"/>
              </a:rPr>
              <a:t>LCSS</a:t>
            </a:r>
            <a:br>
              <a:rPr lang="en-US" sz="2400" b="1" dirty="0">
                <a:solidFill>
                  <a:srgbClr val="1F497D"/>
                </a:solidFill>
                <a:cs typeface="Calibri"/>
                <a:sym typeface="Calibri"/>
              </a:rPr>
            </a:br>
            <a:r>
              <a:rPr lang="en-US" sz="2400" b="1" dirty="0">
                <a:solidFill>
                  <a:srgbClr val="1F497D"/>
                </a:solidFill>
                <a:cs typeface="Calibri"/>
                <a:sym typeface="Calibri"/>
              </a:rPr>
              <a:t>School Safety Annual Report</a:t>
            </a:r>
            <a:endParaRPr lang="en-US" sz="2400" b="1" dirty="0">
              <a:solidFill>
                <a:srgbClr val="1F497D"/>
              </a:solidFill>
              <a:cs typeface="Calibri"/>
              <a:sym typeface="Calibri"/>
            </a:endParaRPr>
          </a:p>
        </p:txBody>
      </p:sp>
      <p:sp>
        <p:nvSpPr>
          <p:cNvPr id="2" name="Rectangle 1"/>
          <p:cNvSpPr/>
          <p:nvPr/>
        </p:nvSpPr>
        <p:spPr>
          <a:xfrm>
            <a:off x="446857" y="2503052"/>
            <a:ext cx="6370526" cy="3323987"/>
          </a:xfrm>
          <a:prstGeom prst="rect">
            <a:avLst/>
          </a:prstGeom>
        </p:spPr>
        <p:txBody>
          <a:bodyPr wrap="square">
            <a:spAutoFit/>
          </a:bodyPr>
          <a:lstStyle/>
          <a:p>
            <a:r>
              <a:rPr lang="en-US" sz="1500" dirty="0">
                <a:solidFill>
                  <a:srgbClr val="1F497D"/>
                </a:solidFill>
                <a:latin typeface="Calibri" panose="020F0502020204030204" pitchFamily="34" charset="0"/>
                <a:ea typeface="Calibri" panose="020F0502020204030204" pitchFamily="34" charset="0"/>
              </a:rPr>
              <a:t>Per Act 224 of 2023; P. 10, lines 4-8 (Paragraph C), “The center shall provide an annual report to the governor, the State Board of Elementary and Secondary Education, the Senate Committee on Education, and the House Committee on Education regarding the status of school safety in Louisiana, the work of the center and resources identified to increase school safety.”</a:t>
            </a:r>
            <a:endParaRPr lang="en-US" sz="1500" dirty="0">
              <a:latin typeface="Calibri" panose="020F0502020204030204" pitchFamily="34" charset="0"/>
              <a:ea typeface="Calibri" panose="020F0502020204030204" pitchFamily="34" charset="0"/>
            </a:endParaRPr>
          </a:p>
          <a:p>
            <a:endParaRPr lang="en-US" sz="1500" dirty="0">
              <a:solidFill>
                <a:srgbClr val="000000"/>
              </a:solidFill>
              <a:latin typeface="Calibri" panose="020F0502020204030204" pitchFamily="34" charset="0"/>
            </a:endParaRPr>
          </a:p>
          <a:p>
            <a:r>
              <a:rPr lang="en-US" sz="1500" dirty="0">
                <a:solidFill>
                  <a:schemeClr val="tx2"/>
                </a:solidFill>
                <a:latin typeface="Calibri" panose="020F0502020204030204" pitchFamily="34" charset="0"/>
              </a:rPr>
              <a:t>LCSS </a:t>
            </a:r>
            <a:r>
              <a:rPr lang="en-US" sz="1500" dirty="0">
                <a:solidFill>
                  <a:schemeClr val="tx2"/>
                </a:solidFill>
                <a:latin typeface="Calibri" panose="020F0502020204030204" pitchFamily="34" charset="0"/>
              </a:rPr>
              <a:t>is committed to continued growth and support to partner agencies and schools as we look into FY25. What has been achieved in the last quarter of FY24 is just the beginning. </a:t>
            </a:r>
            <a:r>
              <a:rPr lang="en-US" sz="1500" dirty="0">
                <a:solidFill>
                  <a:schemeClr val="tx2"/>
                </a:solidFill>
                <a:latin typeface="Calibri" panose="020F0502020204030204" pitchFamily="34" charset="0"/>
              </a:rPr>
              <a:t>Creating </a:t>
            </a:r>
            <a:r>
              <a:rPr lang="en-US" sz="1500" dirty="0">
                <a:solidFill>
                  <a:schemeClr val="tx2"/>
                </a:solidFill>
                <a:latin typeface="Calibri" panose="020F0502020204030204" pitchFamily="34" charset="0"/>
              </a:rPr>
              <a:t>safe learning environments require a collective effort at all levels of government and within the school systems, to include students, communities and families. By continuing to work together, committed to providing the resources needed, we will exceed mission requirements and make Louisiana schools a safe place for both educators and students.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2836" y="2701147"/>
            <a:ext cx="2262812" cy="2717321"/>
          </a:xfrm>
          <a:prstGeom prst="rect">
            <a:avLst/>
          </a:prstGeom>
          <a:ln w="38100">
            <a:solidFill>
              <a:schemeClr val="accent1">
                <a:lumMod val="60000"/>
                <a:lumOff val="40000"/>
              </a:schemeClr>
            </a:solidFill>
          </a:ln>
        </p:spPr>
      </p:pic>
    </p:spTree>
    <p:extLst>
      <p:ext uri="{BB962C8B-B14F-4D97-AF65-F5344CB8AC3E}">
        <p14:creationId xmlns:p14="http://schemas.microsoft.com/office/powerpoint/2010/main" val="1904297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6" name="Rectangle 5"/>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7" name="Rectangle 6"/>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pic>
        <p:nvPicPr>
          <p:cNvPr id="8" name="Picture 14" descr="https://lh3.googleusercontent.com/W9KAPTJ78izS_4TFWMAZSJ-FRG1brYt1ksAxinAf-I6MNN8_PYD5zG4OoaVlrFXrTDE3ZaRGPPxAEjvgEAjQInN3U9VlXlPc3fWxKoCMi4CJ1ZBdeLpWScBzsb9YxGett0hjB_7gYMmi0L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21" y="1651690"/>
            <a:ext cx="1142447" cy="78030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46856" y="1651689"/>
            <a:ext cx="8229600" cy="780302"/>
          </a:xfrm>
        </p:spPr>
        <p:txBody>
          <a:bodyPr>
            <a:noAutofit/>
          </a:bodyPr>
          <a:lstStyle/>
          <a:p>
            <a:r>
              <a:rPr lang="en-US" sz="1800" b="1" dirty="0">
                <a:solidFill>
                  <a:srgbClr val="1F497D"/>
                </a:solidFill>
                <a:cs typeface="Calibri"/>
                <a:sym typeface="Calibri"/>
              </a:rPr>
              <a:t>LCSS</a:t>
            </a:r>
            <a:br>
              <a:rPr lang="en-US" sz="1800" b="1" dirty="0">
                <a:solidFill>
                  <a:srgbClr val="1F497D"/>
                </a:solidFill>
                <a:cs typeface="Calibri"/>
                <a:sym typeface="Calibri"/>
              </a:rPr>
            </a:br>
            <a:r>
              <a:rPr lang="en-US" sz="1800" b="1" dirty="0">
                <a:solidFill>
                  <a:srgbClr val="1F497D"/>
                </a:solidFill>
                <a:cs typeface="Calibri"/>
                <a:sym typeface="Calibri"/>
              </a:rPr>
              <a:t>LEMC Post Conference Training</a:t>
            </a:r>
            <a:endParaRPr lang="en-US" sz="1800" b="1" dirty="0">
              <a:solidFill>
                <a:srgbClr val="1F497D"/>
              </a:solidFill>
              <a:cs typeface="Calibri"/>
              <a:sym typeface="Calibri"/>
            </a:endParaRPr>
          </a:p>
        </p:txBody>
      </p:sp>
      <p:sp>
        <p:nvSpPr>
          <p:cNvPr id="2" name="Rectangle 1"/>
          <p:cNvSpPr/>
          <p:nvPr/>
        </p:nvSpPr>
        <p:spPr>
          <a:xfrm>
            <a:off x="252763" y="2498012"/>
            <a:ext cx="5822391" cy="3554819"/>
          </a:xfrm>
          <a:prstGeom prst="rect">
            <a:avLst/>
          </a:prstGeom>
        </p:spPr>
        <p:txBody>
          <a:bodyPr wrap="square">
            <a:spAutoFit/>
          </a:bodyPr>
          <a:lstStyle/>
          <a:p>
            <a:pPr lvl="0"/>
            <a:r>
              <a:rPr lang="en-US" sz="1500" u="sng" dirty="0">
                <a:hlinkClick r:id="rId3"/>
              </a:rPr>
              <a:t>Post </a:t>
            </a:r>
            <a:r>
              <a:rPr lang="en-US" sz="1500" u="sng" dirty="0">
                <a:hlinkClick r:id="rId3"/>
              </a:rPr>
              <a:t>Conference Training – </a:t>
            </a:r>
            <a:r>
              <a:rPr lang="en-US" sz="1500" u="sng" dirty="0">
                <a:hlinkClick r:id="rId3"/>
              </a:rPr>
              <a:t>School </a:t>
            </a:r>
            <a:r>
              <a:rPr lang="en-US" sz="1500" u="sng" dirty="0">
                <a:hlinkClick r:id="rId3"/>
              </a:rPr>
              <a:t>Based Active Shooter Exercises</a:t>
            </a:r>
            <a:r>
              <a:rPr lang="en-US" sz="1500" dirty="0"/>
              <a:t> May 9</a:t>
            </a:r>
            <a:r>
              <a:rPr lang="en-US" sz="1500" baseline="30000" dirty="0"/>
              <a:t>th</a:t>
            </a:r>
            <a:r>
              <a:rPr lang="en-US" sz="1500" dirty="0"/>
              <a:t> </a:t>
            </a:r>
          </a:p>
          <a:p>
            <a:pPr lvl="1"/>
            <a:r>
              <a:rPr lang="en-US" sz="1500" dirty="0"/>
              <a:t>Module 1: </a:t>
            </a:r>
            <a:r>
              <a:rPr lang="en-US" sz="1500" dirty="0"/>
              <a:t>Prevention</a:t>
            </a:r>
            <a:endParaRPr lang="en-US" sz="1500" dirty="0"/>
          </a:p>
          <a:p>
            <a:pPr lvl="1"/>
            <a:r>
              <a:rPr lang="en-US" sz="1500" dirty="0"/>
              <a:t>Module 2: Initial Response </a:t>
            </a:r>
            <a:endParaRPr lang="en-US" sz="1500" dirty="0"/>
          </a:p>
          <a:p>
            <a:pPr lvl="1"/>
            <a:r>
              <a:rPr lang="en-US" sz="1500" dirty="0"/>
              <a:t>Module </a:t>
            </a:r>
            <a:r>
              <a:rPr lang="en-US" sz="1500" dirty="0"/>
              <a:t>3: Tactical Response </a:t>
            </a:r>
            <a:endParaRPr lang="en-US" sz="1500" dirty="0"/>
          </a:p>
          <a:p>
            <a:pPr lvl="1"/>
            <a:r>
              <a:rPr lang="en-US" sz="1500" dirty="0"/>
              <a:t>Module </a:t>
            </a:r>
            <a:r>
              <a:rPr lang="en-US" sz="1500" dirty="0"/>
              <a:t>4: Evacuation and Reunification </a:t>
            </a:r>
          </a:p>
          <a:p>
            <a:pPr lvl="1"/>
            <a:r>
              <a:rPr lang="en-US" sz="1500" dirty="0"/>
              <a:t>Module </a:t>
            </a:r>
            <a:r>
              <a:rPr lang="en-US" sz="1500" dirty="0"/>
              <a:t>5: Crisis Counseling </a:t>
            </a:r>
            <a:endParaRPr lang="en-US" sz="1500" dirty="0"/>
          </a:p>
          <a:p>
            <a:pPr lvl="1"/>
            <a:endParaRPr lang="en-US" sz="1500" dirty="0"/>
          </a:p>
          <a:p>
            <a:r>
              <a:rPr lang="en-US" sz="1500" dirty="0"/>
              <a:t>LCSS is committed to continued growth and support to partner </a:t>
            </a:r>
            <a:r>
              <a:rPr lang="en-US" sz="1500" dirty="0"/>
              <a:t>agencies. Creating </a:t>
            </a:r>
            <a:r>
              <a:rPr lang="en-US" sz="1500" dirty="0"/>
              <a:t>safe learning environments require a collective effort at all levels of government and within the school systems, to include students, communities and families. </a:t>
            </a:r>
            <a:r>
              <a:rPr lang="en-US" sz="1500" dirty="0"/>
              <a:t>By </a:t>
            </a:r>
            <a:r>
              <a:rPr lang="en-US" sz="1500" dirty="0"/>
              <a:t>continuing to work together, committed to providing the resources needed, we will exceed mission requirements and make Louisiana schools a safe place for both educators and students. </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679" t="677" r="1549" b="1375"/>
          <a:stretch/>
        </p:blipFill>
        <p:spPr>
          <a:xfrm>
            <a:off x="6346885" y="2498012"/>
            <a:ext cx="2694406" cy="3412160"/>
          </a:xfrm>
          <a:prstGeom prst="rect">
            <a:avLst/>
          </a:prstGeom>
          <a:ln w="38100">
            <a:solidFill>
              <a:srgbClr val="00B0F0"/>
            </a:solidFill>
          </a:ln>
        </p:spPr>
      </p:pic>
    </p:spTree>
    <p:extLst>
      <p:ext uri="{BB962C8B-B14F-4D97-AF65-F5344CB8AC3E}">
        <p14:creationId xmlns:p14="http://schemas.microsoft.com/office/powerpoint/2010/main" val="710910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6" name="Rectangle 5"/>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sp>
        <p:nvSpPr>
          <p:cNvPr id="7" name="Rectangle 6"/>
          <p:cNvSpPr/>
          <p:nvPr/>
        </p:nvSpPr>
        <p:spPr>
          <a:xfrm>
            <a:off x="4505185" y="3325125"/>
            <a:ext cx="213520" cy="248209"/>
          </a:xfrm>
          <a:prstGeom prst="rect">
            <a:avLst/>
          </a:prstGeom>
        </p:spPr>
        <p:txBody>
          <a:bodyPr wrap="none">
            <a:spAutoFit/>
          </a:bodyPr>
          <a:lstStyle/>
          <a:p>
            <a:pPr defTabSz="685800">
              <a:defRPr/>
            </a:pPr>
            <a:r>
              <a:rPr lang="en-US" sz="1013" dirty="0">
                <a:solidFill>
                  <a:prstClr val="black"/>
                </a:solidFill>
                <a:latin typeface="Calibri"/>
              </a:rPr>
              <a:t> </a:t>
            </a:r>
          </a:p>
        </p:txBody>
      </p:sp>
      <p:pic>
        <p:nvPicPr>
          <p:cNvPr id="8" name="Picture 14" descr="https://lh3.googleusercontent.com/W9KAPTJ78izS_4TFWMAZSJ-FRG1brYt1ksAxinAf-I6MNN8_PYD5zG4OoaVlrFXrTDE3ZaRGPPxAEjvgEAjQInN3U9VlXlPc3fWxKoCMi4CJ1ZBdeLpWScBzsb9YxGett0hjB_7gYMmi0L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21" y="1468758"/>
            <a:ext cx="1410280" cy="96323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03905" y="1128780"/>
            <a:ext cx="8229600" cy="780302"/>
          </a:xfrm>
        </p:spPr>
        <p:txBody>
          <a:bodyPr>
            <a:normAutofit/>
          </a:bodyPr>
          <a:lstStyle/>
          <a:p>
            <a:r>
              <a:rPr lang="en-US" sz="3200" b="1" dirty="0">
                <a:solidFill>
                  <a:srgbClr val="1F497D"/>
                </a:solidFill>
                <a:cs typeface="Calibri"/>
                <a:sym typeface="Calibri"/>
              </a:rPr>
              <a:t>Louisiana Center for Safe Schools Website</a:t>
            </a:r>
            <a:endParaRPr lang="en-US" sz="3200" dirty="0"/>
          </a:p>
        </p:txBody>
      </p:sp>
      <p:sp>
        <p:nvSpPr>
          <p:cNvPr id="9" name="Content Placeholder 2"/>
          <p:cNvSpPr>
            <a:spLocks noGrp="1"/>
          </p:cNvSpPr>
          <p:nvPr>
            <p:ph idx="1"/>
          </p:nvPr>
        </p:nvSpPr>
        <p:spPr>
          <a:xfrm>
            <a:off x="424282" y="2348179"/>
            <a:ext cx="3335731" cy="3972154"/>
          </a:xfrm>
        </p:spPr>
        <p:txBody>
          <a:bodyPr anchor="t">
            <a:noAutofit/>
          </a:bodyPr>
          <a:lstStyle/>
          <a:p>
            <a:pPr lvl="1">
              <a:spcBef>
                <a:spcPts val="0"/>
              </a:spcBef>
              <a:buClr>
                <a:srgbClr val="000000"/>
              </a:buClr>
              <a:buSzPct val="100000"/>
              <a:buFont typeface="Courier New" panose="02070309020205020404" pitchFamily="49" charset="0"/>
              <a:buChar char="o"/>
            </a:pPr>
            <a:r>
              <a:rPr lang="en-US" sz="1800" b="1" dirty="0">
                <a:solidFill>
                  <a:schemeClr val="tx2"/>
                </a:solidFill>
                <a:ea typeface="Calibri"/>
                <a:cs typeface="Calibri"/>
                <a:sym typeface="Calibri"/>
              </a:rPr>
              <a:t>Administrators and Superintendents</a:t>
            </a:r>
          </a:p>
          <a:p>
            <a:pPr marL="252413" lvl="1" indent="0">
              <a:spcBef>
                <a:spcPts val="0"/>
              </a:spcBef>
              <a:buClr>
                <a:srgbClr val="000000"/>
              </a:buClr>
              <a:buSzPct val="100000"/>
              <a:buNone/>
            </a:pPr>
            <a:endParaRPr lang="en-US" sz="1800" b="1" dirty="0">
              <a:solidFill>
                <a:schemeClr val="tx2"/>
              </a:solidFill>
              <a:ea typeface="Calibri"/>
              <a:cs typeface="Calibri"/>
              <a:sym typeface="Calibri"/>
            </a:endParaRPr>
          </a:p>
          <a:p>
            <a:pPr lvl="1">
              <a:spcBef>
                <a:spcPts val="0"/>
              </a:spcBef>
              <a:buClr>
                <a:srgbClr val="000000"/>
              </a:buClr>
              <a:buSzPct val="100000"/>
              <a:buFont typeface="Courier New" panose="02070309020205020404" pitchFamily="49" charset="0"/>
              <a:buChar char="o"/>
            </a:pPr>
            <a:r>
              <a:rPr lang="en-US" sz="1800" b="1" dirty="0">
                <a:solidFill>
                  <a:schemeClr val="tx2"/>
                </a:solidFill>
                <a:ea typeface="Calibri"/>
                <a:cs typeface="Calibri"/>
                <a:sym typeface="Calibri"/>
              </a:rPr>
              <a:t>Parents and Students</a:t>
            </a:r>
          </a:p>
          <a:p>
            <a:pPr marL="252413" lvl="1" indent="0">
              <a:spcBef>
                <a:spcPts val="0"/>
              </a:spcBef>
              <a:buClr>
                <a:srgbClr val="000000"/>
              </a:buClr>
              <a:buSzPct val="100000"/>
              <a:buNone/>
            </a:pPr>
            <a:endParaRPr lang="en-US" sz="1800" b="1" dirty="0">
              <a:solidFill>
                <a:schemeClr val="tx2"/>
              </a:solidFill>
              <a:ea typeface="Calibri"/>
              <a:cs typeface="Calibri"/>
              <a:sym typeface="Calibri"/>
            </a:endParaRPr>
          </a:p>
          <a:p>
            <a:pPr lvl="1">
              <a:spcBef>
                <a:spcPts val="0"/>
              </a:spcBef>
              <a:buClr>
                <a:srgbClr val="000000"/>
              </a:buClr>
              <a:buSzPct val="100000"/>
              <a:buFont typeface="Courier New" panose="02070309020205020404" pitchFamily="49" charset="0"/>
              <a:buChar char="o"/>
            </a:pPr>
            <a:r>
              <a:rPr lang="en-US" sz="1800" b="1" dirty="0">
                <a:solidFill>
                  <a:schemeClr val="tx2"/>
                </a:solidFill>
                <a:ea typeface="Calibri"/>
                <a:cs typeface="Calibri"/>
                <a:sym typeface="Calibri"/>
              </a:rPr>
              <a:t>Faculty and Staff</a:t>
            </a:r>
          </a:p>
          <a:p>
            <a:pPr marL="252413" lvl="1" indent="0">
              <a:spcBef>
                <a:spcPts val="0"/>
              </a:spcBef>
              <a:buClr>
                <a:srgbClr val="000000"/>
              </a:buClr>
              <a:buSzPct val="100000"/>
              <a:buNone/>
            </a:pPr>
            <a:endParaRPr lang="en-US" sz="1800" b="1" dirty="0">
              <a:solidFill>
                <a:schemeClr val="tx2"/>
              </a:solidFill>
              <a:ea typeface="Calibri"/>
              <a:cs typeface="Calibri"/>
              <a:sym typeface="Calibri"/>
            </a:endParaRPr>
          </a:p>
          <a:p>
            <a:pPr lvl="1">
              <a:spcBef>
                <a:spcPts val="0"/>
              </a:spcBef>
              <a:buClr>
                <a:srgbClr val="000000"/>
              </a:buClr>
              <a:buSzPct val="100000"/>
              <a:buFont typeface="Courier New" panose="02070309020205020404" pitchFamily="49" charset="0"/>
              <a:buChar char="o"/>
            </a:pPr>
            <a:r>
              <a:rPr lang="en-US" sz="1800" b="1" dirty="0">
                <a:solidFill>
                  <a:schemeClr val="tx2"/>
                </a:solidFill>
                <a:ea typeface="Calibri"/>
                <a:cs typeface="Calibri"/>
                <a:sym typeface="Calibri"/>
              </a:rPr>
              <a:t>First Responders and Resource Officers</a:t>
            </a:r>
          </a:p>
          <a:p>
            <a:pPr marL="252413" lvl="1" indent="0">
              <a:spcBef>
                <a:spcPts val="0"/>
              </a:spcBef>
              <a:buClr>
                <a:srgbClr val="000000"/>
              </a:buClr>
              <a:buSzPct val="100000"/>
              <a:buNone/>
            </a:pPr>
            <a:endParaRPr lang="en-US" sz="1800" b="1" dirty="0">
              <a:solidFill>
                <a:schemeClr val="tx2"/>
              </a:solidFill>
              <a:ea typeface="Calibri"/>
              <a:cs typeface="Calibri"/>
              <a:sym typeface="Calibri"/>
            </a:endParaRPr>
          </a:p>
          <a:p>
            <a:pPr lvl="1">
              <a:spcBef>
                <a:spcPts val="0"/>
              </a:spcBef>
              <a:buClr>
                <a:srgbClr val="000000"/>
              </a:buClr>
              <a:buSzPct val="100000"/>
              <a:buFont typeface="Courier New" panose="02070309020205020404" pitchFamily="49" charset="0"/>
              <a:buChar char="o"/>
            </a:pPr>
            <a:r>
              <a:rPr lang="en-US" sz="1800" b="1" dirty="0">
                <a:solidFill>
                  <a:srgbClr val="0070C0"/>
                </a:solidFill>
                <a:ea typeface="Calibri"/>
                <a:cs typeface="Calibri"/>
                <a:sym typeface="Calibri"/>
              </a:rPr>
              <a:t>Behavioral and Mental Health </a:t>
            </a:r>
          </a:p>
          <a:p>
            <a:pPr lvl="1">
              <a:spcBef>
                <a:spcPts val="0"/>
              </a:spcBef>
              <a:buClr>
                <a:srgbClr val="000000"/>
              </a:buClr>
              <a:buSzPct val="100000"/>
              <a:buFont typeface="Courier New" panose="02070309020205020404" pitchFamily="49" charset="0"/>
              <a:buChar char="o"/>
            </a:pPr>
            <a:endParaRPr lang="en-US" sz="1800" b="1" dirty="0">
              <a:solidFill>
                <a:schemeClr val="tx2"/>
              </a:solidFill>
              <a:ea typeface="Calibri"/>
              <a:cs typeface="Calibri"/>
              <a:sym typeface="Calibri"/>
            </a:endParaRPr>
          </a:p>
          <a:p>
            <a:pPr lvl="1">
              <a:spcBef>
                <a:spcPts val="0"/>
              </a:spcBef>
              <a:buClr>
                <a:srgbClr val="000000"/>
              </a:buClr>
              <a:buSzPct val="100000"/>
              <a:buFont typeface="Courier New" panose="02070309020205020404" pitchFamily="49" charset="0"/>
              <a:buChar char="o"/>
            </a:pPr>
            <a:r>
              <a:rPr lang="en-US" sz="1800" b="1" dirty="0">
                <a:solidFill>
                  <a:srgbClr val="00B0F0"/>
                </a:solidFill>
                <a:ea typeface="Calibri"/>
                <a:cs typeface="Calibri"/>
                <a:sym typeface="Calibri"/>
              </a:rPr>
              <a:t>Louisiana Legislation</a:t>
            </a:r>
          </a:p>
        </p:txBody>
      </p:sp>
      <p:sp>
        <p:nvSpPr>
          <p:cNvPr id="10" name="TextBox 9"/>
          <p:cNvSpPr txBox="1"/>
          <p:nvPr/>
        </p:nvSpPr>
        <p:spPr>
          <a:xfrm>
            <a:off x="2416344" y="6049146"/>
            <a:ext cx="3699164" cy="424732"/>
          </a:xfrm>
          <a:prstGeom prst="rect">
            <a:avLst/>
          </a:prstGeom>
          <a:noFill/>
        </p:spPr>
        <p:txBody>
          <a:bodyPr wrap="square" rtlCol="0">
            <a:spAutoFit/>
          </a:bodyPr>
          <a:lstStyle/>
          <a:p>
            <a:pPr marL="214313" indent="-214313">
              <a:lnSpc>
                <a:spcPct val="120000"/>
              </a:lnSpc>
              <a:buClr>
                <a:srgbClr val="4472C4">
                  <a:lumMod val="75000"/>
                </a:srgbClr>
              </a:buClr>
              <a:buSzPct val="100000"/>
            </a:pPr>
            <a:r>
              <a:rPr lang="en-US" dirty="0">
                <a:solidFill>
                  <a:prstClr val="black"/>
                </a:solidFill>
                <a:latin typeface="Calibri"/>
                <a:ea typeface="Calibri"/>
                <a:cs typeface="Calibri"/>
                <a:sym typeface="Calibri"/>
              </a:rPr>
              <a:t>Website: </a:t>
            </a:r>
            <a:r>
              <a:rPr lang="en-US" dirty="0">
                <a:solidFill>
                  <a:prstClr val="black"/>
                </a:solidFill>
                <a:latin typeface="Calibri"/>
                <a:ea typeface="Calibri"/>
                <a:cs typeface="Calibri"/>
                <a:sym typeface="Calibri"/>
                <a:hlinkClick r:id="rId3"/>
              </a:rPr>
              <a:t>https://lasafeschools.la.gov/</a:t>
            </a:r>
            <a:endParaRPr lang="en-US" dirty="0">
              <a:solidFill>
                <a:prstClr val="black"/>
              </a:solidFill>
              <a:latin typeface="Calibri"/>
              <a:ea typeface="Calibri"/>
              <a:cs typeface="Calibri"/>
              <a:sym typeface="Calibri"/>
            </a:endParaRPr>
          </a:p>
        </p:txBody>
      </p:sp>
      <p:pic>
        <p:nvPicPr>
          <p:cNvPr id="13" name="Picture 12"/>
          <p:cNvPicPr>
            <a:picLocks noChangeAspect="1"/>
          </p:cNvPicPr>
          <p:nvPr/>
        </p:nvPicPr>
        <p:blipFill>
          <a:blip r:embed="rId4"/>
          <a:stretch>
            <a:fillRect/>
          </a:stretch>
        </p:blipFill>
        <p:spPr>
          <a:xfrm>
            <a:off x="3932462" y="2558390"/>
            <a:ext cx="4901043" cy="3148753"/>
          </a:xfrm>
          <a:prstGeom prst="rect">
            <a:avLst/>
          </a:prstGeom>
          <a:ln w="38100">
            <a:solidFill>
              <a:srgbClr val="00B0F0"/>
            </a:solidFill>
          </a:ln>
        </p:spPr>
      </p:pic>
    </p:spTree>
    <p:extLst>
      <p:ext uri="{BB962C8B-B14F-4D97-AF65-F5344CB8AC3E}">
        <p14:creationId xmlns:p14="http://schemas.microsoft.com/office/powerpoint/2010/main" val="2117811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07173" y="4606741"/>
            <a:ext cx="5915025" cy="510998"/>
          </a:xfrm>
        </p:spPr>
        <p:txBody>
          <a:bodyPr>
            <a:normAutofit fontScale="90000"/>
          </a:bodyPr>
          <a:lstStyle/>
          <a:p>
            <a:r>
              <a:rPr lang="en-US" dirty="0" smtClean="0"/>
              <a:t>Cybersecurity Update</a:t>
            </a:r>
            <a:br>
              <a:rPr lang="en-US" dirty="0" smtClean="0"/>
            </a:br>
            <a:r>
              <a:rPr lang="en-US" dirty="0"/>
              <a:t/>
            </a:r>
            <a:br>
              <a:rPr lang="en-US" dirty="0"/>
            </a:br>
            <a:r>
              <a:rPr lang="en-US" dirty="0" smtClean="0"/>
              <a:t>Matt </a:t>
            </a:r>
            <a:r>
              <a:rPr lang="en-US" dirty="0" err="1" smtClean="0"/>
              <a:t>Mckey</a:t>
            </a:r>
            <a:r>
              <a:rPr lang="en-US" dirty="0" smtClean="0"/>
              <a:t> </a:t>
            </a:r>
            <a:endParaRPr lang="en-US" dirty="0"/>
          </a:p>
        </p:txBody>
      </p:sp>
    </p:spTree>
    <p:extLst>
      <p:ext uri="{BB962C8B-B14F-4D97-AF65-F5344CB8AC3E}">
        <p14:creationId xmlns:p14="http://schemas.microsoft.com/office/powerpoint/2010/main" val="19152390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ESF-17 -&gt; ESF-2 Cyber </a:t>
            </a:r>
            <a:endParaRPr lang="en-US" dirty="0"/>
          </a:p>
        </p:txBody>
      </p:sp>
      <p:sp>
        <p:nvSpPr>
          <p:cNvPr id="3" name="Content Placeholder 2"/>
          <p:cNvSpPr>
            <a:spLocks noGrp="1"/>
          </p:cNvSpPr>
          <p:nvPr>
            <p:ph idx="1"/>
          </p:nvPr>
        </p:nvSpPr>
        <p:spPr/>
        <p:txBody>
          <a:bodyPr>
            <a:normAutofit/>
          </a:bodyPr>
          <a:lstStyle/>
          <a:p>
            <a:r>
              <a:rPr lang="en-US" dirty="0" smtClean="0"/>
              <a:t>ESF-17 is transitioning to ESF-2 Cyber</a:t>
            </a:r>
          </a:p>
          <a:p>
            <a:r>
              <a:rPr lang="en-US" dirty="0" smtClean="0"/>
              <a:t>GOHSEP will replace OTS to Co-lead ESF-2 Cyber with LANG</a:t>
            </a:r>
          </a:p>
          <a:p>
            <a:r>
              <a:rPr lang="en-US" dirty="0" smtClean="0"/>
              <a:t>12 full time cybersecurity positions in addition to the current 4 full time GOHSEP positions will transfer from OTS to GOHSEP to support ESF-2 Cyber and the Louisiana Cyber Assurance Program (LCAP)</a:t>
            </a:r>
          </a:p>
          <a:p>
            <a:r>
              <a:rPr lang="en-US" dirty="0" smtClean="0"/>
              <a:t>No changes to services to local government entities impacted by cybersecurity attacks will result from this</a:t>
            </a:r>
          </a:p>
        </p:txBody>
      </p:sp>
    </p:spTree>
    <p:extLst>
      <p:ext uri="{BB962C8B-B14F-4D97-AF65-F5344CB8AC3E}">
        <p14:creationId xmlns:p14="http://schemas.microsoft.com/office/powerpoint/2010/main" val="40939448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CE75E-5789-D73B-AA3A-6E094B2C7FFD}"/>
              </a:ext>
            </a:extLst>
          </p:cNvPr>
          <p:cNvSpPr>
            <a:spLocks noGrp="1"/>
          </p:cNvSpPr>
          <p:nvPr>
            <p:ph type="title"/>
          </p:nvPr>
        </p:nvSpPr>
        <p:spPr/>
        <p:txBody>
          <a:bodyPr/>
          <a:lstStyle/>
          <a:p>
            <a:r>
              <a:rPr lang="en-US" dirty="0"/>
              <a:t>LA Cyber Assurance Program</a:t>
            </a:r>
          </a:p>
        </p:txBody>
      </p:sp>
      <p:sp>
        <p:nvSpPr>
          <p:cNvPr id="3" name="Content Placeholder 2">
            <a:extLst>
              <a:ext uri="{FF2B5EF4-FFF2-40B4-BE49-F238E27FC236}">
                <a16:creationId xmlns:a16="http://schemas.microsoft.com/office/drawing/2014/main" id="{00AE0178-F36F-0AB3-2010-0661D808011B}"/>
              </a:ext>
            </a:extLst>
          </p:cNvPr>
          <p:cNvSpPr>
            <a:spLocks noGrp="1"/>
          </p:cNvSpPr>
          <p:nvPr>
            <p:ph idx="1"/>
          </p:nvPr>
        </p:nvSpPr>
        <p:spPr/>
        <p:txBody>
          <a:bodyPr numCol="1">
            <a:noAutofit/>
          </a:bodyPr>
          <a:lstStyle/>
          <a:p>
            <a:r>
              <a:rPr lang="en-US" sz="1800" dirty="0"/>
              <a:t>Developed to address State and Local cyber posture needs identified through ESF-17 responses 2019-2022</a:t>
            </a:r>
            <a:endParaRPr lang="en-US" sz="1800" dirty="0"/>
          </a:p>
          <a:p>
            <a:r>
              <a:rPr lang="en-US" sz="1800" dirty="0"/>
              <a:t>Approved and submitted with 2022 State and Local Cyber Grant Program (SLCGP) project as required by the Notice of Funding Opportunity</a:t>
            </a:r>
          </a:p>
          <a:p>
            <a:r>
              <a:rPr lang="en-US" sz="1800" dirty="0"/>
              <a:t>Tight application deadline allowed minimal time for local feedback on the plan</a:t>
            </a:r>
          </a:p>
          <a:p>
            <a:r>
              <a:rPr lang="en-US" sz="1800" dirty="0"/>
              <a:t>Projects</a:t>
            </a:r>
          </a:p>
          <a:p>
            <a:pPr lvl="1"/>
            <a:r>
              <a:rPr lang="en-US" sz="1500" dirty="0"/>
              <a:t>Project 1:  Assess and update the Louisiana Cybersecurity Assurance Plan</a:t>
            </a:r>
          </a:p>
          <a:p>
            <a:pPr lvl="1"/>
            <a:r>
              <a:rPr lang="en-US" sz="1500" dirty="0"/>
              <a:t>Project 2:  Establish the Cybersecurity Assessment Program</a:t>
            </a:r>
          </a:p>
          <a:p>
            <a:pPr lvl="1"/>
            <a:r>
              <a:rPr lang="en-US" sz="1500" dirty="0"/>
              <a:t>Project 3:  Establish the Cyber Threat Analytics Center</a:t>
            </a:r>
          </a:p>
          <a:p>
            <a:pPr lvl="1"/>
            <a:r>
              <a:rPr lang="en-US" sz="1500" dirty="0"/>
              <a:t>Project 4:  Deployment of Endpoint Detection and Response Software</a:t>
            </a:r>
          </a:p>
          <a:p>
            <a:pPr lvl="1"/>
            <a:endParaRPr lang="en-US" sz="15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7166" y="4350426"/>
            <a:ext cx="1491295" cy="1491295"/>
          </a:xfrm>
          <a:prstGeom prst="rect">
            <a:avLst/>
          </a:prstGeom>
        </p:spPr>
      </p:pic>
    </p:spTree>
    <p:extLst>
      <p:ext uri="{BB962C8B-B14F-4D97-AF65-F5344CB8AC3E}">
        <p14:creationId xmlns:p14="http://schemas.microsoft.com/office/powerpoint/2010/main" val="141338927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Cyber Assurance Program</a:t>
            </a:r>
          </a:p>
        </p:txBody>
      </p:sp>
      <p:sp>
        <p:nvSpPr>
          <p:cNvPr id="3" name="Content Placeholder 2"/>
          <p:cNvSpPr>
            <a:spLocks noGrp="1"/>
          </p:cNvSpPr>
          <p:nvPr>
            <p:ph idx="1"/>
          </p:nvPr>
        </p:nvSpPr>
        <p:spPr/>
        <p:txBody>
          <a:bodyPr>
            <a:normAutofit/>
          </a:bodyPr>
          <a:lstStyle/>
          <a:p>
            <a:r>
              <a:rPr lang="en-US" dirty="0" smtClean="0"/>
              <a:t>Cyber Assessment Program</a:t>
            </a:r>
          </a:p>
          <a:p>
            <a:pPr lvl="1"/>
            <a:r>
              <a:rPr lang="en-US" dirty="0" smtClean="0"/>
              <a:t>No Cost vulnerability assessments for State and Local Agencies</a:t>
            </a:r>
          </a:p>
          <a:p>
            <a:r>
              <a:rPr lang="en-US" dirty="0" smtClean="0"/>
              <a:t>Cyber Threat Analytics Center</a:t>
            </a:r>
          </a:p>
          <a:p>
            <a:pPr lvl="1"/>
            <a:r>
              <a:rPr lang="en-US" dirty="0" smtClean="0"/>
              <a:t>24/7 monitoring, analysis, and response to cybersecurity threats, events, and incidents for State and Local Agencies</a:t>
            </a:r>
          </a:p>
          <a:p>
            <a:r>
              <a:rPr lang="en-US" dirty="0" smtClean="0"/>
              <a:t>Deployment of Endpoint Detection and Response (EDR) Software</a:t>
            </a:r>
          </a:p>
          <a:p>
            <a:pPr lvl="1"/>
            <a:r>
              <a:rPr lang="en-US" dirty="0" smtClean="0"/>
              <a:t>One year EDR software license at no cost to State and Local Agencies</a:t>
            </a:r>
          </a:p>
          <a:p>
            <a:endParaRPr lang="en-US" dirty="0"/>
          </a:p>
        </p:txBody>
      </p:sp>
    </p:spTree>
    <p:extLst>
      <p:ext uri="{BB962C8B-B14F-4D97-AF65-F5344CB8AC3E}">
        <p14:creationId xmlns:p14="http://schemas.microsoft.com/office/powerpoint/2010/main" val="20285109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55725"/>
            <a:ext cx="7886700" cy="209797"/>
          </a:xfrm>
        </p:spPr>
        <p:txBody>
          <a:bodyPr/>
          <a:lstStyle/>
          <a:p>
            <a:r>
              <a:rPr lang="en-US" dirty="0" smtClean="0"/>
              <a:t>State Funding and Grant Opportunities</a:t>
            </a:r>
            <a:endParaRPr lang="en-US" dirty="0"/>
          </a:p>
        </p:txBody>
      </p:sp>
      <p:sp>
        <p:nvSpPr>
          <p:cNvPr id="3" name="Content Placeholder 2"/>
          <p:cNvSpPr>
            <a:spLocks noGrp="1"/>
          </p:cNvSpPr>
          <p:nvPr>
            <p:ph idx="1"/>
          </p:nvPr>
        </p:nvSpPr>
        <p:spPr>
          <a:xfrm>
            <a:off x="628650" y="2308382"/>
            <a:ext cx="7886700" cy="4773336"/>
          </a:xfrm>
        </p:spPr>
        <p:txBody>
          <a:bodyPr>
            <a:normAutofit/>
          </a:bodyPr>
          <a:lstStyle/>
          <a:p>
            <a:r>
              <a:rPr lang="en-US" dirty="0" smtClean="0"/>
              <a:t>State of Louisiana has invested heavily in cybersecurity since 2019</a:t>
            </a:r>
          </a:p>
          <a:p>
            <a:pPr lvl="1"/>
            <a:r>
              <a:rPr lang="en-US" dirty="0" smtClean="0"/>
              <a:t>Proactive vs reactive spending approach</a:t>
            </a:r>
          </a:p>
          <a:p>
            <a:r>
              <a:rPr lang="en-US" dirty="0" smtClean="0"/>
              <a:t>State and Local Cybersecurity Grant Program</a:t>
            </a:r>
          </a:p>
          <a:p>
            <a:pPr lvl="1"/>
            <a:r>
              <a:rPr lang="en-US" dirty="0" smtClean="0"/>
              <a:t>2022 – $3.6M (including 10% State cost share)</a:t>
            </a:r>
          </a:p>
          <a:p>
            <a:pPr lvl="1"/>
            <a:r>
              <a:rPr lang="en-US" dirty="0" smtClean="0"/>
              <a:t>2023 – $8.4M (including 20% State cost share)</a:t>
            </a:r>
          </a:p>
          <a:p>
            <a:pPr lvl="1"/>
            <a:r>
              <a:rPr lang="en-US" dirty="0" smtClean="0"/>
              <a:t>80% local pass through required</a:t>
            </a:r>
          </a:p>
          <a:p>
            <a:pPr lvl="1"/>
            <a:r>
              <a:rPr lang="en-US" dirty="0" smtClean="0"/>
              <a:t>25% rural pass through required </a:t>
            </a:r>
          </a:p>
          <a:p>
            <a:pPr lvl="1"/>
            <a:r>
              <a:rPr lang="en-US" b="1" dirty="0" smtClean="0"/>
              <a:t>All sub-recipient projects must be nested within the </a:t>
            </a:r>
            <a:r>
              <a:rPr lang="en-US" b="1" dirty="0"/>
              <a:t>S</a:t>
            </a:r>
            <a:r>
              <a:rPr lang="en-US" b="1" dirty="0" smtClean="0"/>
              <a:t>tate’s plan (LCAP)</a:t>
            </a:r>
          </a:p>
        </p:txBody>
      </p:sp>
    </p:spTree>
    <p:extLst>
      <p:ext uri="{BB962C8B-B14F-4D97-AF65-F5344CB8AC3E}">
        <p14:creationId xmlns:p14="http://schemas.microsoft.com/office/powerpoint/2010/main" val="2323829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DECD8-F4A9-C33D-510B-24BA8F3E31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150200-8847-7F97-F1A4-1559E38D7353}"/>
              </a:ext>
            </a:extLst>
          </p:cNvPr>
          <p:cNvSpPr>
            <a:spLocks noGrp="1"/>
          </p:cNvSpPr>
          <p:nvPr>
            <p:ph type="ctrTitle"/>
          </p:nvPr>
        </p:nvSpPr>
        <p:spPr>
          <a:xfrm>
            <a:off x="284469" y="3102135"/>
            <a:ext cx="8536405" cy="2348495"/>
          </a:xfrm>
        </p:spPr>
        <p:txBody>
          <a:bodyPr>
            <a:noAutofit/>
          </a:bodyPr>
          <a:lstStyle/>
          <a:p>
            <a:r>
              <a:rPr lang="en-US" sz="3600" dirty="0"/>
              <a:t>Questions</a:t>
            </a:r>
            <a:br>
              <a:rPr lang="en-US" sz="3600" dirty="0"/>
            </a:br>
            <a:r>
              <a:rPr lang="en-US" sz="3600" dirty="0"/>
              <a:t/>
            </a:r>
            <a:br>
              <a:rPr lang="en-US" sz="3600" dirty="0"/>
            </a:br>
            <a:r>
              <a:rPr lang="en-US" sz="3600" dirty="0"/>
              <a:t/>
            </a:r>
            <a:br>
              <a:rPr lang="en-US" sz="3600" dirty="0"/>
            </a:br>
            <a:r>
              <a:rPr lang="en-US" sz="3600" dirty="0"/>
              <a:t>Jacques Thibodeaux 504-915-3120</a:t>
            </a:r>
            <a:br>
              <a:rPr lang="en-US" sz="3600" dirty="0"/>
            </a:br>
            <a:r>
              <a:rPr lang="en-US" sz="3600" dirty="0"/>
              <a:t/>
            </a:r>
            <a:br>
              <a:rPr lang="en-US" sz="3600" dirty="0"/>
            </a:br>
            <a:r>
              <a:rPr lang="en-US" sz="2400" b="1" dirty="0">
                <a:solidFill>
                  <a:srgbClr val="FF0000"/>
                </a:solidFill>
              </a:rPr>
              <a:t>Federal Fiscal Situation</a:t>
            </a:r>
            <a:br>
              <a:rPr lang="en-US" sz="2400" b="1" dirty="0">
                <a:solidFill>
                  <a:srgbClr val="FF0000"/>
                </a:solidFill>
              </a:rPr>
            </a:br>
            <a:r>
              <a:rPr lang="en-US" sz="2400" b="1" dirty="0">
                <a:solidFill>
                  <a:srgbClr val="FF0000"/>
                </a:solidFill>
              </a:rPr>
              <a:t>State Fiscal Situation</a:t>
            </a:r>
            <a:r>
              <a:rPr lang="en-US" sz="2400" b="1" dirty="0"/>
              <a:t/>
            </a:r>
            <a:br>
              <a:rPr lang="en-US" sz="2400" b="1" dirty="0"/>
            </a:br>
            <a:r>
              <a:rPr lang="en-US" sz="2400" b="1" dirty="0">
                <a:solidFill>
                  <a:srgbClr val="00B050"/>
                </a:solidFill>
              </a:rPr>
              <a:t>GOHSEP Next Steps:</a:t>
            </a:r>
            <a:br>
              <a:rPr lang="en-US" sz="2400" b="1" dirty="0">
                <a:solidFill>
                  <a:srgbClr val="00B050"/>
                </a:solidFill>
              </a:rPr>
            </a:br>
            <a:r>
              <a:rPr lang="en-US" sz="2400" b="1" dirty="0">
                <a:solidFill>
                  <a:srgbClr val="00B050"/>
                </a:solidFill>
              </a:rPr>
              <a:t>Day 101-180/EMPG-SHSPG/Regional Concepts</a:t>
            </a:r>
            <a:endParaRPr lang="en-US" sz="3600" b="1" dirty="0">
              <a:solidFill>
                <a:srgbClr val="00B050"/>
              </a:solidFill>
            </a:endParaRPr>
          </a:p>
        </p:txBody>
      </p:sp>
      <p:sp>
        <p:nvSpPr>
          <p:cNvPr id="5" name="TextBox 4">
            <a:extLst>
              <a:ext uri="{FF2B5EF4-FFF2-40B4-BE49-F238E27FC236}">
                <a16:creationId xmlns:a16="http://schemas.microsoft.com/office/drawing/2014/main" id="{9A33EFB8-8673-4310-B27E-CEF0A4E0E6A4}"/>
              </a:ext>
            </a:extLst>
          </p:cNvPr>
          <p:cNvSpPr txBox="1"/>
          <p:nvPr/>
        </p:nvSpPr>
        <p:spPr>
          <a:xfrm>
            <a:off x="48126" y="5520209"/>
            <a:ext cx="1022685" cy="415498"/>
          </a:xfrm>
          <a:prstGeom prst="rect">
            <a:avLst/>
          </a:prstGeom>
          <a:noFill/>
        </p:spPr>
        <p:txBody>
          <a:bodyPr wrap="square" rtlCol="0">
            <a:spAutoFit/>
          </a:bodyPr>
          <a:lstStyle/>
          <a:p>
            <a:r>
              <a:rPr lang="en-US" sz="1050" dirty="0">
                <a:solidFill>
                  <a:srgbClr val="FF0000"/>
                </a:solidFill>
              </a:rPr>
              <a:t>2024</a:t>
            </a:r>
          </a:p>
          <a:p>
            <a:r>
              <a:rPr lang="en-US" sz="1050" dirty="0">
                <a:solidFill>
                  <a:srgbClr val="FF0000"/>
                </a:solidFill>
              </a:rPr>
              <a:t>For Official Use</a:t>
            </a:r>
          </a:p>
        </p:txBody>
      </p:sp>
      <p:pic>
        <p:nvPicPr>
          <p:cNvPr id="3" name="Picture 2">
            <a:extLst>
              <a:ext uri="{FF2B5EF4-FFF2-40B4-BE49-F238E27FC236}">
                <a16:creationId xmlns:a16="http://schemas.microsoft.com/office/drawing/2014/main" id="{27EC1A0F-1090-C243-AF94-220A37A07A96}"/>
              </a:ext>
            </a:extLst>
          </p:cNvPr>
          <p:cNvPicPr>
            <a:picLocks noChangeAspect="1"/>
          </p:cNvPicPr>
          <p:nvPr/>
        </p:nvPicPr>
        <p:blipFill>
          <a:blip r:embed="rId3"/>
          <a:stretch>
            <a:fillRect/>
          </a:stretch>
        </p:blipFill>
        <p:spPr>
          <a:xfrm>
            <a:off x="3674045" y="980445"/>
            <a:ext cx="1737519" cy="1652978"/>
          </a:xfrm>
          <a:prstGeom prst="rect">
            <a:avLst/>
          </a:prstGeom>
          <a:ln w="38100">
            <a:solidFill>
              <a:schemeClr val="bg1">
                <a:lumMod val="50000"/>
              </a:schemeClr>
            </a:solidFill>
          </a:ln>
        </p:spPr>
      </p:pic>
    </p:spTree>
    <p:extLst>
      <p:ext uri="{BB962C8B-B14F-4D97-AF65-F5344CB8AC3E}">
        <p14:creationId xmlns:p14="http://schemas.microsoft.com/office/powerpoint/2010/main" val="99432009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Do If Attacked</a:t>
            </a:r>
            <a:endParaRPr lang="en-US" dirty="0"/>
          </a:p>
        </p:txBody>
      </p:sp>
      <p:sp>
        <p:nvSpPr>
          <p:cNvPr id="3" name="Content Placeholder 2"/>
          <p:cNvSpPr>
            <a:spLocks noGrp="1"/>
          </p:cNvSpPr>
          <p:nvPr>
            <p:ph idx="1"/>
          </p:nvPr>
        </p:nvSpPr>
        <p:spPr/>
        <p:txBody>
          <a:bodyPr/>
          <a:lstStyle/>
          <a:p>
            <a:r>
              <a:rPr lang="en-US" dirty="0" smtClean="0"/>
              <a:t>Report to LA-SAFE @ 1-800-434-8007</a:t>
            </a:r>
          </a:p>
          <a:p>
            <a:pPr lvl="1"/>
            <a:r>
              <a:rPr lang="en-US" dirty="0" smtClean="0"/>
              <a:t>To fulfill State and Federal reporting requirements</a:t>
            </a:r>
          </a:p>
          <a:p>
            <a:pPr lvl="1"/>
            <a:r>
              <a:rPr lang="en-US" dirty="0" smtClean="0"/>
              <a:t>To receive forensic analysis services from the LSP Cyber Crimes Unit</a:t>
            </a:r>
          </a:p>
          <a:p>
            <a:pPr lvl="1"/>
            <a:r>
              <a:rPr lang="en-US" dirty="0" smtClean="0"/>
              <a:t>To Receive access to State incident response resources through ESF-2 Cyber</a:t>
            </a:r>
            <a:endParaRPr lang="en-US" dirty="0"/>
          </a:p>
        </p:txBody>
      </p:sp>
    </p:spTree>
    <p:extLst>
      <p:ext uri="{BB962C8B-B14F-4D97-AF65-F5344CB8AC3E}">
        <p14:creationId xmlns:p14="http://schemas.microsoft.com/office/powerpoint/2010/main" val="21044593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937906"/>
            <a:ext cx="7772400" cy="3246077"/>
          </a:xfrm>
        </p:spPr>
        <p:txBody>
          <a:bodyPr/>
          <a:lstStyle/>
          <a:p>
            <a:r>
              <a:rPr lang="en-US" dirty="0" smtClean="0"/>
              <a:t>Interoperability communications</a:t>
            </a:r>
            <a:br>
              <a:rPr lang="en-US" dirty="0" smtClean="0"/>
            </a:br>
            <a:r>
              <a:rPr lang="en-US" dirty="0"/>
              <a:t/>
            </a:r>
            <a:br>
              <a:rPr lang="en-US" dirty="0"/>
            </a:br>
            <a:r>
              <a:rPr lang="en-US" sz="2400" dirty="0"/>
              <a:t>Jacob Chatfield</a:t>
            </a:r>
            <a:endParaRPr lang="en-US" dirty="0"/>
          </a:p>
        </p:txBody>
      </p:sp>
    </p:spTree>
    <p:extLst>
      <p:ext uri="{BB962C8B-B14F-4D97-AF65-F5344CB8AC3E}">
        <p14:creationId xmlns:p14="http://schemas.microsoft.com/office/powerpoint/2010/main" val="24823572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84656"/>
            <a:ext cx="7886700" cy="658843"/>
          </a:xfrm>
        </p:spPr>
        <p:txBody>
          <a:bodyPr/>
          <a:lstStyle/>
          <a:p>
            <a:r>
              <a:rPr lang="en-US" dirty="0" smtClean="0"/>
              <a:t>ESF-2 Interoperability Communication Mission	</a:t>
            </a:r>
            <a:endParaRPr lang="en-US" dirty="0"/>
          </a:p>
        </p:txBody>
      </p:sp>
      <p:sp>
        <p:nvSpPr>
          <p:cNvPr id="3" name="Content Placeholder 2"/>
          <p:cNvSpPr>
            <a:spLocks noGrp="1"/>
          </p:cNvSpPr>
          <p:nvPr>
            <p:ph idx="1"/>
          </p:nvPr>
        </p:nvSpPr>
        <p:spPr>
          <a:xfrm>
            <a:off x="628650" y="2220599"/>
            <a:ext cx="7886700" cy="4773336"/>
          </a:xfrm>
        </p:spPr>
        <p:txBody>
          <a:bodyPr>
            <a:normAutofit/>
          </a:bodyPr>
          <a:lstStyle/>
          <a:p>
            <a:r>
              <a:rPr lang="en-US" dirty="0"/>
              <a:t>When a large-scale critical incident strikes Louisiana, communications are often significantly affected, creating a daunting workload for the Statewide Interoperability Coordinator (SWIC)/Emergency Support Function #2 (ESF2) personnel. A major portion of this workload is coordinating the planning, response, and recovery phases from a communications perspective, including coordination with local, state, and federal government agencies as well as commercial communications entities. </a:t>
            </a:r>
          </a:p>
          <a:p>
            <a:endParaRPr lang="en-US" dirty="0"/>
          </a:p>
        </p:txBody>
      </p:sp>
    </p:spTree>
    <p:extLst>
      <p:ext uri="{BB962C8B-B14F-4D97-AF65-F5344CB8AC3E}">
        <p14:creationId xmlns:p14="http://schemas.microsoft.com/office/powerpoint/2010/main" val="896177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48332"/>
            <a:ext cx="7886700" cy="195167"/>
          </a:xfrm>
        </p:spPr>
        <p:txBody>
          <a:bodyPr/>
          <a:lstStyle/>
          <a:p>
            <a:r>
              <a:rPr lang="en-US" dirty="0"/>
              <a:t>Interoperability Communication Responsibilities</a:t>
            </a:r>
          </a:p>
        </p:txBody>
      </p:sp>
      <p:sp>
        <p:nvSpPr>
          <p:cNvPr id="3" name="Content Placeholder 2"/>
          <p:cNvSpPr>
            <a:spLocks noGrp="1"/>
          </p:cNvSpPr>
          <p:nvPr>
            <p:ph idx="1"/>
          </p:nvPr>
        </p:nvSpPr>
        <p:spPr>
          <a:xfrm>
            <a:off x="628650" y="2549783"/>
            <a:ext cx="7886700" cy="4773336"/>
          </a:xfrm>
        </p:spPr>
        <p:txBody>
          <a:bodyPr/>
          <a:lstStyle/>
          <a:p>
            <a:r>
              <a:rPr lang="en-US" dirty="0" smtClean="0"/>
              <a:t>Emergency </a:t>
            </a:r>
            <a:r>
              <a:rPr lang="en-US" dirty="0"/>
              <a:t>communications restoration</a:t>
            </a:r>
          </a:p>
          <a:p>
            <a:r>
              <a:rPr lang="en-US" dirty="0"/>
              <a:t>Coordination of Federal/State/Local communication resources</a:t>
            </a:r>
          </a:p>
          <a:p>
            <a:r>
              <a:rPr lang="en-US" dirty="0"/>
              <a:t>LWIN </a:t>
            </a:r>
            <a:r>
              <a:rPr lang="en-US" dirty="0" smtClean="0"/>
              <a:t>maintenance/restoration</a:t>
            </a:r>
          </a:p>
          <a:p>
            <a:r>
              <a:rPr lang="en-US" dirty="0" smtClean="0"/>
              <a:t>Assisting local Parishes with direct communications to commercial carriers (Ex: Cell, Power, Fiber, Landlines, etc.) </a:t>
            </a:r>
            <a:endParaRPr lang="en-US" dirty="0"/>
          </a:p>
        </p:txBody>
      </p:sp>
    </p:spTree>
    <p:extLst>
      <p:ext uri="{BB962C8B-B14F-4D97-AF65-F5344CB8AC3E}">
        <p14:creationId xmlns:p14="http://schemas.microsoft.com/office/powerpoint/2010/main" val="13688115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78840" y="2662586"/>
            <a:ext cx="7952764" cy="1655762"/>
          </a:xfrm>
        </p:spPr>
        <p:txBody>
          <a:bodyPr>
            <a:normAutofit fontScale="25000" lnSpcReduction="20000"/>
          </a:bodyPr>
          <a:lstStyle/>
          <a:p>
            <a:endParaRPr lang="en-US" sz="2800" dirty="0"/>
          </a:p>
          <a:p>
            <a:pPr lvl="0">
              <a:spcBef>
                <a:spcPct val="0"/>
              </a:spcBef>
            </a:pPr>
            <a:r>
              <a:rPr lang="en-US" sz="9600" dirty="0">
                <a:ln w="3175">
                  <a:noFill/>
                </a:ln>
                <a:solidFill>
                  <a:srgbClr val="4472C4">
                    <a:lumMod val="75000"/>
                  </a:srgbClr>
                </a:solidFill>
                <a:latin typeface="Arial" panose="020B0604020202020204" pitchFamily="34" charset="0"/>
                <a:cs typeface="Arial" panose="020B0604020202020204" pitchFamily="34" charset="0"/>
              </a:rPr>
              <a:t>Veronica Howard Sizer</a:t>
            </a:r>
          </a:p>
          <a:p>
            <a:pPr lvl="0"/>
            <a:r>
              <a:rPr lang="en-US" sz="6000" dirty="0">
                <a:solidFill>
                  <a:prstClr val="black"/>
                </a:solidFill>
                <a:latin typeface="Arial" panose="020B0604020202020204" pitchFamily="34" charset="0"/>
                <a:cs typeface="Arial" panose="020B0604020202020204" pitchFamily="34" charset="0"/>
              </a:rPr>
              <a:t>Chief Executive Counsel</a:t>
            </a:r>
          </a:p>
          <a:p>
            <a:pPr lvl="0"/>
            <a:r>
              <a:rPr lang="en-US" sz="6000" dirty="0">
                <a:solidFill>
                  <a:prstClr val="black"/>
                </a:solidFill>
                <a:latin typeface="Arial" panose="020B0604020202020204" pitchFamily="34" charset="0"/>
                <a:cs typeface="Arial" panose="020B0604020202020204" pitchFamily="34" charset="0"/>
              </a:rPr>
              <a:t>225-925-7541</a:t>
            </a:r>
          </a:p>
          <a:p>
            <a:pPr lvl="0"/>
            <a:r>
              <a:rPr lang="en-US" sz="6000" dirty="0">
                <a:solidFill>
                  <a:srgbClr val="4472C4">
                    <a:lumMod val="75000"/>
                  </a:srgbClr>
                </a:solidFill>
                <a:latin typeface="Arial" panose="020B0604020202020204" pitchFamily="34" charset="0"/>
                <a:cs typeface="Arial" panose="020B0604020202020204" pitchFamily="34" charset="0"/>
                <a:hlinkClick r:id="rId2"/>
              </a:rPr>
              <a:t>Veronica.sizer2@la.gov</a:t>
            </a:r>
            <a:r>
              <a:rPr lang="en-US" sz="6000" dirty="0">
                <a:solidFill>
                  <a:srgbClr val="4472C4">
                    <a:lumMod val="75000"/>
                  </a:srgbClr>
                </a:solidFill>
                <a:latin typeface="Arial" panose="020B0604020202020204" pitchFamily="34" charset="0"/>
                <a:cs typeface="Arial" panose="020B0604020202020204" pitchFamily="34" charset="0"/>
              </a:rPr>
              <a:t> </a:t>
            </a:r>
          </a:p>
          <a:p>
            <a:pPr lvl="0"/>
            <a:endParaRPr lang="en-US" sz="6000" dirty="0">
              <a:solidFill>
                <a:srgbClr val="4472C4">
                  <a:lumMod val="75000"/>
                </a:srgbClr>
              </a:solidFill>
              <a:latin typeface="Arial" panose="020B0604020202020204" pitchFamily="34" charset="0"/>
              <a:cs typeface="Arial" panose="020B0604020202020204" pitchFamily="34" charset="0"/>
            </a:endParaRPr>
          </a:p>
          <a:p>
            <a:pPr lvl="0"/>
            <a:r>
              <a:rPr lang="en-US" sz="6600" dirty="0">
                <a:solidFill>
                  <a:srgbClr val="4472C4">
                    <a:lumMod val="75000"/>
                  </a:srgbClr>
                </a:solidFill>
                <a:latin typeface="Arial" panose="020B0604020202020204" pitchFamily="34" charset="0"/>
                <a:cs typeface="Arial" panose="020B0604020202020204" pitchFamily="34" charset="0"/>
              </a:rPr>
              <a:t>Jezreel Joseph  Clayton Revere  Jacquelyn Watts</a:t>
            </a:r>
          </a:p>
          <a:p>
            <a:pPr lvl="0"/>
            <a:r>
              <a:rPr lang="en-US" sz="6000" dirty="0">
                <a:solidFill>
                  <a:prstClr val="black"/>
                </a:solidFill>
                <a:latin typeface="Arial" panose="020B0604020202020204" pitchFamily="34" charset="0"/>
                <a:cs typeface="Arial" panose="020B0604020202020204" pitchFamily="34" charset="0"/>
              </a:rPr>
              <a:t>General Counsels</a:t>
            </a:r>
          </a:p>
          <a:p>
            <a:pPr lvl="0"/>
            <a:r>
              <a:rPr lang="en-US" sz="6000" u="sng" dirty="0">
                <a:solidFill>
                  <a:srgbClr val="0070C0"/>
                </a:solidFill>
                <a:latin typeface="Arial" panose="020B0604020202020204" pitchFamily="34" charset="0"/>
                <a:cs typeface="Arial" panose="020B0604020202020204" pitchFamily="34" charset="0"/>
              </a:rPr>
              <a:t>gohseplegal@la.gov</a:t>
            </a:r>
          </a:p>
          <a:p>
            <a:endParaRPr lang="en-US" sz="6000" dirty="0">
              <a:solidFill>
                <a:srgbClr val="002060"/>
              </a:solidFill>
            </a:endParaRPr>
          </a:p>
        </p:txBody>
      </p:sp>
      <p:sp>
        <p:nvSpPr>
          <p:cNvPr id="4" name="Title 3"/>
          <p:cNvSpPr>
            <a:spLocks noGrp="1"/>
          </p:cNvSpPr>
          <p:nvPr>
            <p:ph type="ctrTitle"/>
          </p:nvPr>
        </p:nvSpPr>
        <p:spPr>
          <a:xfrm>
            <a:off x="226504" y="0"/>
            <a:ext cx="8305100" cy="2387600"/>
          </a:xfrm>
        </p:spPr>
        <p:txBody>
          <a:bodyPr/>
          <a:lstStyle/>
          <a:p>
            <a:r>
              <a:rPr lang="en-US" b="1" dirty="0" smtClean="0"/>
              <a:t>Legal</a:t>
            </a:r>
            <a:endParaRPr lang="en-US" b="1" dirty="0"/>
          </a:p>
        </p:txBody>
      </p:sp>
    </p:spTree>
    <p:extLst>
      <p:ext uri="{BB962C8B-B14F-4D97-AF65-F5344CB8AC3E}">
        <p14:creationId xmlns:p14="http://schemas.microsoft.com/office/powerpoint/2010/main" val="422048829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Legal’s</a:t>
            </a:r>
            <a:r>
              <a:rPr lang="en-US" dirty="0"/>
              <a:t> Responsibilities</a:t>
            </a:r>
          </a:p>
        </p:txBody>
      </p:sp>
      <p:sp>
        <p:nvSpPr>
          <p:cNvPr id="3" name="Content Placeholder 2"/>
          <p:cNvSpPr>
            <a:spLocks noGrp="1"/>
          </p:cNvSpPr>
          <p:nvPr>
            <p:ph idx="1"/>
          </p:nvPr>
        </p:nvSpPr>
        <p:spPr/>
        <p:txBody>
          <a:bodyPr>
            <a:normAutofit/>
          </a:bodyPr>
          <a:lstStyle/>
          <a:p>
            <a:pPr marL="228600" indent="-228600">
              <a:lnSpc>
                <a:spcPct val="100000"/>
              </a:lnSpc>
              <a:buClr>
                <a:schemeClr val="accent5">
                  <a:lumMod val="75000"/>
                </a:schemeClr>
              </a:buClr>
            </a:pPr>
            <a:r>
              <a:rPr lang="en-US" sz="3600" dirty="0"/>
              <a:t>Provide </a:t>
            </a:r>
            <a:r>
              <a:rPr lang="en-US" sz="3600" b="1" dirty="0"/>
              <a:t>legal assistance </a:t>
            </a:r>
            <a:r>
              <a:rPr lang="en-US" sz="3600" dirty="0"/>
              <a:t>to GOHSEP’s staff and management</a:t>
            </a:r>
          </a:p>
          <a:p>
            <a:pPr marL="228600" indent="-228600">
              <a:lnSpc>
                <a:spcPct val="100000"/>
              </a:lnSpc>
              <a:buClr>
                <a:schemeClr val="accent5">
                  <a:lumMod val="75000"/>
                </a:schemeClr>
              </a:buClr>
            </a:pPr>
            <a:r>
              <a:rPr lang="en-US" sz="3600" dirty="0"/>
              <a:t>Provide </a:t>
            </a:r>
            <a:r>
              <a:rPr lang="en-US" sz="3600" b="1" dirty="0"/>
              <a:t>procurement and contracting technical assistance </a:t>
            </a:r>
            <a:r>
              <a:rPr lang="en-US" sz="3600" dirty="0"/>
              <a:t>for </a:t>
            </a:r>
            <a:r>
              <a:rPr lang="en-US" sz="3600" dirty="0" err="1"/>
              <a:t>subrecipients</a:t>
            </a:r>
            <a:endParaRPr lang="en-US" sz="3600" dirty="0"/>
          </a:p>
          <a:p>
            <a:pPr marL="228600" indent="-228600">
              <a:lnSpc>
                <a:spcPct val="100000"/>
              </a:lnSpc>
              <a:buClr>
                <a:schemeClr val="accent5">
                  <a:lumMod val="75000"/>
                </a:schemeClr>
              </a:buClr>
              <a:buSzPct val="93000"/>
            </a:pPr>
            <a:r>
              <a:rPr lang="en-US" sz="3600" b="1" dirty="0"/>
              <a:t>Liaison</a:t>
            </a:r>
            <a:r>
              <a:rPr lang="en-US" sz="3600" dirty="0"/>
              <a:t> to the U.S. Office of the Inspector General for auditing purposes.</a:t>
            </a:r>
          </a:p>
          <a:p>
            <a:endParaRPr lang="en-US" sz="3600" dirty="0"/>
          </a:p>
        </p:txBody>
      </p:sp>
    </p:spTree>
    <p:extLst>
      <p:ext uri="{BB962C8B-B14F-4D97-AF65-F5344CB8AC3E}">
        <p14:creationId xmlns:p14="http://schemas.microsoft.com/office/powerpoint/2010/main" val="39944112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Procurement for FEMA Grants</a:t>
            </a:r>
          </a:p>
        </p:txBody>
      </p:sp>
      <p:sp>
        <p:nvSpPr>
          <p:cNvPr id="3" name="Content Placeholder 2"/>
          <p:cNvSpPr>
            <a:spLocks noGrp="1"/>
          </p:cNvSpPr>
          <p:nvPr>
            <p:ph idx="1"/>
          </p:nvPr>
        </p:nvSpPr>
        <p:spPr/>
        <p:txBody>
          <a:bodyPr>
            <a:normAutofit fontScale="92500" lnSpcReduction="20000"/>
          </a:bodyPr>
          <a:lstStyle/>
          <a:p>
            <a:pPr marL="228600" indent="-228600">
              <a:lnSpc>
                <a:spcPct val="120000"/>
              </a:lnSpc>
              <a:buClr>
                <a:schemeClr val="accent5">
                  <a:lumMod val="75000"/>
                </a:schemeClr>
              </a:buClr>
            </a:pPr>
            <a:r>
              <a:rPr lang="en-US" b="1" dirty="0">
                <a:solidFill>
                  <a:srgbClr val="C00000"/>
                </a:solidFill>
              </a:rPr>
              <a:t>Improper procurement </a:t>
            </a:r>
            <a:r>
              <a:rPr lang="en-US" dirty="0"/>
              <a:t>is the </a:t>
            </a:r>
            <a:r>
              <a:rPr lang="en-US" b="1" dirty="0"/>
              <a:t>#1 reason </a:t>
            </a:r>
            <a:r>
              <a:rPr lang="en-US" dirty="0"/>
              <a:t>nationally for FEMA </a:t>
            </a:r>
            <a:r>
              <a:rPr lang="en-US" b="1" dirty="0" err="1"/>
              <a:t>deobligation</a:t>
            </a:r>
            <a:r>
              <a:rPr lang="en-US" dirty="0"/>
              <a:t>.</a:t>
            </a:r>
          </a:p>
          <a:p>
            <a:pPr marL="228600" indent="-228600">
              <a:lnSpc>
                <a:spcPct val="120000"/>
              </a:lnSpc>
              <a:buClr>
                <a:schemeClr val="accent5">
                  <a:lumMod val="75000"/>
                </a:schemeClr>
              </a:buClr>
            </a:pPr>
            <a:r>
              <a:rPr lang="en-US" b="1" dirty="0"/>
              <a:t>FEMA</a:t>
            </a:r>
            <a:r>
              <a:rPr lang="en-US" dirty="0"/>
              <a:t> – Monitors and enforces grant compliance, educates and informs, de-obligates and recoups money from noncompliant grantees</a:t>
            </a:r>
          </a:p>
          <a:p>
            <a:pPr marL="228600" indent="-228600">
              <a:lnSpc>
                <a:spcPct val="120000"/>
              </a:lnSpc>
              <a:buClr>
                <a:schemeClr val="accent5">
                  <a:lumMod val="75000"/>
                </a:schemeClr>
              </a:buClr>
            </a:pPr>
            <a:r>
              <a:rPr lang="en-US" b="1" dirty="0"/>
              <a:t>DHS, Office of Inspector General (OIG) </a:t>
            </a:r>
            <a:r>
              <a:rPr lang="en-US" dirty="0"/>
              <a:t>– Provides oversight by auditing agencies, recipients, and </a:t>
            </a:r>
            <a:r>
              <a:rPr lang="en-US" dirty="0" smtClean="0"/>
              <a:t>sub-recipients</a:t>
            </a:r>
            <a:endParaRPr lang="en-US" dirty="0"/>
          </a:p>
          <a:p>
            <a:pPr marL="228600" indent="-228600">
              <a:lnSpc>
                <a:spcPct val="120000"/>
              </a:lnSpc>
              <a:buClr>
                <a:schemeClr val="accent5">
                  <a:lumMod val="75000"/>
                </a:schemeClr>
              </a:buClr>
            </a:pPr>
            <a:r>
              <a:rPr lang="en-US" b="1" dirty="0"/>
              <a:t>GOHSEP-</a:t>
            </a:r>
            <a:r>
              <a:rPr lang="en-US" dirty="0"/>
              <a:t> Help </a:t>
            </a:r>
            <a:r>
              <a:rPr lang="en-US" dirty="0" smtClean="0"/>
              <a:t>sub-recipients </a:t>
            </a:r>
            <a:r>
              <a:rPr lang="en-US" dirty="0"/>
              <a:t>and protect the State’s interest</a:t>
            </a:r>
          </a:p>
          <a:p>
            <a:pPr marL="0" indent="0">
              <a:buNone/>
            </a:pPr>
            <a:endParaRPr lang="en-US" dirty="0"/>
          </a:p>
        </p:txBody>
      </p:sp>
    </p:spTree>
    <p:extLst>
      <p:ext uri="{BB962C8B-B14F-4D97-AF65-F5344CB8AC3E}">
        <p14:creationId xmlns:p14="http://schemas.microsoft.com/office/powerpoint/2010/main" val="111534192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Procurement for FEMA Grants</a:t>
            </a:r>
          </a:p>
        </p:txBody>
      </p:sp>
      <p:sp>
        <p:nvSpPr>
          <p:cNvPr id="3" name="Content Placeholder 2"/>
          <p:cNvSpPr>
            <a:spLocks noGrp="1"/>
          </p:cNvSpPr>
          <p:nvPr>
            <p:ph idx="1"/>
          </p:nvPr>
        </p:nvSpPr>
        <p:spPr/>
        <p:txBody>
          <a:bodyPr>
            <a:normAutofit fontScale="92500" lnSpcReduction="20000"/>
          </a:bodyPr>
          <a:lstStyle/>
          <a:p>
            <a:pPr marL="228600" indent="-228600">
              <a:lnSpc>
                <a:spcPct val="120000"/>
              </a:lnSpc>
              <a:buClr>
                <a:schemeClr val="accent5">
                  <a:lumMod val="75000"/>
                </a:schemeClr>
              </a:buClr>
            </a:pPr>
            <a:r>
              <a:rPr lang="en-US" b="1" dirty="0">
                <a:solidFill>
                  <a:srgbClr val="C00000"/>
                </a:solidFill>
              </a:rPr>
              <a:t>Improper procurement </a:t>
            </a:r>
            <a:r>
              <a:rPr lang="en-US" dirty="0"/>
              <a:t>is the </a:t>
            </a:r>
            <a:r>
              <a:rPr lang="en-US" b="1" dirty="0"/>
              <a:t>#1 reason </a:t>
            </a:r>
            <a:r>
              <a:rPr lang="en-US" dirty="0"/>
              <a:t>nationally for FEMA </a:t>
            </a:r>
            <a:r>
              <a:rPr lang="en-US" b="1" dirty="0" err="1"/>
              <a:t>deobligation</a:t>
            </a:r>
            <a:r>
              <a:rPr lang="en-US" dirty="0"/>
              <a:t>.</a:t>
            </a:r>
          </a:p>
          <a:p>
            <a:pPr marL="228600" indent="-228600">
              <a:lnSpc>
                <a:spcPct val="120000"/>
              </a:lnSpc>
              <a:buClr>
                <a:schemeClr val="accent5">
                  <a:lumMod val="75000"/>
                </a:schemeClr>
              </a:buClr>
            </a:pPr>
            <a:r>
              <a:rPr lang="en-US" b="1" dirty="0"/>
              <a:t>FEMA</a:t>
            </a:r>
            <a:r>
              <a:rPr lang="en-US" dirty="0"/>
              <a:t> – Monitors and enforces grant compliance, educates and informs, de-obligates and recoups money from noncompliant grantees</a:t>
            </a:r>
          </a:p>
          <a:p>
            <a:pPr marL="228600" indent="-228600">
              <a:lnSpc>
                <a:spcPct val="120000"/>
              </a:lnSpc>
              <a:buClr>
                <a:schemeClr val="accent5">
                  <a:lumMod val="75000"/>
                </a:schemeClr>
              </a:buClr>
            </a:pPr>
            <a:r>
              <a:rPr lang="en-US" b="1" dirty="0"/>
              <a:t>DHS, Office of Inspector General (OIG) </a:t>
            </a:r>
            <a:r>
              <a:rPr lang="en-US" dirty="0"/>
              <a:t>– Provides oversight by auditing agencies, recipients, and </a:t>
            </a:r>
            <a:r>
              <a:rPr lang="en-US" dirty="0" smtClean="0"/>
              <a:t>sub-recipients</a:t>
            </a:r>
            <a:endParaRPr lang="en-US" dirty="0"/>
          </a:p>
          <a:p>
            <a:pPr marL="228600" indent="-228600">
              <a:lnSpc>
                <a:spcPct val="120000"/>
              </a:lnSpc>
              <a:buClr>
                <a:schemeClr val="accent5">
                  <a:lumMod val="75000"/>
                </a:schemeClr>
              </a:buClr>
            </a:pPr>
            <a:r>
              <a:rPr lang="en-US" b="1" dirty="0"/>
              <a:t>GOHSEP-</a:t>
            </a:r>
            <a:r>
              <a:rPr lang="en-US" dirty="0"/>
              <a:t> Help </a:t>
            </a:r>
            <a:r>
              <a:rPr lang="en-US" dirty="0" smtClean="0"/>
              <a:t>sub-recipients </a:t>
            </a:r>
            <a:r>
              <a:rPr lang="en-US" dirty="0"/>
              <a:t>and protect the State’s interest</a:t>
            </a:r>
          </a:p>
          <a:p>
            <a:pPr marL="0" indent="0">
              <a:buNone/>
            </a:pPr>
            <a:endParaRPr lang="en-US" dirty="0"/>
          </a:p>
        </p:txBody>
      </p:sp>
    </p:spTree>
    <p:extLst>
      <p:ext uri="{BB962C8B-B14F-4D97-AF65-F5344CB8AC3E}">
        <p14:creationId xmlns:p14="http://schemas.microsoft.com/office/powerpoint/2010/main" val="47630048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44790"/>
            <a:ext cx="7886700" cy="658843"/>
          </a:xfrm>
        </p:spPr>
        <p:txBody>
          <a:bodyPr/>
          <a:lstStyle/>
          <a:p>
            <a:r>
              <a:rPr lang="en-US" dirty="0"/>
              <a:t>Three Main Considerations for Procurement</a:t>
            </a:r>
          </a:p>
        </p:txBody>
      </p:sp>
      <p:pic>
        <p:nvPicPr>
          <p:cNvPr id="4" name="Content Placeholder 3" descr="List Checkbox Checked · Free vector graphic on Pixabay"/>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74034" y="4300538"/>
            <a:ext cx="1879256" cy="2305050"/>
          </a:xfrm>
          <a:prstGeom prst="rect">
            <a:avLst/>
          </a:prstGeom>
        </p:spPr>
      </p:pic>
      <p:sp>
        <p:nvSpPr>
          <p:cNvPr id="5" name="Rectangle 4"/>
          <p:cNvSpPr/>
          <p:nvPr/>
        </p:nvSpPr>
        <p:spPr>
          <a:xfrm>
            <a:off x="1142999" y="2081273"/>
            <a:ext cx="5231035" cy="4524315"/>
          </a:xfrm>
          <a:prstGeom prst="rect">
            <a:avLst/>
          </a:prstGeom>
        </p:spPr>
        <p:txBody>
          <a:bodyPr wrap="square">
            <a:spAutoFit/>
          </a:bodyPr>
          <a:lstStyle/>
          <a:p>
            <a:pPr marL="514350" indent="-514350">
              <a:lnSpc>
                <a:spcPct val="100000"/>
              </a:lnSpc>
              <a:buClr>
                <a:schemeClr val="accent5">
                  <a:lumMod val="75000"/>
                </a:schemeClr>
              </a:buClr>
              <a:buFont typeface="+mj-lt"/>
              <a:buAutoNum type="arabicParenR"/>
            </a:pPr>
            <a:r>
              <a:rPr lang="en-US" sz="3600" dirty="0"/>
              <a:t>FEMA Procurement Policies &amp; Procedures</a:t>
            </a:r>
          </a:p>
          <a:p>
            <a:pPr marL="514350" indent="-514350">
              <a:lnSpc>
                <a:spcPct val="100000"/>
              </a:lnSpc>
              <a:buClr>
                <a:schemeClr val="accent5">
                  <a:lumMod val="75000"/>
                </a:schemeClr>
              </a:buClr>
              <a:buFont typeface="+mj-lt"/>
              <a:buAutoNum type="arabicParenR"/>
            </a:pPr>
            <a:endParaRPr lang="en-US" sz="3600" dirty="0"/>
          </a:p>
          <a:p>
            <a:pPr marL="514350" indent="-514350">
              <a:lnSpc>
                <a:spcPct val="100000"/>
              </a:lnSpc>
              <a:buClr>
                <a:schemeClr val="accent5">
                  <a:lumMod val="75000"/>
                </a:schemeClr>
              </a:buClr>
              <a:buFont typeface="+mj-lt"/>
              <a:buAutoNum type="arabicParenR"/>
            </a:pPr>
            <a:r>
              <a:rPr lang="en-US" sz="3600" dirty="0"/>
              <a:t>Using Proper Procurement Method</a:t>
            </a:r>
          </a:p>
          <a:p>
            <a:pPr marL="514350" indent="-514350">
              <a:lnSpc>
                <a:spcPct val="100000"/>
              </a:lnSpc>
              <a:buClr>
                <a:schemeClr val="accent5">
                  <a:lumMod val="75000"/>
                </a:schemeClr>
              </a:buClr>
              <a:buFont typeface="+mj-lt"/>
              <a:buAutoNum type="arabicParenR"/>
            </a:pPr>
            <a:endParaRPr lang="en-US" sz="3600" dirty="0"/>
          </a:p>
          <a:p>
            <a:pPr marL="514350" indent="-514350">
              <a:lnSpc>
                <a:spcPct val="100000"/>
              </a:lnSpc>
              <a:buClr>
                <a:schemeClr val="accent5">
                  <a:lumMod val="75000"/>
                </a:schemeClr>
              </a:buClr>
              <a:buFont typeface="+mj-lt"/>
              <a:buAutoNum type="arabicParenR"/>
            </a:pPr>
            <a:r>
              <a:rPr lang="en-US" sz="3600" dirty="0"/>
              <a:t>Using the Appropriate Contract</a:t>
            </a:r>
          </a:p>
        </p:txBody>
      </p:sp>
    </p:spTree>
    <p:extLst>
      <p:ext uri="{BB962C8B-B14F-4D97-AF65-F5344CB8AC3E}">
        <p14:creationId xmlns:p14="http://schemas.microsoft.com/office/powerpoint/2010/main" val="274609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5000" fill="hold" nodeType="withEffect">
                                  <p:stCondLst>
                                    <p:cond delay="0"/>
                                  </p:stCondLst>
                                  <p:childTnLst>
                                    <p:animEffect transition="out" filter="fade">
                                      <p:cBhvr>
                                        <p:cTn id="6" dur="1500" tmFilter="0, 0; .2, .5; .8, .5; 1, 0"/>
                                        <p:tgtEl>
                                          <p:spTgt spid="4"/>
                                        </p:tgtEl>
                                      </p:cBhvr>
                                    </p:animEffect>
                                    <p:animScale>
                                      <p:cBhvr>
                                        <p:cTn id="7" dur="7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63854"/>
            <a:ext cx="7886700" cy="658843"/>
          </a:xfrm>
        </p:spPr>
        <p:txBody>
          <a:bodyPr/>
          <a:lstStyle/>
          <a:p>
            <a:r>
              <a:rPr lang="en-US" dirty="0"/>
              <a:t>Proper Procurement Method</a:t>
            </a:r>
            <a:br>
              <a:rPr lang="en-US" dirty="0"/>
            </a:br>
            <a:endParaRPr lang="en-US" dirty="0"/>
          </a:p>
        </p:txBody>
      </p:sp>
      <p:sp>
        <p:nvSpPr>
          <p:cNvPr id="3" name="Content Placeholder 2"/>
          <p:cNvSpPr>
            <a:spLocks noGrp="1"/>
          </p:cNvSpPr>
          <p:nvPr>
            <p:ph idx="1"/>
          </p:nvPr>
        </p:nvSpPr>
        <p:spPr/>
        <p:txBody>
          <a:bodyPr>
            <a:normAutofit fontScale="85000" lnSpcReduction="20000"/>
          </a:bodyPr>
          <a:lstStyle/>
          <a:p>
            <a:pPr marL="228600" indent="-228600">
              <a:lnSpc>
                <a:spcPct val="120000"/>
              </a:lnSpc>
              <a:buClr>
                <a:schemeClr val="accent5">
                  <a:lumMod val="75000"/>
                </a:schemeClr>
              </a:buClr>
            </a:pPr>
            <a:r>
              <a:rPr lang="en-US" dirty="0"/>
              <a:t>FEMA, like all other federal agencies, follows the procurement guidelines established in 2 C.F.R. §200.317-327. </a:t>
            </a:r>
          </a:p>
          <a:p>
            <a:pPr marL="228600" indent="-228600">
              <a:lnSpc>
                <a:spcPct val="120000"/>
              </a:lnSpc>
              <a:buClr>
                <a:schemeClr val="accent5">
                  <a:lumMod val="75000"/>
                </a:schemeClr>
              </a:buClr>
            </a:pPr>
            <a:r>
              <a:rPr lang="en-US" dirty="0"/>
              <a:t>Under these rules, </a:t>
            </a:r>
            <a:r>
              <a:rPr lang="en-US" b="1" dirty="0"/>
              <a:t>State agencies </a:t>
            </a:r>
            <a:r>
              <a:rPr lang="en-US" dirty="0"/>
              <a:t>and </a:t>
            </a:r>
            <a:r>
              <a:rPr lang="en-US" b="1" dirty="0"/>
              <a:t>local governmental </a:t>
            </a:r>
            <a:r>
              <a:rPr lang="en-US" dirty="0"/>
              <a:t>are </a:t>
            </a:r>
            <a:r>
              <a:rPr lang="en-US" i="1" dirty="0"/>
              <a:t>generally allowed </a:t>
            </a:r>
            <a:r>
              <a:rPr lang="en-US" dirty="0"/>
              <a:t>to follow their </a:t>
            </a:r>
            <a:r>
              <a:rPr lang="en-US" b="1" dirty="0"/>
              <a:t>own procurement laws, rules, and guidelines</a:t>
            </a:r>
            <a:r>
              <a:rPr lang="en-US" dirty="0"/>
              <a:t>. (2 C.F.R. §200.317) – Louisiana Procurement Code (La. R.S. §39:1551-1755) and Louisiana Public Bid Law (La. R.S. §38:2211, et seq.). </a:t>
            </a:r>
          </a:p>
          <a:p>
            <a:pPr marL="228600" indent="-228600">
              <a:lnSpc>
                <a:spcPct val="120000"/>
              </a:lnSpc>
              <a:buClr>
                <a:schemeClr val="accent5">
                  <a:lumMod val="75000"/>
                </a:schemeClr>
              </a:buClr>
            </a:pPr>
            <a:r>
              <a:rPr lang="en-US" b="1" dirty="0"/>
              <a:t>Know your local ordinances/policies for procurements. </a:t>
            </a:r>
          </a:p>
          <a:p>
            <a:pPr marL="228600" indent="-228600">
              <a:lnSpc>
                <a:spcPct val="120000"/>
              </a:lnSpc>
              <a:buClr>
                <a:schemeClr val="accent5">
                  <a:lumMod val="75000"/>
                </a:schemeClr>
              </a:buClr>
            </a:pPr>
            <a:r>
              <a:rPr lang="en-US" dirty="0"/>
              <a:t>FEMA’s main focus is to obtain </a:t>
            </a:r>
            <a:r>
              <a:rPr lang="en-US" b="1" dirty="0"/>
              <a:t>reasonable costs </a:t>
            </a:r>
            <a:r>
              <a:rPr lang="en-US" dirty="0"/>
              <a:t>through </a:t>
            </a:r>
            <a:r>
              <a:rPr lang="en-US" b="1" dirty="0"/>
              <a:t>full and open competition. </a:t>
            </a:r>
          </a:p>
          <a:p>
            <a:endParaRPr lang="en-US" dirty="0"/>
          </a:p>
        </p:txBody>
      </p:sp>
    </p:spTree>
    <p:extLst>
      <p:ext uri="{BB962C8B-B14F-4D97-AF65-F5344CB8AC3E}">
        <p14:creationId xmlns:p14="http://schemas.microsoft.com/office/powerpoint/2010/main" val="1794708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Regional Support</a:t>
            </a:r>
            <a:endParaRPr lang="en-US" dirty="0"/>
          </a:p>
        </p:txBody>
      </p:sp>
      <p:sp>
        <p:nvSpPr>
          <p:cNvPr id="3" name="Subtitle 2"/>
          <p:cNvSpPr>
            <a:spLocks noGrp="1"/>
          </p:cNvSpPr>
          <p:nvPr>
            <p:ph type="subTitle" idx="1"/>
          </p:nvPr>
        </p:nvSpPr>
        <p:spPr/>
        <p:txBody>
          <a:bodyPr/>
          <a:lstStyle/>
          <a:p>
            <a:r>
              <a:rPr lang="en-US" dirty="0" smtClean="0"/>
              <a:t>Denda Ball, Director</a:t>
            </a:r>
            <a:endParaRPr lang="en-US" dirty="0"/>
          </a:p>
        </p:txBody>
      </p:sp>
    </p:spTree>
    <p:extLst>
      <p:ext uri="{BB962C8B-B14F-4D97-AF65-F5344CB8AC3E}">
        <p14:creationId xmlns:p14="http://schemas.microsoft.com/office/powerpoint/2010/main" val="150307808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63854"/>
            <a:ext cx="7886700" cy="658843"/>
          </a:xfrm>
        </p:spPr>
        <p:txBody>
          <a:bodyPr/>
          <a:lstStyle/>
          <a:p>
            <a:r>
              <a:rPr lang="en-US" dirty="0"/>
              <a:t>Key Take </a:t>
            </a:r>
            <a:r>
              <a:rPr lang="en-US" dirty="0" err="1"/>
              <a:t>Aways</a:t>
            </a:r>
            <a:r>
              <a:rPr lang="en-US" dirty="0"/>
              <a:t/>
            </a:r>
            <a:br>
              <a:rPr lang="en-US" dirty="0"/>
            </a:br>
            <a:endParaRPr lang="en-US" dirty="0"/>
          </a:p>
        </p:txBody>
      </p:sp>
      <p:sp>
        <p:nvSpPr>
          <p:cNvPr id="3" name="Content Placeholder 2"/>
          <p:cNvSpPr>
            <a:spLocks noGrp="1"/>
          </p:cNvSpPr>
          <p:nvPr>
            <p:ph idx="1"/>
          </p:nvPr>
        </p:nvSpPr>
        <p:spPr/>
        <p:txBody>
          <a:bodyPr>
            <a:normAutofit lnSpcReduction="10000"/>
          </a:bodyPr>
          <a:lstStyle/>
          <a:p>
            <a:pPr marL="228600" indent="-228600">
              <a:lnSpc>
                <a:spcPct val="110000"/>
              </a:lnSpc>
              <a:buClr>
                <a:schemeClr val="accent5">
                  <a:lumMod val="75000"/>
                </a:schemeClr>
              </a:buClr>
            </a:pPr>
            <a:r>
              <a:rPr lang="en-US" dirty="0"/>
              <a:t>Periodically </a:t>
            </a:r>
            <a:r>
              <a:rPr lang="en-US" b="1" dirty="0"/>
              <a:t>check your procurement policies and procedures </a:t>
            </a:r>
            <a:r>
              <a:rPr lang="en-US" dirty="0"/>
              <a:t>to ensure they comply with federal regulations. </a:t>
            </a:r>
          </a:p>
          <a:p>
            <a:pPr marL="228600" indent="-228600">
              <a:lnSpc>
                <a:spcPct val="110000"/>
              </a:lnSpc>
              <a:buClr>
                <a:schemeClr val="accent5">
                  <a:lumMod val="75000"/>
                </a:schemeClr>
              </a:buClr>
            </a:pPr>
            <a:r>
              <a:rPr lang="en-US" b="1" dirty="0"/>
              <a:t>Maintain records </a:t>
            </a:r>
            <a:r>
              <a:rPr lang="en-US" dirty="0"/>
              <a:t>sufficient to detail the history of the procurement. These records will include, but are not limited to the following: </a:t>
            </a:r>
          </a:p>
          <a:p>
            <a:pPr marL="744538" lvl="1" indent="-339725">
              <a:lnSpc>
                <a:spcPct val="110000"/>
              </a:lnSpc>
              <a:spcBef>
                <a:spcPts val="600"/>
              </a:spcBef>
              <a:buClr>
                <a:schemeClr val="accent4">
                  <a:lumMod val="60000"/>
                  <a:lumOff val="40000"/>
                </a:schemeClr>
              </a:buClr>
              <a:buSzPct val="93000"/>
              <a:buBlip>
                <a:blip r:embed="rId2"/>
              </a:buBlip>
            </a:pPr>
            <a:r>
              <a:rPr lang="en-US" dirty="0"/>
              <a:t>Rationale for the method of procurement,</a:t>
            </a:r>
          </a:p>
          <a:p>
            <a:pPr marL="744538" lvl="1" indent="-339725">
              <a:lnSpc>
                <a:spcPct val="110000"/>
              </a:lnSpc>
              <a:spcBef>
                <a:spcPts val="600"/>
              </a:spcBef>
              <a:buClr>
                <a:schemeClr val="accent4">
                  <a:lumMod val="60000"/>
                  <a:lumOff val="40000"/>
                </a:schemeClr>
              </a:buClr>
              <a:buSzPct val="93000"/>
              <a:buBlip>
                <a:blip r:embed="rId2"/>
              </a:buBlip>
            </a:pPr>
            <a:r>
              <a:rPr lang="en-US" dirty="0"/>
              <a:t>Selection of contract type,</a:t>
            </a:r>
          </a:p>
          <a:p>
            <a:pPr marL="744538" lvl="1" indent="-339725">
              <a:lnSpc>
                <a:spcPct val="110000"/>
              </a:lnSpc>
              <a:spcBef>
                <a:spcPts val="600"/>
              </a:spcBef>
              <a:buClr>
                <a:schemeClr val="accent4">
                  <a:lumMod val="60000"/>
                  <a:lumOff val="40000"/>
                </a:schemeClr>
              </a:buClr>
              <a:buSzPct val="93000"/>
              <a:buBlip>
                <a:blip r:embed="rId2"/>
              </a:buBlip>
            </a:pPr>
            <a:r>
              <a:rPr lang="en-US" dirty="0"/>
              <a:t>Contractor selection or rejection, and</a:t>
            </a:r>
          </a:p>
          <a:p>
            <a:pPr marL="744538" lvl="1" indent="-339725">
              <a:lnSpc>
                <a:spcPct val="110000"/>
              </a:lnSpc>
              <a:spcBef>
                <a:spcPts val="600"/>
              </a:spcBef>
              <a:buClr>
                <a:schemeClr val="accent4">
                  <a:lumMod val="60000"/>
                  <a:lumOff val="40000"/>
                </a:schemeClr>
              </a:buClr>
              <a:buSzPct val="93000"/>
              <a:buBlip>
                <a:blip r:embed="rId2"/>
              </a:buBlip>
            </a:pPr>
            <a:r>
              <a:rPr lang="en-US" dirty="0"/>
              <a:t>The basis for the contract price.</a:t>
            </a:r>
          </a:p>
          <a:p>
            <a:endParaRPr lang="en-US" dirty="0"/>
          </a:p>
        </p:txBody>
      </p:sp>
    </p:spTree>
    <p:extLst>
      <p:ext uri="{BB962C8B-B14F-4D97-AF65-F5344CB8AC3E}">
        <p14:creationId xmlns:p14="http://schemas.microsoft.com/office/powerpoint/2010/main" val="294052825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63854"/>
            <a:ext cx="7886700" cy="658843"/>
          </a:xfrm>
        </p:spPr>
        <p:txBody>
          <a:bodyPr/>
          <a:lstStyle/>
          <a:p>
            <a:r>
              <a:rPr lang="en-US" dirty="0"/>
              <a:t>Key Take </a:t>
            </a:r>
            <a:r>
              <a:rPr lang="en-US" dirty="0" err="1"/>
              <a:t>Aways</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marL="228600" indent="-228600">
              <a:lnSpc>
                <a:spcPct val="110000"/>
              </a:lnSpc>
              <a:buClr>
                <a:schemeClr val="accent5">
                  <a:lumMod val="75000"/>
                </a:schemeClr>
              </a:buClr>
            </a:pPr>
            <a:r>
              <a:rPr lang="en-US" b="1" dirty="0"/>
              <a:t>Maintain oversight </a:t>
            </a:r>
            <a:r>
              <a:rPr lang="en-US" dirty="0"/>
              <a:t>to ensure contractors perform according to the terms, conditions and specifications of their contracts or purchase orders.</a:t>
            </a:r>
          </a:p>
          <a:p>
            <a:pPr marL="228600" indent="-228600">
              <a:lnSpc>
                <a:spcPct val="110000"/>
              </a:lnSpc>
              <a:buClr>
                <a:schemeClr val="accent5">
                  <a:lumMod val="75000"/>
                </a:schemeClr>
              </a:buClr>
            </a:pPr>
            <a:r>
              <a:rPr lang="en-US" dirty="0"/>
              <a:t>Contact </a:t>
            </a:r>
            <a:r>
              <a:rPr lang="en-US" dirty="0">
                <a:hlinkClick r:id="rId2"/>
              </a:rPr>
              <a:t>GOHSEPLEGAL@la.gov</a:t>
            </a:r>
            <a:r>
              <a:rPr lang="en-US" dirty="0"/>
              <a:t>, should you need technical assistance with your procurement or other questions.</a:t>
            </a:r>
          </a:p>
          <a:p>
            <a:endParaRPr lang="en-US" dirty="0"/>
          </a:p>
        </p:txBody>
      </p:sp>
    </p:spTree>
    <p:extLst>
      <p:ext uri="{BB962C8B-B14F-4D97-AF65-F5344CB8AC3E}">
        <p14:creationId xmlns:p14="http://schemas.microsoft.com/office/powerpoint/2010/main" val="363985498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668209"/>
            <a:ext cx="7886700" cy="681331"/>
          </a:xfrm>
        </p:spPr>
        <p:txBody>
          <a:bodyPr>
            <a:normAutofit fontScale="90000"/>
          </a:bodyPr>
          <a:lstStyle/>
          <a:p>
            <a:r>
              <a:rPr lang="en-US" dirty="0" smtClean="0"/>
              <a:t>External Affair, Outreach, Education and More</a:t>
            </a:r>
            <a:endParaRPr lang="en-US" dirty="0"/>
          </a:p>
        </p:txBody>
      </p:sp>
    </p:spTree>
    <p:extLst>
      <p:ext uri="{BB962C8B-B14F-4D97-AF65-F5344CB8AC3E}">
        <p14:creationId xmlns:p14="http://schemas.microsoft.com/office/powerpoint/2010/main" val="301070810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GOHSEP </a:t>
            </a:r>
            <a:r>
              <a:rPr lang="en-US" dirty="0"/>
              <a:t>Preparedness </a:t>
            </a:r>
            <a:r>
              <a:rPr lang="en-US" dirty="0" smtClean="0"/>
              <a:t>App</a:t>
            </a:r>
            <a:endParaRPr lang="en-US" dirty="0"/>
          </a:p>
        </p:txBody>
      </p:sp>
      <p:sp>
        <p:nvSpPr>
          <p:cNvPr id="3" name="Content Placeholder 2"/>
          <p:cNvSpPr>
            <a:spLocks noGrp="1"/>
          </p:cNvSpPr>
          <p:nvPr>
            <p:ph idx="1"/>
          </p:nvPr>
        </p:nvSpPr>
        <p:spPr>
          <a:xfrm>
            <a:off x="628650" y="2499982"/>
            <a:ext cx="5439077" cy="3428999"/>
          </a:xfrm>
        </p:spPr>
        <p:txBody>
          <a:bodyPr>
            <a:normAutofit/>
          </a:bodyPr>
          <a:lstStyle/>
          <a:p>
            <a:pPr>
              <a:buClr>
                <a:srgbClr val="002060"/>
              </a:buClr>
              <a:buFont typeface="Wingdings" panose="05000000000000000000" pitchFamily="2" charset="2"/>
              <a:buChar char="§"/>
            </a:pPr>
            <a:r>
              <a:rPr lang="en-US" dirty="0" smtClean="0"/>
              <a:t>Updated annually with new </a:t>
            </a:r>
            <a:r>
              <a:rPr lang="en-US" dirty="0" err="1" smtClean="0"/>
              <a:t>POCs</a:t>
            </a:r>
            <a:endParaRPr lang="en-US" dirty="0" smtClean="0"/>
          </a:p>
        </p:txBody>
      </p:sp>
      <p:sp>
        <p:nvSpPr>
          <p:cNvPr id="27" name="Slide Number Placeholder 5"/>
          <p:cNvSpPr>
            <a:spLocks noGrp="1"/>
          </p:cNvSpPr>
          <p:nvPr>
            <p:ph type="sldNum" sz="quarter" idx="4294967295"/>
          </p:nvPr>
        </p:nvSpPr>
        <p:spPr>
          <a:xfrm>
            <a:off x="5248275" y="1042989"/>
            <a:ext cx="2752725" cy="527447"/>
          </a:xfrm>
          <a:prstGeom prst="rect">
            <a:avLst/>
          </a:prstGeom>
        </p:spPr>
        <p:txBody>
          <a:bodyPr vert="horz" lIns="68580" tIns="34290" rIns="68580" bIns="34290" rtlCol="0" anchor="ctr"/>
          <a:lstStyle>
            <a:lvl1pPr algn="r">
              <a:defRPr sz="900">
                <a:solidFill>
                  <a:srgbClr val="800000"/>
                </a:solidFill>
              </a:defRPr>
            </a:lvl1pPr>
          </a:lstStyle>
          <a:p>
            <a:pPr>
              <a:defRPr/>
            </a:pPr>
            <a:fld id="{FB047DFB-6E59-4874-B4B2-6D7416BA958E}" type="slidenum">
              <a:rPr lang="en-US">
                <a:latin typeface="Calibri"/>
              </a:rPr>
              <a:pPr>
                <a:defRPr/>
              </a:pPr>
              <a:t>143</a:t>
            </a:fld>
            <a:endParaRPr lang="en-US" dirty="0">
              <a:latin typeface="Calibri"/>
            </a:endParaRPr>
          </a:p>
        </p:txBody>
      </p:sp>
      <p:pic>
        <p:nvPicPr>
          <p:cNvPr id="4" name="Picture 3"/>
          <p:cNvPicPr>
            <a:picLocks noChangeAspect="1"/>
          </p:cNvPicPr>
          <p:nvPr/>
        </p:nvPicPr>
        <p:blipFill>
          <a:blip r:embed="rId3"/>
          <a:stretch>
            <a:fillRect/>
          </a:stretch>
        </p:blipFill>
        <p:spPr>
          <a:xfrm>
            <a:off x="1263375" y="3027888"/>
            <a:ext cx="3984901" cy="2972863"/>
          </a:xfrm>
          <a:prstGeom prst="rect">
            <a:avLst/>
          </a:prstGeom>
        </p:spPr>
      </p:pic>
      <p:pic>
        <p:nvPicPr>
          <p:cNvPr id="5" name="Picture 4"/>
          <p:cNvPicPr>
            <a:picLocks noChangeAspect="1"/>
          </p:cNvPicPr>
          <p:nvPr/>
        </p:nvPicPr>
        <p:blipFill>
          <a:blip r:embed="rId4"/>
          <a:stretch>
            <a:fillRect/>
          </a:stretch>
        </p:blipFill>
        <p:spPr>
          <a:xfrm>
            <a:off x="6415465" y="1788380"/>
            <a:ext cx="2248651" cy="3999599"/>
          </a:xfrm>
          <a:prstGeom prst="rect">
            <a:avLst/>
          </a:prstGeom>
        </p:spPr>
      </p:pic>
    </p:spTree>
    <p:extLst>
      <p:ext uri="{BB962C8B-B14F-4D97-AF65-F5344CB8AC3E}">
        <p14:creationId xmlns:p14="http://schemas.microsoft.com/office/powerpoint/2010/main" val="3964280359"/>
      </p:ext>
    </p:extLst>
  </p:cSld>
  <p:clrMapOvr>
    <a:masterClrMapping/>
  </p:clrMapOvr>
  <mc:AlternateContent xmlns:mc="http://schemas.openxmlformats.org/markup-compatibility/2006" xmlns:p14="http://schemas.microsoft.com/office/powerpoint/2010/main">
    <mc:Choice Requires="p14">
      <p:transition p14:dur="0" advTm="1300"/>
    </mc:Choice>
    <mc:Fallback xmlns="">
      <p:transition advTm="1300"/>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46" y="1675252"/>
            <a:ext cx="7887505" cy="603173"/>
          </a:xfrm>
        </p:spPr>
        <p:txBody>
          <a:bodyPr/>
          <a:lstStyle/>
          <a:p>
            <a:pPr algn="l"/>
            <a:r>
              <a:rPr lang="en-US" dirty="0" smtClean="0"/>
              <a:t>Public Relations / Media</a:t>
            </a:r>
            <a:endParaRPr lang="en-US" dirty="0"/>
          </a:p>
        </p:txBody>
      </p:sp>
      <p:sp>
        <p:nvSpPr>
          <p:cNvPr id="5" name="Content Placeholder 4"/>
          <p:cNvSpPr>
            <a:spLocks noGrp="1"/>
          </p:cNvSpPr>
          <p:nvPr>
            <p:ph idx="1"/>
          </p:nvPr>
        </p:nvSpPr>
        <p:spPr>
          <a:xfrm>
            <a:off x="627845" y="2558569"/>
            <a:ext cx="4374792" cy="3153708"/>
          </a:xfrm>
        </p:spPr>
        <p:txBody>
          <a:bodyPr/>
          <a:lstStyle/>
          <a:p>
            <a:pPr>
              <a:buClr>
                <a:srgbClr val="002060"/>
              </a:buClr>
              <a:buFont typeface="Wingdings" panose="05000000000000000000" pitchFamily="2" charset="2"/>
              <a:buChar char="§"/>
            </a:pPr>
            <a:r>
              <a:rPr lang="en-US" sz="2100" dirty="0"/>
              <a:t>The </a:t>
            </a:r>
            <a:r>
              <a:rPr lang="en-US" sz="2100" b="1" dirty="0"/>
              <a:t>GOHSEP Get A Game Plan </a:t>
            </a:r>
            <a:r>
              <a:rPr lang="en-US" sz="3000" b="1" dirty="0">
                <a:solidFill>
                  <a:srgbClr val="C00000"/>
                </a:solidFill>
              </a:rPr>
              <a:t>Podcast</a:t>
            </a:r>
            <a:r>
              <a:rPr lang="en-US" sz="2100" b="1" dirty="0">
                <a:solidFill>
                  <a:srgbClr val="C00000"/>
                </a:solidFill>
              </a:rPr>
              <a:t> </a:t>
            </a:r>
            <a:r>
              <a:rPr lang="en-US" sz="2100" dirty="0"/>
              <a:t>is live.  </a:t>
            </a:r>
          </a:p>
          <a:p>
            <a:pPr lvl="1">
              <a:buFont typeface="Courier New" panose="02070309020205020404" pitchFamily="49" charset="0"/>
              <a:buChar char="o"/>
            </a:pPr>
            <a:r>
              <a:rPr lang="en-US" sz="1800" dirty="0"/>
              <a:t>Highlights </a:t>
            </a:r>
            <a:r>
              <a:rPr lang="en-US" sz="1800" b="1" dirty="0">
                <a:solidFill>
                  <a:srgbClr val="C00000"/>
                </a:solidFill>
              </a:rPr>
              <a:t>emergency management issues </a:t>
            </a:r>
            <a:r>
              <a:rPr lang="en-US" sz="1800" dirty="0"/>
              <a:t>at the </a:t>
            </a:r>
            <a:r>
              <a:rPr lang="en-US" sz="1800" b="1" dirty="0"/>
              <a:t>local, State and Federal levels.</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440" t="2622" r="3482" b="30413"/>
          <a:stretch/>
        </p:blipFill>
        <p:spPr>
          <a:xfrm>
            <a:off x="5536292" y="2558569"/>
            <a:ext cx="3210878" cy="3022007"/>
          </a:xfrm>
          <a:prstGeom prst="rect">
            <a:avLst/>
          </a:prstGeom>
        </p:spPr>
      </p:pic>
    </p:spTree>
    <p:extLst>
      <p:ext uri="{BB962C8B-B14F-4D97-AF65-F5344CB8AC3E}">
        <p14:creationId xmlns:p14="http://schemas.microsoft.com/office/powerpoint/2010/main" val="87707178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995669" y="3596194"/>
            <a:ext cx="5568593" cy="2290140"/>
          </a:xfrm>
          <a:prstGeom prst="rect">
            <a:avLst/>
          </a:prstGeom>
        </p:spPr>
      </p:pic>
      <p:sp>
        <p:nvSpPr>
          <p:cNvPr id="2" name="Title 1"/>
          <p:cNvSpPr>
            <a:spLocks noGrp="1"/>
          </p:cNvSpPr>
          <p:nvPr>
            <p:ph type="title"/>
          </p:nvPr>
        </p:nvSpPr>
        <p:spPr>
          <a:xfrm>
            <a:off x="309093" y="1717331"/>
            <a:ext cx="7329762" cy="479208"/>
          </a:xfrm>
        </p:spPr>
        <p:txBody>
          <a:bodyPr>
            <a:normAutofit fontScale="90000"/>
          </a:bodyPr>
          <a:lstStyle/>
          <a:p>
            <a:pPr lvl="0" algn="l"/>
            <a:r>
              <a:rPr lang="en-US" dirty="0" smtClean="0"/>
              <a:t>Emergency </a:t>
            </a:r>
            <a:r>
              <a:rPr lang="en-US" dirty="0"/>
              <a:t>Public Information</a:t>
            </a:r>
          </a:p>
        </p:txBody>
      </p:sp>
      <p:sp>
        <p:nvSpPr>
          <p:cNvPr id="13317" name="Rectangle 5"/>
          <p:cNvSpPr>
            <a:spLocks noChangeArrowheads="1"/>
          </p:cNvSpPr>
          <p:nvPr/>
        </p:nvSpPr>
        <p:spPr bwMode="auto">
          <a:xfrm>
            <a:off x="1143000" y="5524286"/>
            <a:ext cx="6858000" cy="474656"/>
          </a:xfrm>
          <a:prstGeom prst="rect">
            <a:avLst/>
          </a:prstGeom>
          <a:solidFill>
            <a:srgbClr val="000066">
              <a:alpha val="74902"/>
            </a:srgbClr>
          </a:solidFill>
          <a:ln w="3175">
            <a:noFill/>
            <a:miter lim="800000"/>
            <a:headEnd type="none" w="sm" len="sm"/>
            <a:tailEnd type="none" w="sm" len="sm"/>
          </a:ln>
        </p:spPr>
        <p:txBody>
          <a:bodyPr tIns="0" anchor="ctr"/>
          <a:lstStyle/>
          <a:p>
            <a:pPr algn="ctr">
              <a:defRPr/>
            </a:pPr>
            <a:endParaRPr lang="en-US" sz="3225" spc="450" dirty="0">
              <a:solidFill>
                <a:prstClr val="white"/>
              </a:solidFill>
              <a:latin typeface="Calibri"/>
            </a:endParaRPr>
          </a:p>
        </p:txBody>
      </p:sp>
      <p:sp>
        <p:nvSpPr>
          <p:cNvPr id="8" name="Slide Number Placeholder 5"/>
          <p:cNvSpPr>
            <a:spLocks noGrp="1"/>
          </p:cNvSpPr>
          <p:nvPr>
            <p:ph type="sldNum" sz="quarter" idx="4294967295"/>
          </p:nvPr>
        </p:nvSpPr>
        <p:spPr>
          <a:xfrm>
            <a:off x="5248275" y="1042989"/>
            <a:ext cx="2752725" cy="527447"/>
          </a:xfrm>
          <a:prstGeom prst="rect">
            <a:avLst/>
          </a:prstGeom>
        </p:spPr>
        <p:txBody>
          <a:bodyPr vert="horz" lIns="68580" tIns="34290" rIns="68580" bIns="34290" rtlCol="0" anchor="ctr"/>
          <a:lstStyle>
            <a:lvl1pPr algn="r">
              <a:defRPr sz="900">
                <a:solidFill>
                  <a:srgbClr val="800000"/>
                </a:solidFill>
              </a:defRPr>
            </a:lvl1pPr>
          </a:lstStyle>
          <a:p>
            <a:pPr>
              <a:defRPr/>
            </a:pPr>
            <a:fld id="{FB047DFB-6E59-4874-B4B2-6D7416BA958E}" type="slidenum">
              <a:rPr lang="en-US">
                <a:latin typeface="Calibri"/>
              </a:rPr>
              <a:pPr>
                <a:defRPr/>
              </a:pPr>
              <a:t>145</a:t>
            </a:fld>
            <a:endParaRPr lang="en-US" dirty="0">
              <a:latin typeface="Calibri"/>
            </a:endParaRPr>
          </a:p>
        </p:txBody>
      </p:sp>
      <p:pic>
        <p:nvPicPr>
          <p:cNvPr id="4" name="Picture 3"/>
          <p:cNvPicPr>
            <a:picLocks noChangeAspect="1"/>
          </p:cNvPicPr>
          <p:nvPr/>
        </p:nvPicPr>
        <p:blipFill>
          <a:blip r:embed="rId4"/>
          <a:stretch>
            <a:fillRect/>
          </a:stretch>
        </p:blipFill>
        <p:spPr>
          <a:xfrm>
            <a:off x="1206795" y="2230247"/>
            <a:ext cx="5071057" cy="2511017"/>
          </a:xfrm>
          <a:prstGeom prst="rect">
            <a:avLst/>
          </a:prstGeom>
        </p:spPr>
      </p:pic>
      <p:sp>
        <p:nvSpPr>
          <p:cNvPr id="6" name="Rectangle 5"/>
          <p:cNvSpPr>
            <a:spLocks noChangeArrowheads="1"/>
          </p:cNvSpPr>
          <p:nvPr/>
        </p:nvSpPr>
        <p:spPr bwMode="auto">
          <a:xfrm>
            <a:off x="1206795" y="5490579"/>
            <a:ext cx="6738384" cy="474656"/>
          </a:xfrm>
          <a:prstGeom prst="rect">
            <a:avLst/>
          </a:prstGeom>
          <a:noFill/>
          <a:ln w="3175">
            <a:noFill/>
            <a:miter lim="800000"/>
            <a:headEnd type="none" w="sm" len="sm"/>
            <a:tailEnd type="none" w="sm" len="sm"/>
          </a:ln>
        </p:spPr>
        <p:txBody>
          <a:bodyPr tIns="0" anchor="ctr"/>
          <a:lstStyle/>
          <a:p>
            <a:pPr algn="ctr">
              <a:defRPr/>
            </a:pPr>
            <a:r>
              <a:rPr lang="en-US" sz="3225" spc="480" dirty="0">
                <a:solidFill>
                  <a:prstClr val="white"/>
                </a:solidFill>
                <a:latin typeface="Arial" pitchFamily="34" charset="0"/>
                <a:cs typeface="Arial" pitchFamily="34" charset="0"/>
              </a:rPr>
              <a:t>emergency.la.gov</a:t>
            </a:r>
            <a:r>
              <a:rPr lang="en-US" sz="3225" spc="450" dirty="0">
                <a:solidFill>
                  <a:prstClr val="white"/>
                </a:solidFill>
                <a:latin typeface="Arial" pitchFamily="34" charset="0"/>
                <a:cs typeface="Arial" pitchFamily="34" charset="0"/>
              </a:rPr>
              <a:t>  </a:t>
            </a:r>
          </a:p>
        </p:txBody>
      </p:sp>
    </p:spTree>
    <p:extLst>
      <p:ext uri="{BB962C8B-B14F-4D97-AF65-F5344CB8AC3E}">
        <p14:creationId xmlns:p14="http://schemas.microsoft.com/office/powerpoint/2010/main" val="34377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p:cNvPicPr>
          <p:nvPr>
            <p:ph idx="1"/>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255896" y="2314059"/>
            <a:ext cx="8731154" cy="3646398"/>
          </a:xfrm>
        </p:spPr>
      </p:pic>
      <p:sp>
        <p:nvSpPr>
          <p:cNvPr id="7" name="Rectangle 2"/>
          <p:cNvSpPr txBox="1">
            <a:spLocks noChangeArrowheads="1"/>
          </p:cNvSpPr>
          <p:nvPr/>
        </p:nvSpPr>
        <p:spPr bwMode="auto">
          <a:xfrm>
            <a:off x="1143000" y="1630267"/>
            <a:ext cx="6858000" cy="507515"/>
          </a:xfrm>
          <a:prstGeom prst="rect">
            <a:avLst/>
          </a:prstGeom>
          <a:solidFill>
            <a:schemeClr val="accent1">
              <a:lumMod val="50000"/>
            </a:schemeClr>
          </a:solidFill>
          <a:ln w="9525">
            <a:noFill/>
            <a:miter lim="800000"/>
            <a:headEnd/>
            <a:tailEnd/>
          </a:ln>
          <a:effectLst/>
        </p:spPr>
        <p:txBody>
          <a:bodyPr vert="horz" wrap="square" lIns="69056" tIns="34529" rIns="69056" bIns="0" numCol="1" anchor="ctr" anchorCtr="0" compatLnSpc="1">
            <a:prstTxWarp prst="textNoShape">
              <a:avLst/>
            </a:prstTxWarp>
          </a:bodyPr>
          <a:lstStyle/>
          <a:p>
            <a:pPr algn="ctr">
              <a:lnSpc>
                <a:spcPct val="80000"/>
              </a:lnSpc>
              <a:defRPr/>
            </a:pPr>
            <a:r>
              <a:rPr lang="en-US" sz="3300" kern="0" dirty="0">
                <a:solidFill>
                  <a:prstClr val="white"/>
                </a:solidFill>
                <a:latin typeface="Arial" pitchFamily="34" charset="0"/>
                <a:cs typeface="Arial" pitchFamily="34" charset="0"/>
              </a:rPr>
              <a:t>Emergency</a:t>
            </a:r>
            <a:r>
              <a:rPr lang="en-US" sz="3300" kern="0" dirty="0">
                <a:solidFill>
                  <a:srgbClr val="714B25"/>
                </a:solidFill>
                <a:latin typeface="Arial" pitchFamily="34" charset="0"/>
                <a:cs typeface="Arial" pitchFamily="34" charset="0"/>
              </a:rPr>
              <a:t> </a:t>
            </a:r>
            <a:r>
              <a:rPr lang="en-US" sz="3300" kern="0" dirty="0">
                <a:solidFill>
                  <a:prstClr val="white"/>
                </a:solidFill>
                <a:latin typeface="Arial" pitchFamily="34" charset="0"/>
                <a:cs typeface="Arial" pitchFamily="34" charset="0"/>
              </a:rPr>
              <a:t>Public Information </a:t>
            </a:r>
          </a:p>
        </p:txBody>
      </p:sp>
      <p:sp>
        <p:nvSpPr>
          <p:cNvPr id="6" name="Rectangle 5"/>
          <p:cNvSpPr>
            <a:spLocks noChangeArrowheads="1"/>
          </p:cNvSpPr>
          <p:nvPr/>
        </p:nvSpPr>
        <p:spPr bwMode="auto">
          <a:xfrm>
            <a:off x="1143000" y="5405854"/>
            <a:ext cx="6858000" cy="548640"/>
          </a:xfrm>
          <a:prstGeom prst="rect">
            <a:avLst/>
          </a:prstGeom>
          <a:noFill/>
          <a:ln w="3175">
            <a:noFill/>
            <a:miter lim="800000"/>
            <a:headEnd type="none" w="sm" len="sm"/>
            <a:tailEnd type="none" w="sm" len="sm"/>
          </a:ln>
        </p:spPr>
        <p:txBody>
          <a:bodyPr tIns="0" anchor="ctr"/>
          <a:lstStyle/>
          <a:p>
            <a:pPr algn="r"/>
            <a:r>
              <a:rPr lang="en-US" sz="3225" spc="480" dirty="0">
                <a:solidFill>
                  <a:prstClr val="white"/>
                </a:solidFill>
                <a:latin typeface="Arial" pitchFamily="34" charset="0"/>
                <a:cs typeface="Arial" pitchFamily="34" charset="0"/>
              </a:rPr>
              <a:t>emergency.la.gov</a:t>
            </a:r>
            <a:r>
              <a:rPr lang="en-US" sz="3225" spc="450" dirty="0">
                <a:solidFill>
                  <a:prstClr val="white"/>
                </a:solidFill>
                <a:latin typeface="Arial" pitchFamily="34" charset="0"/>
                <a:cs typeface="Arial" pitchFamily="34" charset="0"/>
              </a:rPr>
              <a:t>  </a:t>
            </a:r>
          </a:p>
        </p:txBody>
      </p:sp>
      <p:sp>
        <p:nvSpPr>
          <p:cNvPr id="8" name="Rectangle 7"/>
          <p:cNvSpPr/>
          <p:nvPr/>
        </p:nvSpPr>
        <p:spPr>
          <a:xfrm>
            <a:off x="1894478" y="4140978"/>
            <a:ext cx="870735" cy="246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3402385073"/>
      </p:ext>
    </p:extLst>
  </p:cSld>
  <p:clrMapOvr>
    <a:masterClrMapping/>
  </p:clrMapOvr>
  <p:transition spd="slow">
    <p:push dir="u"/>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857" t="11228" r="31327" b="2456"/>
          <a:stretch/>
        </p:blipFill>
        <p:spPr bwMode="auto">
          <a:xfrm rot="671698">
            <a:off x="5782201" y="2080737"/>
            <a:ext cx="2718035" cy="3482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ectangle 39"/>
          <p:cNvSpPr/>
          <p:nvPr/>
        </p:nvSpPr>
        <p:spPr bwMode="auto">
          <a:xfrm>
            <a:off x="1143000" y="5897345"/>
            <a:ext cx="6858000" cy="103406"/>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rot="10800000" vert="horz" wrap="square" lIns="68580" tIns="34290" rIns="68580" bIns="34290" numCol="1" rtlCol="0" anchor="t" anchorCtr="0" compatLnSpc="1">
            <a:prstTxWarp prst="textNoShape">
              <a:avLst/>
            </a:prstTxWarp>
          </a:bodyPr>
          <a:lstStyle/>
          <a:p>
            <a:pPr algn="ctr" fontAlgn="base">
              <a:spcBef>
                <a:spcPct val="0"/>
              </a:spcBef>
              <a:spcAft>
                <a:spcPct val="0"/>
              </a:spcAft>
              <a:defRPr/>
            </a:pPr>
            <a:endParaRPr lang="en-US" sz="2100" b="1" dirty="0">
              <a:solidFill>
                <a:prstClr val="black"/>
              </a:solidFill>
              <a:latin typeface="Times New Roman" pitchFamily="18" charset="0"/>
            </a:endParaRPr>
          </a:p>
        </p:txBody>
      </p:sp>
      <p:sp>
        <p:nvSpPr>
          <p:cNvPr id="17" name="Rectangle 16"/>
          <p:cNvSpPr/>
          <p:nvPr/>
        </p:nvSpPr>
        <p:spPr bwMode="auto">
          <a:xfrm>
            <a:off x="1143000" y="1664332"/>
            <a:ext cx="6858000" cy="561661"/>
          </a:xfrm>
          <a:prstGeom prst="rect">
            <a:avLst/>
          </a:prstGeom>
          <a:noFill/>
          <a:ln w="9525" algn="ctr">
            <a:noFill/>
            <a:miter lim="800000"/>
            <a:headEnd/>
            <a:tailEnd/>
          </a:ln>
          <a:effectLst/>
        </p:spPr>
        <p:txBody>
          <a:bodyPr vert="horz" lIns="68580" tIns="34290" rIns="68580" bIns="34290" rtlCol="0" anchor="ctr">
            <a:normAutofit/>
          </a:bodyPr>
          <a:lstStyle/>
          <a:p>
            <a:pPr>
              <a:lnSpc>
                <a:spcPct val="80000"/>
              </a:lnSpc>
              <a:spcBef>
                <a:spcPct val="0"/>
              </a:spcBef>
              <a:defRPr/>
            </a:pPr>
            <a:endParaRPr lang="en-US" sz="2850" dirty="0">
              <a:solidFill>
                <a:srgbClr val="29486D"/>
              </a:solidFill>
              <a:latin typeface="Calibri"/>
            </a:endParaRPr>
          </a:p>
        </p:txBody>
      </p:sp>
      <p:sp>
        <p:nvSpPr>
          <p:cNvPr id="10244" name="Rectangle 4"/>
          <p:cNvSpPr>
            <a:spLocks noGrp="1" noChangeArrowheads="1"/>
          </p:cNvSpPr>
          <p:nvPr>
            <p:ph type="title"/>
          </p:nvPr>
        </p:nvSpPr>
        <p:spPr/>
        <p:txBody>
          <a:bodyPr vert="horz" lIns="68580" tIns="34290" rIns="68580" bIns="34290" rtlCol="0" anchor="ctr">
            <a:normAutofit fontScale="90000"/>
          </a:bodyPr>
          <a:lstStyle/>
          <a:p>
            <a:pPr algn="l"/>
            <a:r>
              <a:rPr lang="en-US" dirty="0" smtClean="0"/>
              <a:t>Emergency </a:t>
            </a:r>
            <a:r>
              <a:rPr lang="en-US" dirty="0"/>
              <a:t>Public Information </a:t>
            </a:r>
          </a:p>
        </p:txBody>
      </p:sp>
      <p:sp>
        <p:nvSpPr>
          <p:cNvPr id="10245" name="Rectangle 5"/>
          <p:cNvSpPr>
            <a:spLocks noGrp="1" noChangeArrowheads="1"/>
          </p:cNvSpPr>
          <p:nvPr>
            <p:ph idx="1"/>
          </p:nvPr>
        </p:nvSpPr>
        <p:spPr>
          <a:xfrm>
            <a:off x="560232" y="2456892"/>
            <a:ext cx="4130365" cy="3186354"/>
          </a:xfrm>
        </p:spPr>
        <p:txBody>
          <a:bodyPr>
            <a:normAutofit/>
          </a:bodyPr>
          <a:lstStyle/>
          <a:p>
            <a:pPr>
              <a:lnSpc>
                <a:spcPct val="95000"/>
              </a:lnSpc>
              <a:spcBef>
                <a:spcPts val="1950"/>
              </a:spcBef>
              <a:buClr>
                <a:srgbClr val="1C4372"/>
              </a:buClr>
              <a:tabLst>
                <a:tab pos="470297" algn="l"/>
                <a:tab pos="556022" algn="l"/>
              </a:tabLst>
            </a:pPr>
            <a:r>
              <a:rPr lang="en-US" sz="2100" dirty="0"/>
              <a:t>Louisiana Emergency Preparedness Guides</a:t>
            </a:r>
          </a:p>
          <a:p>
            <a:pPr>
              <a:lnSpc>
                <a:spcPct val="95000"/>
              </a:lnSpc>
              <a:spcBef>
                <a:spcPts val="1950"/>
              </a:spcBef>
              <a:buClr>
                <a:srgbClr val="1C4372"/>
              </a:buClr>
              <a:tabLst>
                <a:tab pos="470297" algn="l"/>
                <a:tab pos="556022" algn="l"/>
              </a:tabLst>
            </a:pPr>
            <a:r>
              <a:rPr lang="en-US" sz="2100" dirty="0"/>
              <a:t>The Louisiana Emergency Alert System </a:t>
            </a:r>
            <a:r>
              <a:rPr lang="en-US" sz="2100" i="1" dirty="0"/>
              <a:t>(EAS) </a:t>
            </a:r>
            <a:r>
              <a:rPr lang="en-US" sz="2100" dirty="0"/>
              <a:t>&amp; </a:t>
            </a:r>
            <a:br>
              <a:rPr lang="en-US" sz="2100" dirty="0"/>
            </a:br>
            <a:r>
              <a:rPr lang="en-US" sz="2100" dirty="0"/>
              <a:t>NOAA Weather Radio</a:t>
            </a:r>
          </a:p>
        </p:txBody>
      </p:sp>
      <p:sp>
        <p:nvSpPr>
          <p:cNvPr id="32" name="Slide Number Placeholder 5"/>
          <p:cNvSpPr>
            <a:spLocks noGrp="1"/>
          </p:cNvSpPr>
          <p:nvPr>
            <p:ph type="sldNum" sz="quarter" idx="4294967295"/>
          </p:nvPr>
        </p:nvSpPr>
        <p:spPr>
          <a:xfrm>
            <a:off x="5248275" y="1042989"/>
            <a:ext cx="2752725" cy="527447"/>
          </a:xfrm>
          <a:prstGeom prst="rect">
            <a:avLst/>
          </a:prstGeom>
        </p:spPr>
        <p:txBody>
          <a:bodyPr vert="horz" lIns="68580" tIns="34290" rIns="68580" bIns="34290" rtlCol="0" anchor="ctr"/>
          <a:lstStyle>
            <a:lvl1pPr algn="r">
              <a:defRPr sz="900">
                <a:solidFill>
                  <a:srgbClr val="800000"/>
                </a:solidFill>
              </a:defRPr>
            </a:lvl1pPr>
          </a:lstStyle>
          <a:p>
            <a:pPr>
              <a:defRPr/>
            </a:pPr>
            <a:fld id="{FB047DFB-6E59-4874-B4B2-6D7416BA958E}" type="slidenum">
              <a:rPr lang="en-US">
                <a:latin typeface="Calibri"/>
              </a:rPr>
              <a:pPr>
                <a:defRPr/>
              </a:pPr>
              <a:t>147</a:t>
            </a:fld>
            <a:endParaRPr lang="en-US" dirty="0">
              <a:latin typeface="Calibri"/>
            </a:endParaRPr>
          </a:p>
        </p:txBody>
      </p:sp>
      <p:grpSp>
        <p:nvGrpSpPr>
          <p:cNvPr id="15" name="Group 14"/>
          <p:cNvGrpSpPr/>
          <p:nvPr/>
        </p:nvGrpSpPr>
        <p:grpSpPr>
          <a:xfrm>
            <a:off x="4045450" y="3523830"/>
            <a:ext cx="3192554" cy="2119416"/>
            <a:chOff x="5072307" y="4217053"/>
            <a:chExt cx="3677725" cy="2285082"/>
          </a:xfrm>
        </p:grpSpPr>
        <p:grpSp>
          <p:nvGrpSpPr>
            <p:cNvPr id="12" name="Group 11"/>
            <p:cNvGrpSpPr/>
            <p:nvPr/>
          </p:nvGrpSpPr>
          <p:grpSpPr>
            <a:xfrm>
              <a:off x="5466243" y="4217053"/>
              <a:ext cx="3283789" cy="2201165"/>
              <a:chOff x="4512277" y="2106667"/>
              <a:chExt cx="3283789" cy="2201165"/>
            </a:xfrm>
          </p:grpSpPr>
          <p:grpSp>
            <p:nvGrpSpPr>
              <p:cNvPr id="4" name="Group 3"/>
              <p:cNvGrpSpPr/>
              <p:nvPr/>
            </p:nvGrpSpPr>
            <p:grpSpPr>
              <a:xfrm>
                <a:off x="4512277" y="2106667"/>
                <a:ext cx="3283789" cy="2201165"/>
                <a:chOff x="5215667" y="3624410"/>
                <a:chExt cx="3283789" cy="2201165"/>
              </a:xfrm>
            </p:grpSpPr>
            <p:pic>
              <p:nvPicPr>
                <p:cNvPr id="1028" name="Picture 4" descr="http://www.gadgetreview.com/wp-content/uploads/2011/10/Samsung-PN43D490-43-Inch-3D-Plasma-TV-with-a-Samsung-LN19C450-19-inch-LCD-TV.jpg">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5667" y="3624410"/>
                  <a:ext cx="3283789" cy="220116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26" name="Picture 2" descr="http://wxedgect.s3.amazonaws.com/lglead/2013/05/wxedge_map_4f7e1cadf55ca1bd_9b948213907b5541_08e306f9e99fb03a.jpg">
                  <a:hlinkClick r:id="rId6"/>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colorTemperature colorTemp="4375"/>
                          </a14:imgEffect>
                          <a14:imgEffect>
                            <a14:saturation sat="33000"/>
                          </a14:imgEffect>
                        </a14:imgLayer>
                      </a14:imgProps>
                    </a:ext>
                    <a:ext uri="{28A0092B-C50C-407E-A947-70E740481C1C}">
                      <a14:useLocalDpi xmlns:a14="http://schemas.microsoft.com/office/drawing/2010/main" val="0"/>
                    </a:ext>
                  </a:extLst>
                </a:blip>
                <a:srcRect/>
                <a:stretch/>
              </p:blipFill>
              <p:spPr bwMode="auto">
                <a:xfrm>
                  <a:off x="5302243" y="3700731"/>
                  <a:ext cx="3091260" cy="1813134"/>
                </a:xfrm>
                <a:prstGeom prst="rect">
                  <a:avLst/>
                </a:prstGeom>
                <a:noFill/>
                <a:effectLst>
                  <a:glow rad="127000">
                    <a:schemeClr val="accent1">
                      <a:alpha val="0"/>
                    </a:schemeClr>
                  </a:glow>
                  <a:softEdge rad="38100"/>
                </a:effectLst>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4640722" y="3675173"/>
                <a:ext cx="3049391" cy="230832"/>
              </a:xfrm>
              <a:prstGeom prst="rect">
                <a:avLst/>
              </a:prstGeom>
              <a:solidFill>
                <a:schemeClr val="bg1">
                  <a:alpha val="6902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Calibri"/>
                </a:endParaRPr>
              </a:p>
            </p:txBody>
          </p:sp>
          <p:sp>
            <p:nvSpPr>
              <p:cNvPr id="5" name="Rectangle 4"/>
              <p:cNvSpPr/>
              <p:nvPr/>
            </p:nvSpPr>
            <p:spPr>
              <a:xfrm>
                <a:off x="4555407" y="3683799"/>
                <a:ext cx="3205063" cy="211545"/>
              </a:xfrm>
              <a:prstGeom prst="rect">
                <a:avLst/>
              </a:prstGeom>
              <a:noFill/>
            </p:spPr>
            <p:txBody>
              <a:bodyPr wrap="square">
                <a:spAutoFit/>
              </a:bodyPr>
              <a:lstStyle/>
              <a:p>
                <a:pPr algn="ctr">
                  <a:defRPr/>
                </a:pPr>
                <a:r>
                  <a:rPr lang="en-US" sz="675" b="1" kern="10" dirty="0">
                    <a:ln w="9525">
                      <a:noFill/>
                      <a:round/>
                      <a:headEnd/>
                      <a:tailEnd/>
                    </a:ln>
                    <a:solidFill>
                      <a:sysClr val="windowText" lastClr="000000"/>
                    </a:solidFill>
                    <a:latin typeface="Arial"/>
                    <a:cs typeface="Arial"/>
                  </a:rPr>
                  <a:t>A BROADCAST BY THE EMERGENCY ALERT SYSTEM</a:t>
                </a:r>
              </a:p>
            </p:txBody>
          </p:sp>
          <p:grpSp>
            <p:nvGrpSpPr>
              <p:cNvPr id="9" name="Group 8"/>
              <p:cNvGrpSpPr/>
              <p:nvPr/>
            </p:nvGrpSpPr>
            <p:grpSpPr>
              <a:xfrm>
                <a:off x="5495024" y="2543898"/>
                <a:ext cx="1399166" cy="811777"/>
                <a:chOff x="5486398" y="2500768"/>
                <a:chExt cx="1399166" cy="811777"/>
              </a:xfrm>
            </p:grpSpPr>
            <p:sp>
              <p:nvSpPr>
                <p:cNvPr id="7" name="Rectangle 6"/>
                <p:cNvSpPr/>
                <p:nvPr/>
              </p:nvSpPr>
              <p:spPr>
                <a:xfrm>
                  <a:off x="5557254" y="2527540"/>
                  <a:ext cx="1250830" cy="237875"/>
                </a:xfrm>
                <a:prstGeom prst="rect">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Calibri"/>
                  </a:endParaRPr>
                </a:p>
              </p:txBody>
            </p:sp>
            <p:sp>
              <p:nvSpPr>
                <p:cNvPr id="23" name="Rectangle 22"/>
                <p:cNvSpPr/>
                <p:nvPr/>
              </p:nvSpPr>
              <p:spPr>
                <a:xfrm>
                  <a:off x="5486398" y="2500768"/>
                  <a:ext cx="1399166" cy="273764"/>
                </a:xfrm>
                <a:prstGeom prst="rect">
                  <a:avLst/>
                </a:prstGeom>
              </p:spPr>
              <p:txBody>
                <a:bodyPr wrap="square">
                  <a:spAutoFit/>
                </a:bodyPr>
                <a:lstStyle/>
                <a:p>
                  <a:pPr algn="ctr">
                    <a:defRPr/>
                  </a:pPr>
                  <a:r>
                    <a:rPr lang="en-US" sz="1050" b="1" kern="10" dirty="0">
                      <a:ln w="9525">
                        <a:noFill/>
                        <a:round/>
                        <a:headEnd/>
                        <a:tailEnd/>
                      </a:ln>
                      <a:solidFill>
                        <a:prstClr val="white"/>
                      </a:solidFill>
                      <a:latin typeface="Arial"/>
                      <a:cs typeface="Arial"/>
                    </a:rPr>
                    <a:t>EMERGENCY</a:t>
                  </a:r>
                </a:p>
              </p:txBody>
            </p:sp>
            <p:sp>
              <p:nvSpPr>
                <p:cNvPr id="8" name="Rectangle 7"/>
                <p:cNvSpPr/>
                <p:nvPr/>
              </p:nvSpPr>
              <p:spPr>
                <a:xfrm>
                  <a:off x="5568998" y="2639217"/>
                  <a:ext cx="1237230" cy="472864"/>
                </a:xfrm>
                <a:prstGeom prst="rect">
                  <a:avLst/>
                </a:prstGeom>
              </p:spPr>
              <p:txBody>
                <a:bodyPr wrap="none">
                  <a:spAutoFit/>
                </a:bodyPr>
                <a:lstStyle/>
                <a:p>
                  <a:pPr algn="ctr">
                    <a:defRPr/>
                  </a:pPr>
                  <a:r>
                    <a:rPr lang="en-US" sz="2250" b="1" kern="10" spc="-113" dirty="0">
                      <a:ln w="3175">
                        <a:solidFill>
                          <a:prstClr val="black">
                            <a:lumMod val="50000"/>
                            <a:lumOff val="50000"/>
                          </a:prstClr>
                        </a:solidFill>
                        <a:round/>
                        <a:headEnd/>
                        <a:tailEnd/>
                      </a:ln>
                      <a:solidFill>
                        <a:prstClr val="white"/>
                      </a:solidFill>
                      <a:latin typeface="Arial"/>
                      <a:cs typeface="Arial"/>
                    </a:rPr>
                    <a:t>ALERT</a:t>
                  </a:r>
                </a:p>
              </p:txBody>
            </p:sp>
            <p:sp>
              <p:nvSpPr>
                <p:cNvPr id="28" name="Rectangle 27"/>
                <p:cNvSpPr/>
                <p:nvPr/>
              </p:nvSpPr>
              <p:spPr>
                <a:xfrm>
                  <a:off x="5559027" y="3075585"/>
                  <a:ext cx="1250830" cy="236960"/>
                </a:xfrm>
                <a:prstGeom prst="rect">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Calibri"/>
                  </a:endParaRPr>
                </a:p>
              </p:txBody>
            </p:sp>
            <p:sp>
              <p:nvSpPr>
                <p:cNvPr id="29" name="Rectangle 28"/>
                <p:cNvSpPr/>
                <p:nvPr/>
              </p:nvSpPr>
              <p:spPr>
                <a:xfrm>
                  <a:off x="5556554" y="3032416"/>
                  <a:ext cx="1277253" cy="273764"/>
                </a:xfrm>
                <a:prstGeom prst="rect">
                  <a:avLst/>
                </a:prstGeom>
              </p:spPr>
              <p:txBody>
                <a:bodyPr wrap="square">
                  <a:spAutoFit/>
                </a:bodyPr>
                <a:lstStyle/>
                <a:p>
                  <a:pPr algn="ctr">
                    <a:defRPr/>
                  </a:pPr>
                  <a:r>
                    <a:rPr lang="en-US" sz="1050" b="1" kern="10" dirty="0">
                      <a:ln w="9525">
                        <a:noFill/>
                        <a:round/>
                        <a:headEnd/>
                        <a:tailEnd/>
                      </a:ln>
                      <a:solidFill>
                        <a:prstClr val="white"/>
                      </a:solidFill>
                      <a:latin typeface="Arial"/>
                      <a:cs typeface="Arial"/>
                    </a:rPr>
                    <a:t>SYSTEM</a:t>
                  </a:r>
                </a:p>
              </p:txBody>
            </p:sp>
          </p:grpSp>
          <p:sp>
            <p:nvSpPr>
              <p:cNvPr id="10" name="Rectangle 9"/>
              <p:cNvSpPr/>
              <p:nvPr/>
            </p:nvSpPr>
            <p:spPr>
              <a:xfrm rot="4687770">
                <a:off x="6833462" y="2571106"/>
                <a:ext cx="507085" cy="319094"/>
              </a:xfrm>
              <a:prstGeom prst="rect">
                <a:avLst/>
              </a:prstGeom>
            </p:spPr>
            <p:txBody>
              <a:bodyPr wrap="none">
                <a:spAutoFit/>
              </a:bodyPr>
              <a:lstStyle/>
              <a:p>
                <a:pPr>
                  <a:defRPr/>
                </a:pPr>
                <a:r>
                  <a:rPr lang="en-US" sz="600" kern="10" dirty="0">
                    <a:ln w="9525">
                      <a:noFill/>
                      <a:round/>
                      <a:headEnd/>
                      <a:tailEnd/>
                    </a:ln>
                    <a:solidFill>
                      <a:prstClr val="white"/>
                    </a:solidFill>
                    <a:latin typeface="Arial"/>
                    <a:cs typeface="Arial"/>
                  </a:rPr>
                  <a:t>Tornado</a:t>
                </a:r>
              </a:p>
              <a:p>
                <a:pPr>
                  <a:defRPr/>
                </a:pPr>
                <a:r>
                  <a:rPr lang="en-US" sz="600" kern="10" dirty="0">
                    <a:ln w="9525">
                      <a:noFill/>
                      <a:round/>
                      <a:headEnd/>
                      <a:tailEnd/>
                    </a:ln>
                    <a:solidFill>
                      <a:prstClr val="white"/>
                    </a:solidFill>
                    <a:latin typeface="Arial"/>
                    <a:cs typeface="Arial"/>
                  </a:rPr>
                  <a:t>Warning</a:t>
                </a:r>
                <a:endParaRPr lang="en-US" sz="600" dirty="0">
                  <a:solidFill>
                    <a:prstClr val="black"/>
                  </a:solidFill>
                  <a:latin typeface="Calibri"/>
                </a:endParaRPr>
              </a:p>
            </p:txBody>
          </p:sp>
          <p:sp>
            <p:nvSpPr>
              <p:cNvPr id="33" name="Rectangle 32"/>
              <p:cNvSpPr/>
              <p:nvPr/>
            </p:nvSpPr>
            <p:spPr>
              <a:xfrm rot="21353827">
                <a:off x="7206909" y="3126065"/>
                <a:ext cx="408470" cy="237814"/>
              </a:xfrm>
              <a:prstGeom prst="rect">
                <a:avLst/>
              </a:prstGeom>
            </p:spPr>
            <p:txBody>
              <a:bodyPr wrap="none">
                <a:spAutoFit/>
              </a:bodyPr>
              <a:lstStyle/>
              <a:p>
                <a:pPr>
                  <a:lnSpc>
                    <a:spcPts val="525"/>
                  </a:lnSpc>
                  <a:defRPr/>
                </a:pPr>
                <a:r>
                  <a:rPr lang="en-US" sz="450" kern="10" dirty="0">
                    <a:ln w="9525">
                      <a:noFill/>
                      <a:round/>
                      <a:headEnd/>
                      <a:tailEnd/>
                    </a:ln>
                    <a:solidFill>
                      <a:prstClr val="white"/>
                    </a:solidFill>
                    <a:latin typeface="Arial"/>
                    <a:cs typeface="Arial"/>
                  </a:rPr>
                  <a:t>Baton </a:t>
                </a:r>
              </a:p>
              <a:p>
                <a:pPr>
                  <a:lnSpc>
                    <a:spcPts val="525"/>
                  </a:lnSpc>
                  <a:defRPr/>
                </a:pPr>
                <a:r>
                  <a:rPr lang="en-US" sz="450" kern="10" dirty="0">
                    <a:ln w="9525">
                      <a:noFill/>
                      <a:round/>
                      <a:headEnd/>
                      <a:tailEnd/>
                    </a:ln>
                    <a:solidFill>
                      <a:prstClr val="white"/>
                    </a:solidFill>
                    <a:latin typeface="Arial"/>
                    <a:cs typeface="Arial"/>
                  </a:rPr>
                  <a:t>Rouge</a:t>
                </a:r>
                <a:endParaRPr lang="en-US" sz="450" dirty="0">
                  <a:solidFill>
                    <a:prstClr val="black"/>
                  </a:solidFill>
                  <a:latin typeface="Calibri"/>
                </a:endParaRPr>
              </a:p>
            </p:txBody>
          </p:sp>
          <p:sp>
            <p:nvSpPr>
              <p:cNvPr id="11" name="Regular Pentagon 10"/>
              <p:cNvSpPr/>
              <p:nvPr/>
            </p:nvSpPr>
            <p:spPr>
              <a:xfrm rot="2216894">
                <a:off x="7050165" y="2927677"/>
                <a:ext cx="313839" cy="323754"/>
              </a:xfrm>
              <a:prstGeom prst="pentagon">
                <a:avLst/>
              </a:prstGeom>
              <a:solidFill>
                <a:srgbClr val="C4BD97">
                  <a:alpha val="34902"/>
                </a:srgbClr>
              </a:solid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Calibri"/>
                </a:endParaRPr>
              </a:p>
            </p:txBody>
          </p:sp>
        </p:grpSp>
        <p:grpSp>
          <p:nvGrpSpPr>
            <p:cNvPr id="3" name="Group 15"/>
            <p:cNvGrpSpPr/>
            <p:nvPr/>
          </p:nvGrpSpPr>
          <p:grpSpPr>
            <a:xfrm>
              <a:off x="5072307" y="5087784"/>
              <a:ext cx="1562634" cy="1414351"/>
              <a:chOff x="2252618" y="4728265"/>
              <a:chExt cx="1376923" cy="1235520"/>
            </a:xfrm>
            <a:effectLst>
              <a:outerShdw blurRad="50800" dist="38100" dir="2700000" algn="tl" rotWithShape="0">
                <a:prstClr val="black">
                  <a:alpha val="40000"/>
                </a:prstClr>
              </a:outerShdw>
            </a:effectLst>
          </p:grpSpPr>
          <p:pic>
            <p:nvPicPr>
              <p:cNvPr id="10253" name="Picture 7" descr="radiofront_web"/>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2618" y="4728265"/>
                <a:ext cx="1376923" cy="1235520"/>
              </a:xfrm>
              <a:prstGeom prst="rect">
                <a:avLst/>
              </a:prstGeom>
              <a:noFill/>
              <a:ln w="9525">
                <a:noFill/>
                <a:miter lim="800000"/>
                <a:headEnd/>
                <a:tailEnd/>
              </a:ln>
              <a:effectLst>
                <a:softEdge rad="12700"/>
              </a:effectLst>
            </p:spPr>
          </p:pic>
          <p:sp>
            <p:nvSpPr>
              <p:cNvPr id="10254" name="Rectangle 8"/>
              <p:cNvSpPr>
                <a:spLocks noChangeArrowheads="1"/>
              </p:cNvSpPr>
              <p:nvPr/>
            </p:nvSpPr>
            <p:spPr bwMode="auto">
              <a:xfrm>
                <a:off x="2842269" y="5220776"/>
                <a:ext cx="541472" cy="371530"/>
              </a:xfrm>
              <a:prstGeom prst="rect">
                <a:avLst/>
              </a:prstGeom>
              <a:solidFill>
                <a:schemeClr val="bg1"/>
              </a:solidFill>
              <a:ln w="3175">
                <a:noFill/>
                <a:miter lim="800000"/>
                <a:headEnd/>
                <a:tailEnd/>
              </a:ln>
              <a:effectLst>
                <a:softEdge rad="12700"/>
              </a:effectLst>
            </p:spPr>
            <p:txBody>
              <a:bodyPr wrap="none" anchor="ctr"/>
              <a:lstStyle/>
              <a:p>
                <a:pPr>
                  <a:defRPr/>
                </a:pPr>
                <a:endParaRPr lang="en-US" sz="1350" dirty="0">
                  <a:solidFill>
                    <a:prstClr val="black"/>
                  </a:solidFill>
                  <a:latin typeface="Calibri"/>
                </a:endParaRPr>
              </a:p>
            </p:txBody>
          </p:sp>
          <p:pic>
            <p:nvPicPr>
              <p:cNvPr id="10255" name="Picture 9" descr="NOAA Weather Radio All Hazards"/>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65073" y="5217296"/>
                <a:ext cx="541472" cy="374471"/>
              </a:xfrm>
              <a:prstGeom prst="rect">
                <a:avLst/>
              </a:prstGeom>
              <a:noFill/>
              <a:ln w="9525">
                <a:noFill/>
                <a:miter lim="800000"/>
                <a:headEnd/>
                <a:tailEnd/>
              </a:ln>
              <a:effectLst>
                <a:softEdge rad="31750"/>
              </a:effectLst>
            </p:spPr>
          </p:pic>
        </p:grpSp>
      </p:grpSp>
      <p:sp>
        <p:nvSpPr>
          <p:cNvPr id="39" name="Rectangle 38"/>
          <p:cNvSpPr/>
          <p:nvPr/>
        </p:nvSpPr>
        <p:spPr>
          <a:xfrm>
            <a:off x="1143000" y="5880201"/>
            <a:ext cx="6858000" cy="3428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Calibri"/>
            </a:endParaRPr>
          </a:p>
        </p:txBody>
      </p:sp>
    </p:spTree>
    <p:extLst>
      <p:ext uri="{BB962C8B-B14F-4D97-AF65-F5344CB8AC3E}">
        <p14:creationId xmlns:p14="http://schemas.microsoft.com/office/powerpoint/2010/main" val="3698854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44333" y="1698232"/>
            <a:ext cx="8648124" cy="885077"/>
          </a:xfrm>
          <a:prstGeom prst="rect">
            <a:avLst/>
          </a:prstGeom>
          <a:noFill/>
          <a:ln w="9525" algn="ctr">
            <a:noFill/>
            <a:miter lim="800000"/>
            <a:headEnd/>
            <a:tailEnd/>
          </a:ln>
          <a:effectLst/>
        </p:spPr>
        <p:txBody>
          <a:bodyPr vert="horz" lIns="68580" tIns="34290" rIns="68580" bIns="34290" rtlCol="0" anchor="ctr">
            <a:noAutofit/>
          </a:bodyPr>
          <a:lstStyle>
            <a:lvl1pPr>
              <a:lnSpc>
                <a:spcPct val="80000"/>
              </a:lnSpc>
              <a:spcBef>
                <a:spcPct val="0"/>
              </a:spcBef>
              <a:buNone/>
              <a:defRPr sz="3800">
                <a:solidFill>
                  <a:srgbClr val="29486D"/>
                </a:solidFill>
                <a:latin typeface="+mj-lt"/>
              </a:defRPr>
            </a:lvl1pPr>
          </a:lstStyle>
          <a:p>
            <a:r>
              <a:rPr lang="en-US" sz="2775" dirty="0">
                <a:latin typeface="Calibri"/>
              </a:rPr>
              <a:t>Louisiana </a:t>
            </a:r>
            <a:r>
              <a:rPr lang="en-US" sz="2775" b="1" dirty="0"/>
              <a:t>Rave Alert/AT&amp;T – </a:t>
            </a:r>
            <a:endParaRPr lang="en-US" sz="2775" b="1" i="1" dirty="0"/>
          </a:p>
          <a:p>
            <a:r>
              <a:rPr lang="en-US" sz="2775" b="1" i="1" dirty="0"/>
              <a:t>Resident Mass Communication Solution</a:t>
            </a:r>
            <a:endParaRPr lang="en-US" sz="2850" dirty="0">
              <a:latin typeface="Calibri"/>
            </a:endParaRPr>
          </a:p>
        </p:txBody>
      </p:sp>
      <p:sp>
        <p:nvSpPr>
          <p:cNvPr id="12" name="Rectangle 4"/>
          <p:cNvSpPr>
            <a:spLocks noChangeArrowheads="1"/>
          </p:cNvSpPr>
          <p:nvPr/>
        </p:nvSpPr>
        <p:spPr bwMode="auto">
          <a:xfrm>
            <a:off x="251867" y="2614131"/>
            <a:ext cx="3499834" cy="3170099"/>
          </a:xfrm>
          <a:prstGeom prst="rect">
            <a:avLst/>
          </a:prstGeom>
          <a:noFill/>
          <a:ln w="9525">
            <a:noFill/>
            <a:miter lim="800000"/>
            <a:headEnd/>
            <a:tailEnd/>
          </a:ln>
        </p:spPr>
        <p:txBody>
          <a:bodyPr wrap="square">
            <a:spAutoFit/>
          </a:bodyPr>
          <a:lstStyle/>
          <a:p>
            <a:pPr marL="214313" lvl="1" indent="-214313">
              <a:spcBef>
                <a:spcPts val="825"/>
              </a:spcBef>
              <a:buClr>
                <a:srgbClr val="C00000"/>
              </a:buClr>
              <a:buSzPct val="104000"/>
              <a:buFont typeface="Wingdings" pitchFamily="2" charset="2"/>
              <a:buChar char="ü"/>
              <a:defRPr/>
            </a:pPr>
            <a:r>
              <a:rPr lang="en-US" sz="1500" dirty="0">
                <a:solidFill>
                  <a:prstClr val="black"/>
                </a:solidFill>
                <a:latin typeface="Arial" pitchFamily="34" charset="0"/>
                <a:cs typeface="Arial" pitchFamily="34" charset="0"/>
              </a:rPr>
              <a:t>Transmit digital messages based </a:t>
            </a:r>
            <a:br>
              <a:rPr lang="en-US" sz="1500" dirty="0">
                <a:solidFill>
                  <a:prstClr val="black"/>
                </a:solidFill>
                <a:latin typeface="Arial" pitchFamily="34" charset="0"/>
                <a:cs typeface="Arial" pitchFamily="34" charset="0"/>
              </a:rPr>
            </a:br>
            <a:r>
              <a:rPr lang="en-US" sz="1500" dirty="0">
                <a:solidFill>
                  <a:prstClr val="black"/>
                </a:solidFill>
                <a:latin typeface="Arial" pitchFamily="34" charset="0"/>
                <a:cs typeface="Arial" pitchFamily="34" charset="0"/>
              </a:rPr>
              <a:t>on geographic or organizational groupings</a:t>
            </a:r>
          </a:p>
          <a:p>
            <a:pPr marL="214313" lvl="1" indent="-214313">
              <a:spcBef>
                <a:spcPts val="825"/>
              </a:spcBef>
              <a:buClr>
                <a:srgbClr val="C00000"/>
              </a:buClr>
              <a:buSzPct val="104000"/>
              <a:buFont typeface="Wingdings" pitchFamily="2" charset="2"/>
              <a:buChar char="ü"/>
              <a:defRPr/>
            </a:pPr>
            <a:r>
              <a:rPr lang="en-US" sz="1500" dirty="0">
                <a:solidFill>
                  <a:prstClr val="black"/>
                </a:solidFill>
                <a:latin typeface="Arial" pitchFamily="34" charset="0"/>
                <a:cs typeface="Arial" pitchFamily="34" charset="0"/>
              </a:rPr>
              <a:t>Messages delivered to a downloadable  Apple or Google smartphone App</a:t>
            </a:r>
          </a:p>
          <a:p>
            <a:pPr marL="214313" lvl="1" indent="-214313">
              <a:spcBef>
                <a:spcPts val="825"/>
              </a:spcBef>
              <a:buClr>
                <a:srgbClr val="C00000"/>
              </a:buClr>
              <a:buSzPct val="104000"/>
              <a:buFont typeface="Wingdings" pitchFamily="2" charset="2"/>
              <a:buChar char="ü"/>
              <a:defRPr/>
            </a:pPr>
            <a:r>
              <a:rPr lang="en-US" sz="1500" dirty="0">
                <a:solidFill>
                  <a:prstClr val="black"/>
                </a:solidFill>
                <a:latin typeface="Arial" pitchFamily="34" charset="0"/>
                <a:cs typeface="Arial" pitchFamily="34" charset="0"/>
              </a:rPr>
              <a:t>App based emergency notifications for a user’s current geo-specific location &amp; a single bookmarked location are free </a:t>
            </a:r>
          </a:p>
          <a:p>
            <a:pPr marL="214313" lvl="1" indent="-214313">
              <a:spcBef>
                <a:spcPts val="825"/>
              </a:spcBef>
              <a:buClr>
                <a:srgbClr val="C00000"/>
              </a:buClr>
              <a:buSzPct val="104000"/>
              <a:buFont typeface="Wingdings" pitchFamily="2" charset="2"/>
              <a:buChar char="ü"/>
              <a:defRPr/>
            </a:pPr>
            <a:r>
              <a:rPr lang="en-US" sz="1500" dirty="0">
                <a:solidFill>
                  <a:prstClr val="black"/>
                </a:solidFill>
                <a:latin typeface="Arial" pitchFamily="34" charset="0"/>
                <a:cs typeface="Arial" pitchFamily="34" charset="0"/>
              </a:rPr>
              <a:t>Integrates with National Weather Service – Tornado warnings etc.</a:t>
            </a:r>
          </a:p>
        </p:txBody>
      </p:sp>
      <p:pic>
        <p:nvPicPr>
          <p:cNvPr id="1030" name="Picture 6" descr="http://www.alertfm.com/wp-content/themes/alertfm/images/google_play.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583649" y="5419062"/>
            <a:ext cx="1032684" cy="3602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www.alertfm.com/wp-content/themes/alertfm/images/apple_app_store.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673787" y="5418839"/>
            <a:ext cx="1247847" cy="3648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 name="Slide Number Placeholder 5"/>
          <p:cNvSpPr>
            <a:spLocks noGrp="1"/>
          </p:cNvSpPr>
          <p:nvPr>
            <p:ph type="sldNum" sz="quarter" idx="4294967295"/>
          </p:nvPr>
        </p:nvSpPr>
        <p:spPr>
          <a:xfrm>
            <a:off x="5010150" y="1042546"/>
            <a:ext cx="2752725" cy="527693"/>
          </a:xfrm>
          <a:prstGeom prst="rect">
            <a:avLst/>
          </a:prstGeom>
        </p:spPr>
        <p:txBody>
          <a:bodyPr vert="horz" lIns="68580" tIns="34290" rIns="68580" bIns="34290" rtlCol="0" anchor="ctr"/>
          <a:lstStyle>
            <a:lvl1pPr algn="r">
              <a:defRPr sz="900">
                <a:solidFill>
                  <a:srgbClr val="800000"/>
                </a:solidFill>
              </a:defRPr>
            </a:lvl1pPr>
          </a:lstStyle>
          <a:p>
            <a:pPr>
              <a:defRPr/>
            </a:pPr>
            <a:fld id="{FB047DFB-6E59-4874-B4B2-6D7416BA958E}" type="slidenum">
              <a:rPr lang="en-US">
                <a:latin typeface="Calibri"/>
              </a:rPr>
              <a:pPr>
                <a:defRPr/>
              </a:pPr>
              <a:t>148</a:t>
            </a:fld>
            <a:endParaRPr lang="en-US" dirty="0">
              <a:latin typeface="Calibri"/>
            </a:endParaRPr>
          </a:p>
        </p:txBody>
      </p:sp>
      <p:sp>
        <p:nvSpPr>
          <p:cNvPr id="18" name="Rectangle 4"/>
          <p:cNvSpPr>
            <a:spLocks noChangeArrowheads="1"/>
          </p:cNvSpPr>
          <p:nvPr/>
        </p:nvSpPr>
        <p:spPr bwMode="auto">
          <a:xfrm>
            <a:off x="3751701" y="2627995"/>
            <a:ext cx="3499834" cy="887422"/>
          </a:xfrm>
          <a:prstGeom prst="rect">
            <a:avLst/>
          </a:prstGeom>
          <a:noFill/>
          <a:ln w="9525">
            <a:noFill/>
            <a:miter lim="800000"/>
            <a:headEnd/>
            <a:tailEnd/>
          </a:ln>
        </p:spPr>
        <p:txBody>
          <a:bodyPr wrap="square">
            <a:spAutoFit/>
          </a:bodyPr>
          <a:lstStyle/>
          <a:p>
            <a:pPr marL="214313" lvl="1" indent="-214313">
              <a:spcBef>
                <a:spcPts val="825"/>
              </a:spcBef>
              <a:buClr>
                <a:srgbClr val="C00000"/>
              </a:buClr>
              <a:buSzPct val="104000"/>
              <a:buFont typeface="Wingdings" pitchFamily="2" charset="2"/>
              <a:buChar char="ü"/>
              <a:defRPr/>
            </a:pPr>
            <a:r>
              <a:rPr lang="en-US" sz="1500" dirty="0">
                <a:solidFill>
                  <a:prstClr val="black"/>
                </a:solidFill>
                <a:latin typeface="Arial" pitchFamily="34" charset="0"/>
                <a:cs typeface="Arial" pitchFamily="34" charset="0"/>
              </a:rPr>
              <a:t>Residents opt in via</a:t>
            </a:r>
          </a:p>
          <a:p>
            <a:pPr lvl="2" indent="-342900">
              <a:spcBef>
                <a:spcPts val="825"/>
              </a:spcBef>
              <a:buClr>
                <a:srgbClr val="C00000"/>
              </a:buClr>
              <a:buSzPct val="104000"/>
              <a:buFont typeface="Wingdings" panose="05000000000000000000" pitchFamily="2" charset="2"/>
              <a:buChar char="Ø"/>
              <a:defRPr/>
            </a:pPr>
            <a:r>
              <a:rPr lang="en-US" sz="1500" dirty="0">
                <a:solidFill>
                  <a:prstClr val="black"/>
                </a:solidFill>
                <a:latin typeface="Arial" pitchFamily="34" charset="0"/>
                <a:cs typeface="Arial" pitchFamily="34" charset="0"/>
              </a:rPr>
              <a:t>SMS opt in, text keyword to short code</a:t>
            </a:r>
          </a:p>
        </p:txBody>
      </p:sp>
      <p:pic>
        <p:nvPicPr>
          <p:cNvPr id="4" name="Picture 6" descr="See the source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4620" y="3705729"/>
            <a:ext cx="1656511" cy="165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183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686352"/>
            <a:ext cx="9171295" cy="5150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4"/>
          <p:cNvSpPr txBox="1">
            <a:spLocks noChangeArrowheads="1"/>
          </p:cNvSpPr>
          <p:nvPr/>
        </p:nvSpPr>
        <p:spPr>
          <a:xfrm>
            <a:off x="1143000" y="5400675"/>
            <a:ext cx="6858000" cy="616650"/>
          </a:xfrm>
          <a:prstGeom prst="rect">
            <a:avLst/>
          </a:prstGeom>
          <a:solidFill>
            <a:srgbClr val="435422">
              <a:alpha val="85882"/>
            </a:srgbClr>
          </a:solidFill>
        </p:spPr>
        <p:txBody>
          <a:bodyPr lIns="0" rIns="0"/>
          <a:lstStyle/>
          <a:p>
            <a:pPr algn="ctr" fontAlgn="base">
              <a:lnSpc>
                <a:spcPts val="3900"/>
              </a:lnSpc>
              <a:spcBef>
                <a:spcPct val="0"/>
              </a:spcBef>
              <a:spcAft>
                <a:spcPct val="0"/>
              </a:spcAft>
              <a:defRPr/>
            </a:pPr>
            <a:r>
              <a:rPr lang="en-US" sz="3675" kern="0" spc="225" dirty="0">
                <a:solidFill>
                  <a:prstClr val="white"/>
                </a:solidFill>
              </a:rPr>
              <a:t>Social Media-Facebook</a:t>
            </a:r>
          </a:p>
        </p:txBody>
      </p:sp>
    </p:spTree>
    <p:extLst>
      <p:ext uri="{BB962C8B-B14F-4D97-AF65-F5344CB8AC3E}">
        <p14:creationId xmlns:p14="http://schemas.microsoft.com/office/powerpoint/2010/main" val="786743130"/>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EF23B5-AB64-A592-2B81-390C0E55A8F7}"/>
              </a:ext>
            </a:extLst>
          </p:cNvPr>
          <p:cNvPicPr>
            <a:picLocks noChangeAspect="1"/>
          </p:cNvPicPr>
          <p:nvPr/>
        </p:nvPicPr>
        <p:blipFill rotWithShape="1">
          <a:blip r:embed="rId3"/>
          <a:srcRect b="3404"/>
          <a:stretch/>
        </p:blipFill>
        <p:spPr>
          <a:xfrm>
            <a:off x="3122347" y="1291736"/>
            <a:ext cx="6021653" cy="5017624"/>
          </a:xfrm>
          <a:prstGeom prst="rect">
            <a:avLst/>
          </a:prstGeom>
        </p:spPr>
      </p:pic>
      <p:sp>
        <p:nvSpPr>
          <p:cNvPr id="2" name="Title 1">
            <a:extLst>
              <a:ext uri="{FF2B5EF4-FFF2-40B4-BE49-F238E27FC236}">
                <a16:creationId xmlns:a16="http://schemas.microsoft.com/office/drawing/2014/main" id="{582FE275-0F93-76DF-6498-960D7EF81BBF}"/>
              </a:ext>
            </a:extLst>
          </p:cNvPr>
          <p:cNvSpPr>
            <a:spLocks noGrp="1"/>
          </p:cNvSpPr>
          <p:nvPr>
            <p:ph type="title"/>
          </p:nvPr>
        </p:nvSpPr>
        <p:spPr>
          <a:xfrm>
            <a:off x="241069" y="3161358"/>
            <a:ext cx="3263705" cy="1976647"/>
          </a:xfrm>
        </p:spPr>
        <p:txBody>
          <a:bodyPr>
            <a:noAutofit/>
          </a:bodyPr>
          <a:lstStyle/>
          <a:p>
            <a:r>
              <a:rPr lang="en-US" dirty="0"/>
              <a:t>GOHSEP</a:t>
            </a:r>
            <a:br>
              <a:rPr lang="en-US" dirty="0"/>
            </a:br>
            <a:r>
              <a:rPr lang="en-US" dirty="0"/>
              <a:t>Emergency Management</a:t>
            </a:r>
            <a:br>
              <a:rPr lang="en-US" dirty="0"/>
            </a:br>
            <a:r>
              <a:rPr lang="en-US" dirty="0"/>
              <a:t>Regions</a:t>
            </a:r>
          </a:p>
        </p:txBody>
      </p:sp>
      <p:sp>
        <p:nvSpPr>
          <p:cNvPr id="6" name="Slide Number Placeholder 5">
            <a:extLst>
              <a:ext uri="{FF2B5EF4-FFF2-40B4-BE49-F238E27FC236}">
                <a16:creationId xmlns:a16="http://schemas.microsoft.com/office/drawing/2014/main" id="{F4F18AB4-0926-CD75-D0DD-573FDAAA6E18}"/>
              </a:ext>
            </a:extLst>
          </p:cNvPr>
          <p:cNvSpPr txBox="1">
            <a:spLocks/>
          </p:cNvSpPr>
          <p:nvPr/>
        </p:nvSpPr>
        <p:spPr>
          <a:xfrm>
            <a:off x="6888773" y="5640586"/>
            <a:ext cx="2057400" cy="273844"/>
          </a:xfrm>
          <a:prstGeom prst="rect">
            <a:avLst/>
          </a:prstGeom>
        </p:spPr>
        <p:txBody>
          <a:bodyPr vert="horz" lIns="68580" tIns="34290" rIns="68580" bIns="34290" rtlCol="0" anchor="ctr"/>
          <a:lstStyle>
            <a:defPPr>
              <a:defRPr lang="en-US"/>
            </a:defPPr>
            <a:lvl1pPr marL="0" algn="r" defTabSz="914400" rtl="0" eaLnBrk="1" latinLnBrk="0" hangingPunct="1">
              <a:defRPr sz="1200" b="1" i="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13</a:t>
            </a:r>
          </a:p>
        </p:txBody>
      </p:sp>
    </p:spTree>
    <p:extLst>
      <p:ext uri="{BB962C8B-B14F-4D97-AF65-F5344CB8AC3E}">
        <p14:creationId xmlns:p14="http://schemas.microsoft.com/office/powerpoint/2010/main" val="313151981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43001" y="1624938"/>
            <a:ext cx="6857999" cy="5126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1143000" y="935019"/>
            <a:ext cx="6858000" cy="491710"/>
          </a:xfrm>
          <a:prstGeom prst="rect">
            <a:avLst/>
          </a:prstGeom>
          <a:solidFill>
            <a:srgbClr val="254061">
              <a:alpha val="63922"/>
            </a:srgbClr>
          </a:solidFill>
          <a:ln w="12700" cap="flat" cmpd="sng" algn="ctr">
            <a:no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3300">
              <a:solidFill>
                <a:prstClr val="black"/>
              </a:solidFill>
              <a:latin typeface="Times New Roman" pitchFamily="18" charset="0"/>
            </a:endParaRPr>
          </a:p>
        </p:txBody>
      </p:sp>
      <p:sp>
        <p:nvSpPr>
          <p:cNvPr id="3" name="Rectangle 4"/>
          <p:cNvSpPr txBox="1">
            <a:spLocks noChangeArrowheads="1"/>
          </p:cNvSpPr>
          <p:nvPr/>
        </p:nvSpPr>
        <p:spPr>
          <a:xfrm>
            <a:off x="1142999" y="5164051"/>
            <a:ext cx="6858000" cy="549934"/>
          </a:xfrm>
          <a:prstGeom prst="rect">
            <a:avLst/>
          </a:prstGeom>
          <a:solidFill>
            <a:srgbClr val="435422">
              <a:alpha val="69804"/>
            </a:srgbClr>
          </a:solidFill>
        </p:spPr>
        <p:txBody>
          <a:bodyPr lIns="0" rIns="0" anchor="t" anchorCtr="0"/>
          <a:lstStyle/>
          <a:p>
            <a:pPr algn="ctr" fontAlgn="base">
              <a:lnSpc>
                <a:spcPts val="3900"/>
              </a:lnSpc>
              <a:spcBef>
                <a:spcPct val="0"/>
              </a:spcBef>
              <a:spcAft>
                <a:spcPct val="0"/>
              </a:spcAft>
              <a:defRPr/>
            </a:pPr>
            <a:r>
              <a:rPr lang="en-US" sz="3750" kern="0" spc="225" dirty="0">
                <a:solidFill>
                  <a:prstClr val="white"/>
                </a:solidFill>
              </a:rPr>
              <a:t>Social Media - Twitter</a:t>
            </a:r>
          </a:p>
        </p:txBody>
      </p:sp>
      <p:sp>
        <p:nvSpPr>
          <p:cNvPr id="5" name="Rectangle 4"/>
          <p:cNvSpPr txBox="1">
            <a:spLocks noChangeArrowheads="1"/>
          </p:cNvSpPr>
          <p:nvPr/>
        </p:nvSpPr>
        <p:spPr>
          <a:xfrm>
            <a:off x="1142999" y="5720351"/>
            <a:ext cx="6858000" cy="524055"/>
          </a:xfrm>
          <a:prstGeom prst="rect">
            <a:avLst/>
          </a:prstGeom>
          <a:solidFill>
            <a:schemeClr val="tx2">
              <a:lumMod val="50000"/>
              <a:alpha val="83922"/>
            </a:schemeClr>
          </a:solidFill>
        </p:spPr>
        <p:txBody>
          <a:bodyPr lIns="0" rIns="0" anchor="ctr" anchorCtr="0"/>
          <a:lstStyle/>
          <a:p>
            <a:pPr algn="ctr" fontAlgn="base">
              <a:lnSpc>
                <a:spcPts val="3900"/>
              </a:lnSpc>
              <a:spcBef>
                <a:spcPct val="0"/>
              </a:spcBef>
              <a:spcAft>
                <a:spcPct val="0"/>
              </a:spcAft>
              <a:defRPr/>
            </a:pPr>
            <a:r>
              <a:rPr lang="en-US" sz="2700" kern="0" spc="225" dirty="0">
                <a:solidFill>
                  <a:prstClr val="white"/>
                </a:solidFill>
              </a:rPr>
              <a:t>@GOHSEP</a:t>
            </a:r>
          </a:p>
        </p:txBody>
      </p:sp>
    </p:spTree>
    <p:extLst>
      <p:ext uri="{BB962C8B-B14F-4D97-AF65-F5344CB8AC3E}">
        <p14:creationId xmlns:p14="http://schemas.microsoft.com/office/powerpoint/2010/main" val="3161022333"/>
      </p:ext>
    </p:extLst>
  </p:cSld>
  <p:clrMapOvr>
    <a:masterClrMapping/>
  </p:clrMapOvr>
  <p:transition spd="slow">
    <p:push dir="u"/>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F:\huricover\dockonthecuspn_NOTEXT.png"/>
          <p:cNvPicPr>
            <a:picLocks noChangeAspect="1" noChangeArrowheads="1"/>
          </p:cNvPicPr>
          <p:nvPr/>
        </p:nvPicPr>
        <p:blipFill rotWithShape="1">
          <a:blip r:embed="rId3" cstate="email">
            <a:grayscl/>
            <a:extLst>
              <a:ext uri="{28A0092B-C50C-407E-A947-70E740481C1C}">
                <a14:useLocalDpi xmlns:a14="http://schemas.microsoft.com/office/drawing/2010/main"/>
              </a:ext>
            </a:extLst>
          </a:blip>
          <a:src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Control 9"/>
          <p:cNvSpPr>
            <a:spLocks noChangeArrowheads="1" noChangeShapeType="1"/>
          </p:cNvSpPr>
          <p:nvPr/>
        </p:nvSpPr>
        <p:spPr bwMode="auto">
          <a:xfrm>
            <a:off x="1152570" y="1215671"/>
            <a:ext cx="5506640" cy="1659438"/>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pPr fontAlgn="base">
              <a:spcBef>
                <a:spcPct val="0"/>
              </a:spcBef>
              <a:spcAft>
                <a:spcPct val="0"/>
              </a:spcAft>
            </a:pPr>
            <a:endParaRPr lang="en-US" altLang="en-US" sz="750">
              <a:solidFill>
                <a:srgbClr val="000000"/>
              </a:solidFill>
              <a:cs typeface="Arial" pitchFamily="34" charset="0"/>
            </a:endParaRPr>
          </a:p>
          <a:p>
            <a:pPr fontAlgn="base">
              <a:spcBef>
                <a:spcPct val="0"/>
              </a:spcBef>
              <a:spcAft>
                <a:spcPct val="0"/>
              </a:spcAft>
            </a:pPr>
            <a:endParaRPr lang="en-US" altLang="en-US" sz="750">
              <a:solidFill>
                <a:srgbClr val="000000"/>
              </a:solidFill>
              <a:cs typeface="Arial" pitchFamily="34" charset="0"/>
            </a:endParaRPr>
          </a:p>
          <a:p>
            <a:pPr fontAlgn="base">
              <a:spcBef>
                <a:spcPct val="0"/>
              </a:spcBef>
              <a:spcAft>
                <a:spcPct val="0"/>
              </a:spcAft>
            </a:pPr>
            <a:endParaRPr lang="en-US" altLang="en-US" sz="750">
              <a:solidFill>
                <a:srgbClr val="000000"/>
              </a:solidFill>
              <a:cs typeface="Arial" pitchFamily="34" charset="0"/>
            </a:endParaRPr>
          </a:p>
          <a:p>
            <a:pPr fontAlgn="base">
              <a:spcBef>
                <a:spcPct val="0"/>
              </a:spcBef>
              <a:spcAft>
                <a:spcPct val="0"/>
              </a:spcAft>
            </a:pPr>
            <a:endParaRPr lang="en-US" altLang="en-US" sz="750">
              <a:solidFill>
                <a:srgbClr val="000000"/>
              </a:solidFill>
              <a:cs typeface="Arial" pitchFamily="34" charset="0"/>
            </a:endParaRPr>
          </a:p>
          <a:p>
            <a:pPr fontAlgn="base">
              <a:spcBef>
                <a:spcPct val="0"/>
              </a:spcBef>
              <a:spcAft>
                <a:spcPct val="0"/>
              </a:spcAft>
            </a:pPr>
            <a:endParaRPr lang="en-US" altLang="en-US" sz="750">
              <a:solidFill>
                <a:srgbClr val="000000"/>
              </a:solidFill>
              <a:cs typeface="Arial" pitchFamily="34" charset="0"/>
            </a:endParaRPr>
          </a:p>
          <a:p>
            <a:pPr fontAlgn="base">
              <a:spcBef>
                <a:spcPct val="0"/>
              </a:spcBef>
              <a:spcAft>
                <a:spcPct val="0"/>
              </a:spcAft>
            </a:pPr>
            <a:endParaRPr lang="en-US" altLang="en-US" sz="750">
              <a:solidFill>
                <a:srgbClr val="000000"/>
              </a:solidFill>
              <a:cs typeface="Arial" pitchFamily="34" charset="0"/>
            </a:endParaRPr>
          </a:p>
          <a:p>
            <a:pPr fontAlgn="base">
              <a:spcBef>
                <a:spcPct val="0"/>
              </a:spcBef>
              <a:spcAft>
                <a:spcPct val="0"/>
              </a:spcAft>
            </a:pPr>
            <a:endParaRPr lang="en-US" altLang="en-US" sz="750">
              <a:solidFill>
                <a:srgbClr val="000000"/>
              </a:solidFill>
              <a:cs typeface="Arial" pitchFamily="34" charset="0"/>
            </a:endParaRPr>
          </a:p>
          <a:p>
            <a:pPr fontAlgn="base">
              <a:spcBef>
                <a:spcPct val="0"/>
              </a:spcBef>
              <a:spcAft>
                <a:spcPct val="0"/>
              </a:spcAft>
            </a:pPr>
            <a:endParaRPr lang="en-US" altLang="en-US" sz="750">
              <a:solidFill>
                <a:srgbClr val="000000"/>
              </a:solidFill>
              <a:cs typeface="Arial" pitchFamily="34" charset="0"/>
            </a:endParaRPr>
          </a:p>
          <a:p>
            <a:pPr fontAlgn="base">
              <a:spcBef>
                <a:spcPct val="0"/>
              </a:spcBef>
              <a:spcAft>
                <a:spcPct val="0"/>
              </a:spcAft>
            </a:pPr>
            <a:endParaRPr lang="en-US" altLang="en-US" sz="750">
              <a:solidFill>
                <a:srgbClr val="000000"/>
              </a:solidFill>
              <a:cs typeface="Arial" pitchFamily="34" charset="0"/>
            </a:endParaRPr>
          </a:p>
          <a:p>
            <a:pPr fontAlgn="base">
              <a:spcBef>
                <a:spcPct val="0"/>
              </a:spcBef>
              <a:spcAft>
                <a:spcPct val="0"/>
              </a:spcAft>
            </a:pPr>
            <a:endParaRPr lang="en-US" altLang="en-US" sz="750">
              <a:solidFill>
                <a:srgbClr val="000000"/>
              </a:solidFill>
              <a:cs typeface="Arial" pitchFamily="34" charset="0"/>
            </a:endParaRPr>
          </a:p>
          <a:p>
            <a:pPr fontAlgn="base">
              <a:spcBef>
                <a:spcPct val="0"/>
              </a:spcBef>
              <a:spcAft>
                <a:spcPct val="0"/>
              </a:spcAft>
            </a:pPr>
            <a:endParaRPr lang="en-US" altLang="en-US" sz="750">
              <a:solidFill>
                <a:srgbClr val="000000"/>
              </a:solidFill>
              <a:cs typeface="Arial" pitchFamily="34" charset="0"/>
            </a:endParaRPr>
          </a:p>
          <a:p>
            <a:pPr fontAlgn="base">
              <a:spcBef>
                <a:spcPct val="0"/>
              </a:spcBef>
              <a:spcAft>
                <a:spcPct val="0"/>
              </a:spcAft>
            </a:pPr>
            <a:endParaRPr lang="en-US" altLang="en-US" sz="750">
              <a:solidFill>
                <a:srgbClr val="000000"/>
              </a:solidFill>
              <a:cs typeface="Arial" pitchFamily="34" charset="0"/>
            </a:endParaRPr>
          </a:p>
          <a:p>
            <a:pPr fontAlgn="base">
              <a:spcBef>
                <a:spcPct val="0"/>
              </a:spcBef>
              <a:spcAft>
                <a:spcPct val="0"/>
              </a:spcAft>
            </a:pPr>
            <a:endParaRPr lang="en-US" altLang="en-US" sz="750">
              <a:solidFill>
                <a:srgbClr val="000000"/>
              </a:solidFill>
              <a:cs typeface="Arial" pitchFamily="34" charset="0"/>
            </a:endParaRPr>
          </a:p>
          <a:p>
            <a:pPr fontAlgn="base">
              <a:spcBef>
                <a:spcPct val="0"/>
              </a:spcBef>
              <a:spcAft>
                <a:spcPct val="0"/>
              </a:spcAft>
            </a:pPr>
            <a:endParaRPr lang="en-US" altLang="en-US" sz="750">
              <a:solidFill>
                <a:srgbClr val="000000"/>
              </a:solidFill>
              <a:cs typeface="Arial" pitchFamily="34" charset="0"/>
            </a:endParaRPr>
          </a:p>
          <a:p>
            <a:pPr fontAlgn="base">
              <a:spcBef>
                <a:spcPct val="0"/>
              </a:spcBef>
              <a:spcAft>
                <a:spcPct val="0"/>
              </a:spcAft>
            </a:pPr>
            <a:endParaRPr lang="en-US" altLang="en-US" sz="1350">
              <a:solidFill>
                <a:prstClr val="black"/>
              </a:solidFill>
              <a:latin typeface="Arial" pitchFamily="34" charset="0"/>
              <a:cs typeface="Arial" pitchFamily="34" charset="0"/>
            </a:endParaRPr>
          </a:p>
        </p:txBody>
      </p:sp>
      <p:sp>
        <p:nvSpPr>
          <p:cNvPr id="9" name="Control 10"/>
          <p:cNvSpPr>
            <a:spLocks noChangeArrowheads="1" noChangeShapeType="1"/>
          </p:cNvSpPr>
          <p:nvPr/>
        </p:nvSpPr>
        <p:spPr bwMode="auto">
          <a:xfrm>
            <a:off x="1974056" y="4452938"/>
            <a:ext cx="5505450" cy="169545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US" sz="1350">
              <a:solidFill>
                <a:prstClr val="black"/>
              </a:solidFill>
            </a:endParaRPr>
          </a:p>
        </p:txBody>
      </p:sp>
      <p:grpSp>
        <p:nvGrpSpPr>
          <p:cNvPr id="28" name="Group 27"/>
          <p:cNvGrpSpPr/>
          <p:nvPr/>
        </p:nvGrpSpPr>
        <p:grpSpPr>
          <a:xfrm>
            <a:off x="1150144" y="1649547"/>
            <a:ext cx="6858000" cy="3436886"/>
            <a:chOff x="0" y="1173189"/>
            <a:chExt cx="9144000" cy="4582514"/>
          </a:xfrm>
        </p:grpSpPr>
        <p:pic>
          <p:nvPicPr>
            <p:cNvPr id="29" name="Picture 2" descr="L:\Graphics\__la_mer____11___by_figueline-d5hk4kv.jpg"/>
            <p:cNvPicPr>
              <a:picLocks noChangeAspect="1" noChangeArrowheads="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Glass/>
                      </a14:imgEffect>
                      <a14:imgEffect>
                        <a14:brightnessContrast bright="20000"/>
                      </a14:imgEffect>
                    </a14:imgLayer>
                  </a14:imgProps>
                </a:ext>
                <a:ext uri="{28A0092B-C50C-407E-A947-70E740481C1C}">
                  <a14:useLocalDpi xmlns:a14="http://schemas.microsoft.com/office/drawing/2010/main"/>
                </a:ext>
              </a:extLst>
            </a:blip>
            <a:srcRect/>
            <a:stretch/>
          </p:blipFill>
          <p:spPr bwMode="auto">
            <a:xfrm>
              <a:off x="0" y="2027201"/>
              <a:ext cx="9144000" cy="298962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4"/>
            <p:cNvSpPr txBox="1">
              <a:spLocks noChangeArrowheads="1"/>
            </p:cNvSpPr>
            <p:nvPr/>
          </p:nvSpPr>
          <p:spPr>
            <a:xfrm>
              <a:off x="0" y="5016824"/>
              <a:ext cx="9144000" cy="738879"/>
            </a:xfrm>
            <a:prstGeom prst="rect">
              <a:avLst/>
            </a:prstGeom>
            <a:solidFill>
              <a:srgbClr val="455624">
                <a:alpha val="64706"/>
              </a:srgbClr>
            </a:solidFill>
            <a:ln>
              <a:noFill/>
            </a:ln>
            <a:effectLst>
              <a:outerShdw blurRad="50800" dist="38100" dir="16200000" rotWithShape="0">
                <a:prstClr val="black">
                  <a:alpha val="40000"/>
                </a:prstClr>
              </a:outerShdw>
            </a:effectLst>
          </p:spPr>
          <p:txBody>
            <a:bodyPr lIns="69056" tIns="34529" rIns="69056" bIns="34529"/>
            <a:lstStyle/>
            <a:p>
              <a:pPr algn="ctr" eaLnBrk="0" fontAlgn="base" hangingPunct="0">
                <a:spcBef>
                  <a:spcPct val="0"/>
                </a:spcBef>
                <a:spcAft>
                  <a:spcPct val="0"/>
                </a:spcAft>
                <a:defRPr/>
              </a:pPr>
              <a:endParaRPr lang="en-US" sz="4500" kern="0" spc="225" dirty="0">
                <a:solidFill>
                  <a:prstClr val="white">
                    <a:lumMod val="75000"/>
                  </a:prstClr>
                </a:solidFill>
              </a:endParaRPr>
            </a:p>
          </p:txBody>
        </p:sp>
        <p:sp>
          <p:nvSpPr>
            <p:cNvPr id="31" name="Rectangle 4"/>
            <p:cNvSpPr txBox="1">
              <a:spLocks noChangeArrowheads="1"/>
            </p:cNvSpPr>
            <p:nvPr/>
          </p:nvSpPr>
          <p:spPr>
            <a:xfrm>
              <a:off x="0" y="1173189"/>
              <a:ext cx="9144000" cy="854013"/>
            </a:xfrm>
            <a:prstGeom prst="rect">
              <a:avLst/>
            </a:prstGeom>
            <a:solidFill>
              <a:srgbClr val="002060">
                <a:alpha val="65098"/>
              </a:srgbClr>
            </a:solidFill>
            <a:ln>
              <a:noFill/>
            </a:ln>
            <a:effectLst>
              <a:outerShdw blurRad="50800" dist="38100" dir="5400000" algn="t" rotWithShape="0">
                <a:prstClr val="black">
                  <a:alpha val="40000"/>
                </a:prstClr>
              </a:outerShdw>
            </a:effectLst>
          </p:spPr>
          <p:txBody>
            <a:bodyPr lIns="0" tIns="0" rIns="0" bIns="0" anchor="ctr" anchorCtr="0"/>
            <a:lstStyle/>
            <a:p>
              <a:pPr algn="ctr" eaLnBrk="0" fontAlgn="base" hangingPunct="0">
                <a:spcBef>
                  <a:spcPct val="0"/>
                </a:spcBef>
                <a:spcAft>
                  <a:spcPct val="0"/>
                </a:spcAft>
                <a:defRPr/>
              </a:pPr>
              <a:r>
                <a:rPr lang="en-US" sz="4950" kern="0" dirty="0">
                  <a:solidFill>
                    <a:prstClr val="white">
                      <a:lumMod val="85000"/>
                    </a:prstClr>
                  </a:solidFill>
                </a:rPr>
                <a:t>F</a:t>
              </a:r>
              <a:r>
                <a:rPr lang="en-US" sz="4050" kern="0" dirty="0">
                  <a:solidFill>
                    <a:prstClr val="white">
                      <a:lumMod val="85000"/>
                    </a:prstClr>
                  </a:solidFill>
                </a:rPr>
                <a:t>IND </a:t>
              </a:r>
              <a:r>
                <a:rPr lang="en-US" sz="4950" kern="0" dirty="0">
                  <a:solidFill>
                    <a:prstClr val="white">
                      <a:lumMod val="85000"/>
                    </a:prstClr>
                  </a:solidFill>
                </a:rPr>
                <a:t>U</a:t>
              </a:r>
              <a:r>
                <a:rPr lang="en-US" sz="4050" kern="0" dirty="0">
                  <a:solidFill>
                    <a:prstClr val="white">
                      <a:lumMod val="85000"/>
                    </a:prstClr>
                  </a:solidFill>
                </a:rPr>
                <a:t>S</a:t>
              </a:r>
              <a:r>
                <a:rPr lang="en-US" sz="4950" kern="0" dirty="0">
                  <a:solidFill>
                    <a:prstClr val="white">
                      <a:lumMod val="85000"/>
                    </a:prstClr>
                  </a:solidFill>
                </a:rPr>
                <a:t> O</a:t>
              </a:r>
              <a:r>
                <a:rPr lang="en-US" sz="4050" kern="0" dirty="0">
                  <a:solidFill>
                    <a:prstClr val="white">
                      <a:lumMod val="85000"/>
                    </a:prstClr>
                  </a:solidFill>
                </a:rPr>
                <a:t>N</a:t>
              </a:r>
              <a:r>
                <a:rPr lang="en-US" sz="4950" kern="0" dirty="0">
                  <a:solidFill>
                    <a:prstClr val="white">
                      <a:lumMod val="85000"/>
                    </a:prstClr>
                  </a:solidFill>
                </a:rPr>
                <a:t> T</a:t>
              </a:r>
              <a:r>
                <a:rPr lang="en-US" sz="4050" kern="0" dirty="0">
                  <a:solidFill>
                    <a:prstClr val="white">
                      <a:lumMod val="85000"/>
                    </a:prstClr>
                  </a:solidFill>
                </a:rPr>
                <a:t>HE</a:t>
              </a:r>
              <a:r>
                <a:rPr lang="en-US" sz="4950" kern="0" dirty="0">
                  <a:solidFill>
                    <a:prstClr val="white">
                      <a:lumMod val="85000"/>
                    </a:prstClr>
                  </a:solidFill>
                </a:rPr>
                <a:t> W</a:t>
              </a:r>
              <a:r>
                <a:rPr lang="en-US" sz="4050" kern="0" dirty="0">
                  <a:solidFill>
                    <a:prstClr val="white">
                      <a:lumMod val="85000"/>
                    </a:prstClr>
                  </a:solidFill>
                </a:rPr>
                <a:t>EB</a:t>
              </a:r>
            </a:p>
          </p:txBody>
        </p:sp>
        <p:sp>
          <p:nvSpPr>
            <p:cNvPr id="32" name="Text Box 3"/>
            <p:cNvSpPr txBox="1">
              <a:spLocks noChangeArrowheads="1"/>
            </p:cNvSpPr>
            <p:nvPr/>
          </p:nvSpPr>
          <p:spPr bwMode="auto">
            <a:xfrm>
              <a:off x="755153" y="5084547"/>
              <a:ext cx="2944417" cy="524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87944A"/>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pPr fontAlgn="base">
                <a:spcBef>
                  <a:spcPct val="0"/>
                </a:spcBef>
                <a:spcAft>
                  <a:spcPts val="300"/>
                </a:spcAft>
              </a:pPr>
              <a:r>
                <a:rPr lang="en-US" altLang="en-US" sz="2700" dirty="0">
                  <a:solidFill>
                    <a:prstClr val="white">
                      <a:lumMod val="75000"/>
                    </a:prstClr>
                  </a:solidFill>
                  <a:latin typeface="Arial" panose="020B0604020202020204" pitchFamily="34" charset="0"/>
                  <a:cs typeface="Arial" panose="020B0604020202020204" pitchFamily="34" charset="0"/>
                </a:rPr>
                <a:t>gohsep.la.gov</a:t>
              </a:r>
              <a:endParaRPr lang="en-US" altLang="en-US" sz="4950" dirty="0">
                <a:solidFill>
                  <a:prstClr val="white">
                    <a:lumMod val="75000"/>
                  </a:prstClr>
                </a:solidFill>
                <a:latin typeface="Arial" pitchFamily="34" charset="0"/>
                <a:cs typeface="Arial" pitchFamily="34" charset="0"/>
              </a:endParaRPr>
            </a:p>
          </p:txBody>
        </p:sp>
        <p:sp>
          <p:nvSpPr>
            <p:cNvPr id="33" name="Text Box 4"/>
            <p:cNvSpPr txBox="1">
              <a:spLocks noChangeArrowheads="1"/>
            </p:cNvSpPr>
            <p:nvPr/>
          </p:nvSpPr>
          <p:spPr bwMode="auto">
            <a:xfrm>
              <a:off x="4701385" y="5075402"/>
              <a:ext cx="4176838" cy="372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87944A"/>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pPr fontAlgn="base">
                <a:spcBef>
                  <a:spcPct val="0"/>
                </a:spcBef>
                <a:spcAft>
                  <a:spcPts val="300"/>
                </a:spcAft>
              </a:pPr>
              <a:r>
                <a:rPr lang="en-US" altLang="en-US" sz="2700" dirty="0">
                  <a:solidFill>
                    <a:prstClr val="white">
                      <a:lumMod val="75000"/>
                    </a:prstClr>
                  </a:solidFill>
                  <a:latin typeface="Arial" panose="020B0604020202020204" pitchFamily="34" charset="0"/>
                  <a:cs typeface="Arial" panose="020B0604020202020204" pitchFamily="34" charset="0"/>
                </a:rPr>
                <a:t>getagameplan.org</a:t>
              </a:r>
              <a:endParaRPr lang="en-US" altLang="en-US" sz="4950" dirty="0">
                <a:solidFill>
                  <a:prstClr val="white">
                    <a:lumMod val="75000"/>
                  </a:prstClr>
                </a:solidFill>
                <a:latin typeface="Arial" pitchFamily="34" charset="0"/>
                <a:cs typeface="Arial" pitchFamily="34" charset="0"/>
              </a:endParaRPr>
            </a:p>
          </p:txBody>
        </p:sp>
        <p:sp>
          <p:nvSpPr>
            <p:cNvPr id="34" name="Text Box 7"/>
            <p:cNvSpPr txBox="1">
              <a:spLocks noChangeArrowheads="1"/>
            </p:cNvSpPr>
            <p:nvPr/>
          </p:nvSpPr>
          <p:spPr bwMode="auto">
            <a:xfrm>
              <a:off x="3936311" y="4934343"/>
              <a:ext cx="390525" cy="33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27432" tIns="27432" rIns="27432" bIns="27432" numCol="1" anchor="t" anchorCtr="0" compatLnSpc="1">
              <a:prstTxWarp prst="textNoShape">
                <a:avLst/>
              </a:prstTxWarp>
            </a:bodyPr>
            <a:lstStyle/>
            <a:p>
              <a:pPr algn="ctr" fontAlgn="base">
                <a:spcBef>
                  <a:spcPct val="0"/>
                </a:spcBef>
                <a:spcAft>
                  <a:spcPct val="0"/>
                </a:spcAft>
              </a:pPr>
              <a:r>
                <a:rPr lang="en-US" altLang="en-US" sz="4050" dirty="0">
                  <a:solidFill>
                    <a:prstClr val="white">
                      <a:lumMod val="75000"/>
                    </a:prstClr>
                  </a:solidFill>
                  <a:latin typeface="Arial" panose="020B0604020202020204" pitchFamily="34" charset="0"/>
                  <a:cs typeface="Arial" panose="020B0604020202020204" pitchFamily="34" charset="0"/>
                </a:rPr>
                <a:t>+  </a:t>
              </a:r>
              <a:endParaRPr lang="en-US" altLang="en-US" sz="4950" dirty="0">
                <a:solidFill>
                  <a:prstClr val="white">
                    <a:lumMod val="75000"/>
                  </a:prstClr>
                </a:solidFill>
                <a:latin typeface="Arial" pitchFamily="34" charset="0"/>
                <a:cs typeface="Arial" pitchFamily="34" charset="0"/>
              </a:endParaRPr>
            </a:p>
          </p:txBody>
        </p:sp>
      </p:grpSp>
      <p:pic>
        <p:nvPicPr>
          <p:cNvPr id="15" name="Picture 2" descr="C:\Users\SBurr\Desktop\Graphics\GohsepLogos_final_large.png"/>
          <p:cNvPicPr>
            <a:picLocks noChangeAspect="1" noChangeArrowheads="1"/>
          </p:cNvPicPr>
          <p:nvPr/>
        </p:nvPicPr>
        <p:blipFill rotWithShape="1">
          <a:blip r:embed="rId6" cstate="email">
            <a:grayscl/>
            <a:extLst>
              <a:ext uri="{28A0092B-C50C-407E-A947-70E740481C1C}">
                <a14:useLocalDpi xmlns:a14="http://schemas.microsoft.com/office/drawing/2010/main"/>
              </a:ext>
            </a:extLst>
          </a:blip>
          <a:srcRect/>
          <a:stretch/>
        </p:blipFill>
        <p:spPr bwMode="auto">
          <a:xfrm>
            <a:off x="1776139" y="2431327"/>
            <a:ext cx="1967396" cy="20010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2" descr="F:\GetAGamePlan\GAGP Logo\GAGP_Hurricane_Extra.gif"/>
          <p:cNvPicPr>
            <a:picLocks noChangeAspect="1" noChangeArrowheads="1"/>
          </p:cNvPicPr>
          <p:nvPr/>
        </p:nvPicPr>
        <p:blipFill>
          <a:blip r:embed="rId7" cstate="email">
            <a:grayscl/>
            <a:extLst>
              <a:ext uri="{28A0092B-C50C-407E-A947-70E740481C1C}">
                <a14:useLocalDpi xmlns:a14="http://schemas.microsoft.com/office/drawing/2010/main"/>
              </a:ext>
            </a:extLst>
          </a:blip>
          <a:srcRect/>
          <a:stretch>
            <a:fillRect/>
          </a:stretch>
        </p:blipFill>
        <p:spPr bwMode="auto">
          <a:xfrm>
            <a:off x="3905888" y="2479176"/>
            <a:ext cx="3693495" cy="1848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278451"/>
      </p:ext>
    </p:extLst>
  </p:cSld>
  <p:clrMapOvr>
    <a:masterClrMapping/>
  </p:clrMapOvr>
  <p:transition spd="slow">
    <p:push dir="u"/>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EA5658-D1CE-3D81-D4A4-A59C04096242}"/>
              </a:ext>
            </a:extLst>
          </p:cNvPr>
          <p:cNvSpPr/>
          <p:nvPr/>
        </p:nvSpPr>
        <p:spPr>
          <a:xfrm>
            <a:off x="208816" y="1263308"/>
            <a:ext cx="662361" cy="230832"/>
          </a:xfrm>
          <a:prstGeom prst="rect">
            <a:avLst/>
          </a:prstGeom>
        </p:spPr>
        <p:txBody>
          <a:bodyPr wrap="none">
            <a:spAutoFit/>
          </a:bodyPr>
          <a:lstStyle/>
          <a:p>
            <a:r>
              <a:rPr lang="en-US" sz="900" dirty="0"/>
              <a:t>Resources</a:t>
            </a:r>
          </a:p>
        </p:txBody>
      </p:sp>
      <p:sp>
        <p:nvSpPr>
          <p:cNvPr id="13" name="TextBox 12">
            <a:extLst>
              <a:ext uri="{FF2B5EF4-FFF2-40B4-BE49-F238E27FC236}">
                <a16:creationId xmlns:a16="http://schemas.microsoft.com/office/drawing/2014/main" id="{0439B085-13A6-A51A-6E1F-772D144AE92F}"/>
              </a:ext>
            </a:extLst>
          </p:cNvPr>
          <p:cNvSpPr txBox="1"/>
          <p:nvPr/>
        </p:nvSpPr>
        <p:spPr>
          <a:xfrm>
            <a:off x="476491" y="4255598"/>
            <a:ext cx="1370815" cy="300082"/>
          </a:xfrm>
          <a:prstGeom prst="rect">
            <a:avLst/>
          </a:prstGeom>
          <a:noFill/>
        </p:spPr>
        <p:txBody>
          <a:bodyPr wrap="square" rtlCol="0">
            <a:spAutoFit/>
          </a:bodyPr>
          <a:lstStyle/>
          <a:p>
            <a:pPr algn="ctr"/>
            <a:r>
              <a:rPr lang="en-US" sz="1350" dirty="0">
                <a:hlinkClick r:id="rId3"/>
              </a:rPr>
              <a:t>Click here</a:t>
            </a:r>
            <a:endParaRPr lang="en-US" sz="1350" dirty="0"/>
          </a:p>
        </p:txBody>
      </p:sp>
      <p:pic>
        <p:nvPicPr>
          <p:cNvPr id="15" name="Picture 14">
            <a:hlinkClick r:id="rId3"/>
            <a:extLst>
              <a:ext uri="{FF2B5EF4-FFF2-40B4-BE49-F238E27FC236}">
                <a16:creationId xmlns:a16="http://schemas.microsoft.com/office/drawing/2014/main" id="{C7E7D5B7-F1E4-DA11-0643-BE601E1491FC}"/>
              </a:ext>
            </a:extLst>
          </p:cNvPr>
          <p:cNvPicPr>
            <a:picLocks noChangeAspect="1"/>
          </p:cNvPicPr>
          <p:nvPr/>
        </p:nvPicPr>
        <p:blipFill>
          <a:blip r:embed="rId4"/>
          <a:stretch>
            <a:fillRect/>
          </a:stretch>
        </p:blipFill>
        <p:spPr>
          <a:xfrm>
            <a:off x="608207" y="2788366"/>
            <a:ext cx="1107381" cy="1433081"/>
          </a:xfrm>
          <a:prstGeom prst="rect">
            <a:avLst/>
          </a:prstGeom>
          <a:solidFill>
            <a:schemeClr val="bg1"/>
          </a:solidFill>
          <a:ln w="6350">
            <a:solidFill>
              <a:schemeClr val="bg1">
                <a:lumMod val="75000"/>
              </a:schemeClr>
            </a:solidFill>
          </a:ln>
        </p:spPr>
      </p:pic>
      <p:pic>
        <p:nvPicPr>
          <p:cNvPr id="21" name="Picture 20">
            <a:hlinkClick r:id="rId5"/>
            <a:extLst>
              <a:ext uri="{FF2B5EF4-FFF2-40B4-BE49-F238E27FC236}">
                <a16:creationId xmlns:a16="http://schemas.microsoft.com/office/drawing/2014/main" id="{3131E52A-F58F-34ED-3DAC-B2F75E590836}"/>
              </a:ext>
            </a:extLst>
          </p:cNvPr>
          <p:cNvPicPr>
            <a:picLocks noChangeAspect="1"/>
          </p:cNvPicPr>
          <p:nvPr/>
        </p:nvPicPr>
        <p:blipFill>
          <a:blip r:embed="rId6"/>
          <a:stretch>
            <a:fillRect/>
          </a:stretch>
        </p:blipFill>
        <p:spPr>
          <a:xfrm>
            <a:off x="3771145" y="2770121"/>
            <a:ext cx="1117059" cy="1442868"/>
          </a:xfrm>
          <a:prstGeom prst="rect">
            <a:avLst/>
          </a:prstGeom>
          <a:solidFill>
            <a:schemeClr val="bg1"/>
          </a:solidFill>
          <a:ln w="6350">
            <a:solidFill>
              <a:schemeClr val="bg1">
                <a:lumMod val="75000"/>
              </a:schemeClr>
            </a:solidFill>
          </a:ln>
        </p:spPr>
      </p:pic>
      <p:pic>
        <p:nvPicPr>
          <p:cNvPr id="24" name="Picture 23">
            <a:hlinkClick r:id="rId7"/>
            <a:extLst>
              <a:ext uri="{FF2B5EF4-FFF2-40B4-BE49-F238E27FC236}">
                <a16:creationId xmlns:a16="http://schemas.microsoft.com/office/drawing/2014/main" id="{A6882835-9B3E-31B6-5A87-48B32872D15E}"/>
              </a:ext>
            </a:extLst>
          </p:cNvPr>
          <p:cNvPicPr>
            <a:picLocks noChangeAspect="1"/>
          </p:cNvPicPr>
          <p:nvPr/>
        </p:nvPicPr>
        <p:blipFill>
          <a:blip r:embed="rId8"/>
          <a:stretch>
            <a:fillRect/>
          </a:stretch>
        </p:blipFill>
        <p:spPr>
          <a:xfrm>
            <a:off x="5453563" y="2740582"/>
            <a:ext cx="1286104" cy="1449790"/>
          </a:xfrm>
          <a:prstGeom prst="rect">
            <a:avLst/>
          </a:prstGeom>
        </p:spPr>
      </p:pic>
      <p:pic>
        <p:nvPicPr>
          <p:cNvPr id="27" name="Picture 26">
            <a:hlinkClick r:id="rId9"/>
            <a:extLst>
              <a:ext uri="{FF2B5EF4-FFF2-40B4-BE49-F238E27FC236}">
                <a16:creationId xmlns:a16="http://schemas.microsoft.com/office/drawing/2014/main" id="{68860419-A234-2D37-6520-BECD1282A302}"/>
              </a:ext>
            </a:extLst>
          </p:cNvPr>
          <p:cNvPicPr>
            <a:picLocks noChangeAspect="1"/>
          </p:cNvPicPr>
          <p:nvPr/>
        </p:nvPicPr>
        <p:blipFill>
          <a:blip r:embed="rId10"/>
          <a:stretch>
            <a:fillRect/>
          </a:stretch>
        </p:blipFill>
        <p:spPr>
          <a:xfrm>
            <a:off x="7224236" y="2724921"/>
            <a:ext cx="1311557" cy="1465451"/>
          </a:xfrm>
          <a:prstGeom prst="rect">
            <a:avLst/>
          </a:prstGeom>
        </p:spPr>
      </p:pic>
      <p:sp>
        <p:nvSpPr>
          <p:cNvPr id="28" name="Title 1">
            <a:extLst>
              <a:ext uri="{FF2B5EF4-FFF2-40B4-BE49-F238E27FC236}">
                <a16:creationId xmlns:a16="http://schemas.microsoft.com/office/drawing/2014/main" id="{89C28684-41C8-5D71-F099-35CA4C97B25E}"/>
              </a:ext>
            </a:extLst>
          </p:cNvPr>
          <p:cNvSpPr txBox="1">
            <a:spLocks/>
          </p:cNvSpPr>
          <p:nvPr/>
        </p:nvSpPr>
        <p:spPr>
          <a:xfrm>
            <a:off x="738502" y="1795601"/>
            <a:ext cx="7515227"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900"/>
              </a:spcBef>
            </a:pPr>
            <a:r>
              <a:rPr lang="en-US" sz="2100" u="sng" dirty="0">
                <a:hlinkClick r:id="rId11"/>
              </a:rPr>
              <a:t>Click here to view Act 526</a:t>
            </a:r>
          </a:p>
          <a:p>
            <a:pPr>
              <a:spcBef>
                <a:spcPts val="900"/>
              </a:spcBef>
            </a:pPr>
            <a:r>
              <a:rPr lang="en-US" sz="2100" dirty="0">
                <a:hlinkClick r:id="rId11"/>
              </a:rPr>
              <a:t> </a:t>
            </a:r>
            <a:r>
              <a:rPr lang="en-US" sz="2100" dirty="0">
                <a:hlinkClick r:id="rId12"/>
              </a:rPr>
              <a:t>https://gohsep.la.gov/RESOURCES/OVERVIEW/PUBLICATIONS</a:t>
            </a:r>
            <a:endParaRPr lang="en-US" sz="2100" dirty="0"/>
          </a:p>
        </p:txBody>
      </p:sp>
      <p:sp>
        <p:nvSpPr>
          <p:cNvPr id="29" name="TextBox 28">
            <a:extLst>
              <a:ext uri="{FF2B5EF4-FFF2-40B4-BE49-F238E27FC236}">
                <a16:creationId xmlns:a16="http://schemas.microsoft.com/office/drawing/2014/main" id="{C4E054B8-B7C4-5A2F-C99F-7667E4F5B298}"/>
              </a:ext>
            </a:extLst>
          </p:cNvPr>
          <p:cNvSpPr txBox="1"/>
          <p:nvPr/>
        </p:nvSpPr>
        <p:spPr>
          <a:xfrm>
            <a:off x="2052968" y="4250805"/>
            <a:ext cx="1379963" cy="300082"/>
          </a:xfrm>
          <a:prstGeom prst="rect">
            <a:avLst/>
          </a:prstGeom>
          <a:noFill/>
        </p:spPr>
        <p:txBody>
          <a:bodyPr wrap="square" rtlCol="0">
            <a:spAutoFit/>
          </a:bodyPr>
          <a:lstStyle/>
          <a:p>
            <a:pPr algn="ctr"/>
            <a:r>
              <a:rPr lang="en-US" sz="1350" dirty="0">
                <a:hlinkClick r:id="rId13"/>
              </a:rPr>
              <a:t>Click here</a:t>
            </a:r>
            <a:endParaRPr lang="en-US" sz="1350" dirty="0"/>
          </a:p>
        </p:txBody>
      </p:sp>
      <p:sp>
        <p:nvSpPr>
          <p:cNvPr id="30" name="TextBox 29">
            <a:extLst>
              <a:ext uri="{FF2B5EF4-FFF2-40B4-BE49-F238E27FC236}">
                <a16:creationId xmlns:a16="http://schemas.microsoft.com/office/drawing/2014/main" id="{2E34AFB1-A4AC-1D30-911E-4F6F5F1B999E}"/>
              </a:ext>
            </a:extLst>
          </p:cNvPr>
          <p:cNvSpPr txBox="1"/>
          <p:nvPr/>
        </p:nvSpPr>
        <p:spPr>
          <a:xfrm>
            <a:off x="3638594" y="4250805"/>
            <a:ext cx="1382162" cy="300082"/>
          </a:xfrm>
          <a:prstGeom prst="rect">
            <a:avLst/>
          </a:prstGeom>
          <a:noFill/>
        </p:spPr>
        <p:txBody>
          <a:bodyPr wrap="square" rtlCol="0">
            <a:spAutoFit/>
          </a:bodyPr>
          <a:lstStyle/>
          <a:p>
            <a:pPr algn="ctr"/>
            <a:r>
              <a:rPr lang="en-US" sz="1350" dirty="0">
                <a:hlinkClick r:id="rId5"/>
              </a:rPr>
              <a:t>Click here</a:t>
            </a:r>
            <a:endParaRPr lang="en-US" sz="1350" dirty="0"/>
          </a:p>
        </p:txBody>
      </p:sp>
      <p:sp>
        <p:nvSpPr>
          <p:cNvPr id="31" name="TextBox 30">
            <a:extLst>
              <a:ext uri="{FF2B5EF4-FFF2-40B4-BE49-F238E27FC236}">
                <a16:creationId xmlns:a16="http://schemas.microsoft.com/office/drawing/2014/main" id="{AC7C52BD-B4D4-0288-3D17-4C53113C4E4A}"/>
              </a:ext>
            </a:extLst>
          </p:cNvPr>
          <p:cNvSpPr txBox="1"/>
          <p:nvPr/>
        </p:nvSpPr>
        <p:spPr>
          <a:xfrm>
            <a:off x="5310639" y="4250805"/>
            <a:ext cx="1571952" cy="300082"/>
          </a:xfrm>
          <a:prstGeom prst="rect">
            <a:avLst/>
          </a:prstGeom>
          <a:noFill/>
        </p:spPr>
        <p:txBody>
          <a:bodyPr wrap="square" rtlCol="0">
            <a:spAutoFit/>
          </a:bodyPr>
          <a:lstStyle/>
          <a:p>
            <a:pPr algn="ctr"/>
            <a:r>
              <a:rPr lang="en-US" sz="1350" dirty="0">
                <a:hlinkClick r:id="rId7"/>
              </a:rPr>
              <a:t>Click here</a:t>
            </a:r>
            <a:endParaRPr lang="en-US" sz="1350" dirty="0"/>
          </a:p>
        </p:txBody>
      </p:sp>
      <p:sp>
        <p:nvSpPr>
          <p:cNvPr id="32" name="TextBox 31">
            <a:extLst>
              <a:ext uri="{FF2B5EF4-FFF2-40B4-BE49-F238E27FC236}">
                <a16:creationId xmlns:a16="http://schemas.microsoft.com/office/drawing/2014/main" id="{D280E8C9-3DD3-8739-13C3-8526135EC3D8}"/>
              </a:ext>
            </a:extLst>
          </p:cNvPr>
          <p:cNvSpPr txBox="1"/>
          <p:nvPr/>
        </p:nvSpPr>
        <p:spPr>
          <a:xfrm>
            <a:off x="7135758" y="4255598"/>
            <a:ext cx="1591556" cy="300082"/>
          </a:xfrm>
          <a:prstGeom prst="rect">
            <a:avLst/>
          </a:prstGeom>
          <a:noFill/>
        </p:spPr>
        <p:txBody>
          <a:bodyPr wrap="square" rtlCol="0">
            <a:spAutoFit/>
          </a:bodyPr>
          <a:lstStyle/>
          <a:p>
            <a:pPr algn="ctr"/>
            <a:r>
              <a:rPr lang="en-US" sz="1350" dirty="0">
                <a:hlinkClick r:id="rId9"/>
              </a:rPr>
              <a:t>Click here</a:t>
            </a:r>
            <a:endParaRPr lang="en-US" sz="1350" dirty="0"/>
          </a:p>
        </p:txBody>
      </p:sp>
      <p:pic>
        <p:nvPicPr>
          <p:cNvPr id="34" name="Picture 33">
            <a:hlinkClick r:id="rId13"/>
            <a:extLst>
              <a:ext uri="{FF2B5EF4-FFF2-40B4-BE49-F238E27FC236}">
                <a16:creationId xmlns:a16="http://schemas.microsoft.com/office/drawing/2014/main" id="{D990FDE7-C90E-E5F5-2980-8DE85ACFE543}"/>
              </a:ext>
            </a:extLst>
          </p:cNvPr>
          <p:cNvPicPr>
            <a:picLocks noChangeAspect="1"/>
          </p:cNvPicPr>
          <p:nvPr/>
        </p:nvPicPr>
        <p:blipFill>
          <a:blip r:embed="rId14"/>
          <a:stretch>
            <a:fillRect/>
          </a:stretch>
        </p:blipFill>
        <p:spPr>
          <a:xfrm>
            <a:off x="2189040" y="2778797"/>
            <a:ext cx="1114775" cy="1442649"/>
          </a:xfrm>
          <a:prstGeom prst="rect">
            <a:avLst/>
          </a:prstGeom>
          <a:solidFill>
            <a:schemeClr val="bg1"/>
          </a:solidFill>
          <a:ln w="6350">
            <a:solidFill>
              <a:schemeClr val="bg1">
                <a:lumMod val="75000"/>
              </a:schemeClr>
            </a:solidFill>
          </a:ln>
        </p:spPr>
      </p:pic>
      <p:sp>
        <p:nvSpPr>
          <p:cNvPr id="2" name="Slide Number Placeholder 5">
            <a:extLst>
              <a:ext uri="{FF2B5EF4-FFF2-40B4-BE49-F238E27FC236}">
                <a16:creationId xmlns:a16="http://schemas.microsoft.com/office/drawing/2014/main" id="{232A29FC-D06B-81B9-9DCA-8BA7F722F5E9}"/>
              </a:ext>
            </a:extLst>
          </p:cNvPr>
          <p:cNvSpPr txBox="1">
            <a:spLocks/>
          </p:cNvSpPr>
          <p:nvPr/>
        </p:nvSpPr>
        <p:spPr>
          <a:xfrm>
            <a:off x="6882173" y="5673066"/>
            <a:ext cx="2057400" cy="273844"/>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t>62</a:t>
            </a:r>
          </a:p>
        </p:txBody>
      </p:sp>
    </p:spTree>
    <p:extLst>
      <p:ext uri="{BB962C8B-B14F-4D97-AF65-F5344CB8AC3E}">
        <p14:creationId xmlns:p14="http://schemas.microsoft.com/office/powerpoint/2010/main" val="224270592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99022"/>
            <a:ext cx="9144000" cy="1825228"/>
          </a:xfrm>
        </p:spPr>
        <p:txBody>
          <a:bodyPr>
            <a:normAutofit/>
          </a:bodyPr>
          <a:lstStyle/>
          <a:p>
            <a:r>
              <a:rPr lang="en-US" sz="7200" dirty="0"/>
              <a:t>Questions?</a:t>
            </a:r>
          </a:p>
        </p:txBody>
      </p:sp>
      <p:sp>
        <p:nvSpPr>
          <p:cNvPr id="3" name="Rectangle 2">
            <a:extLst>
              <a:ext uri="{FF2B5EF4-FFF2-40B4-BE49-F238E27FC236}">
                <a16:creationId xmlns:a16="http://schemas.microsoft.com/office/drawing/2014/main" id="{0E1CE32A-AD54-FB9B-A1F2-771BAEA58F4B}"/>
              </a:ext>
            </a:extLst>
          </p:cNvPr>
          <p:cNvSpPr/>
          <p:nvPr/>
        </p:nvSpPr>
        <p:spPr>
          <a:xfrm>
            <a:off x="208816" y="1263308"/>
            <a:ext cx="657552" cy="230832"/>
          </a:xfrm>
          <a:prstGeom prst="rect">
            <a:avLst/>
          </a:prstGeom>
        </p:spPr>
        <p:txBody>
          <a:bodyPr wrap="none">
            <a:spAutoFit/>
          </a:bodyPr>
          <a:lstStyle/>
          <a:p>
            <a:r>
              <a:rPr lang="en-US" sz="900" dirty="0"/>
              <a:t>Questions</a:t>
            </a:r>
          </a:p>
        </p:txBody>
      </p:sp>
      <p:sp>
        <p:nvSpPr>
          <p:cNvPr id="4" name="Slide Number Placeholder 5">
            <a:extLst>
              <a:ext uri="{FF2B5EF4-FFF2-40B4-BE49-F238E27FC236}">
                <a16:creationId xmlns:a16="http://schemas.microsoft.com/office/drawing/2014/main" id="{0AEBA64D-1F07-0F60-2059-DA4A523BD987}"/>
              </a:ext>
            </a:extLst>
          </p:cNvPr>
          <p:cNvSpPr txBox="1">
            <a:spLocks/>
          </p:cNvSpPr>
          <p:nvPr/>
        </p:nvSpPr>
        <p:spPr>
          <a:xfrm>
            <a:off x="6882173" y="5673066"/>
            <a:ext cx="2057400" cy="273844"/>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t>63</a:t>
            </a:r>
          </a:p>
        </p:txBody>
      </p:sp>
    </p:spTree>
    <p:extLst>
      <p:ext uri="{BB962C8B-B14F-4D97-AF65-F5344CB8AC3E}">
        <p14:creationId xmlns:p14="http://schemas.microsoft.com/office/powerpoint/2010/main" val="1215268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AutoShape 2"/>
          <p:cNvSpPr>
            <a:spLocks noChangeAspect="1" noChangeArrowheads="1" noTextEdit="1"/>
          </p:cNvSpPr>
          <p:nvPr/>
        </p:nvSpPr>
        <p:spPr bwMode="auto">
          <a:xfrm>
            <a:off x="0" y="1761158"/>
            <a:ext cx="9144000" cy="4239591"/>
          </a:xfrm>
          <a:prstGeom prst="rect">
            <a:avLst/>
          </a:prstGeom>
          <a:solidFill>
            <a:schemeClr val="accent1">
              <a:lumMod val="20000"/>
              <a:lumOff val="80000"/>
            </a:schemeClr>
          </a:solidFill>
          <a:ln w="9525">
            <a:noFill/>
            <a:miter lim="800000"/>
            <a:headEnd/>
            <a:tailEnd/>
          </a:ln>
        </p:spPr>
        <p:txBody>
          <a:bodyPr/>
          <a:lstStyle/>
          <a:p>
            <a:endParaRPr lang="en-US" sz="1350" dirty="0">
              <a:latin typeface="+mj-lt"/>
            </a:endParaRPr>
          </a:p>
        </p:txBody>
      </p:sp>
      <p:sp>
        <p:nvSpPr>
          <p:cNvPr id="717319" name="Rectangle 717318"/>
          <p:cNvSpPr/>
          <p:nvPr/>
        </p:nvSpPr>
        <p:spPr bwMode="auto">
          <a:xfrm>
            <a:off x="0" y="839615"/>
            <a:ext cx="9144000" cy="921544"/>
          </a:xfrm>
          <a:prstGeom prst="rect">
            <a:avLst/>
          </a:prstGeom>
          <a:solidFill>
            <a:schemeClr val="accent1">
              <a:lumMod val="50000"/>
            </a:schemeClr>
          </a:solidFill>
          <a:ln w="12700" cap="flat" cmpd="sng" algn="ctr">
            <a:no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3300">
              <a:latin typeface="Times New Roman" pitchFamily="18" charset="0"/>
            </a:endParaRPr>
          </a:p>
        </p:txBody>
      </p:sp>
      <p:sp>
        <p:nvSpPr>
          <p:cNvPr id="717489" name="Rectangle 689"/>
          <p:cNvSpPr>
            <a:spLocks noChangeArrowheads="1"/>
          </p:cNvSpPr>
          <p:nvPr/>
        </p:nvSpPr>
        <p:spPr bwMode="auto">
          <a:xfrm>
            <a:off x="1321595" y="1205161"/>
            <a:ext cx="6548326" cy="451247"/>
          </a:xfrm>
          <a:prstGeom prst="rect">
            <a:avLst/>
          </a:prstGeom>
          <a:noFill/>
          <a:ln w="9525" algn="ctr">
            <a:noFill/>
            <a:miter lim="800000"/>
            <a:headEnd/>
            <a:tailEnd/>
          </a:ln>
          <a:effectLst/>
        </p:spPr>
        <p:txBody>
          <a:bodyPr lIns="69056" tIns="34529" rIns="69056" bIns="34529" anchor="ctr"/>
          <a:lstStyle/>
          <a:p>
            <a:pPr algn="ctr">
              <a:lnSpc>
                <a:spcPct val="80000"/>
              </a:lnSpc>
            </a:pPr>
            <a:r>
              <a:rPr lang="en-US" sz="3000" dirty="0">
                <a:solidFill>
                  <a:schemeClr val="bg1"/>
                </a:solidFill>
                <a:latin typeface="Arial" panose="020B0604020202020204" pitchFamily="34" charset="0"/>
                <a:cs typeface="Arial" panose="020B0604020202020204" pitchFamily="34" charset="0"/>
              </a:rPr>
              <a:t>Regional Support Section</a:t>
            </a:r>
          </a:p>
        </p:txBody>
      </p:sp>
      <p:grpSp>
        <p:nvGrpSpPr>
          <p:cNvPr id="765" name="Group 764"/>
          <p:cNvGrpSpPr/>
          <p:nvPr/>
        </p:nvGrpSpPr>
        <p:grpSpPr>
          <a:xfrm>
            <a:off x="5821867" y="4268648"/>
            <a:ext cx="1777292" cy="647166"/>
            <a:chOff x="-2413476" y="2950713"/>
            <a:chExt cx="1947862" cy="755828"/>
          </a:xfrm>
          <a:effectLst>
            <a:outerShdw blurRad="50800" dist="38100" dir="2700000" algn="tl" rotWithShape="0">
              <a:prstClr val="black">
                <a:alpha val="40000"/>
              </a:prstClr>
            </a:outerShdw>
          </a:effectLst>
        </p:grpSpPr>
        <p:sp>
          <p:nvSpPr>
            <p:cNvPr id="767" name="Line 760"/>
            <p:cNvSpPr>
              <a:spLocks noChangeShapeType="1"/>
            </p:cNvSpPr>
            <p:nvPr/>
          </p:nvSpPr>
          <p:spPr bwMode="auto">
            <a:xfrm>
              <a:off x="-2400776" y="3338063"/>
              <a:ext cx="1933096" cy="0"/>
            </a:xfrm>
            <a:prstGeom prst="line">
              <a:avLst/>
            </a:prstGeom>
            <a:noFill/>
            <a:ln w="6350" cap="rnd">
              <a:solidFill>
                <a:schemeClr val="tx1">
                  <a:lumMod val="50000"/>
                  <a:lumOff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fontAlgn="base">
                <a:spcBef>
                  <a:spcPct val="0"/>
                </a:spcBef>
                <a:spcAft>
                  <a:spcPct val="0"/>
                </a:spcAft>
              </a:pPr>
              <a:endParaRPr lang="en-US" sz="825">
                <a:solidFill>
                  <a:srgbClr val="000000"/>
                </a:solidFill>
              </a:endParaRPr>
            </a:p>
          </p:txBody>
        </p:sp>
        <p:sp>
          <p:nvSpPr>
            <p:cNvPr id="770" name="Text Box 733"/>
            <p:cNvSpPr txBox="1">
              <a:spLocks noChangeArrowheads="1"/>
            </p:cNvSpPr>
            <p:nvPr/>
          </p:nvSpPr>
          <p:spPr bwMode="auto">
            <a:xfrm>
              <a:off x="-2413476" y="2950713"/>
              <a:ext cx="1947862" cy="201613"/>
            </a:xfrm>
            <a:prstGeom prst="snipRoundRect">
              <a:avLst/>
            </a:prstGeom>
            <a:solidFill>
              <a:schemeClr val="accent1">
                <a:lumMod val="50000"/>
              </a:schemeClr>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l" fontAlgn="base">
                <a:lnSpc>
                  <a:spcPct val="90000"/>
                </a:lnSpc>
                <a:spcBef>
                  <a:spcPct val="0"/>
                </a:spcBef>
                <a:spcAft>
                  <a:spcPct val="0"/>
                </a:spcAft>
              </a:pPr>
              <a:r>
                <a:rPr lang="en-US" altLang="en-US" sz="1200" spc="112" dirty="0">
                  <a:solidFill>
                    <a:schemeClr val="bg1"/>
                  </a:solidFill>
                </a:rPr>
                <a:t>Region 5</a:t>
              </a:r>
            </a:p>
          </p:txBody>
        </p:sp>
        <p:sp>
          <p:nvSpPr>
            <p:cNvPr id="769" name="Text Box 732"/>
            <p:cNvSpPr txBox="1">
              <a:spLocks noChangeArrowheads="1"/>
            </p:cNvSpPr>
            <p:nvPr/>
          </p:nvSpPr>
          <p:spPr bwMode="auto">
            <a:xfrm>
              <a:off x="-2413476" y="3149151"/>
              <a:ext cx="1947862" cy="557390"/>
            </a:xfrm>
            <a:prstGeom prst="rect">
              <a:avLst/>
            </a:prstGeom>
            <a:solidFill>
              <a:schemeClr val="bg1"/>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127397" indent="-2381" fontAlgn="base">
                <a:lnSpc>
                  <a:spcPct val="110000"/>
                </a:lnSpc>
                <a:spcBef>
                  <a:spcPct val="0"/>
                </a:spcBef>
                <a:spcAft>
                  <a:spcPct val="0"/>
                </a:spcAft>
              </a:pPr>
              <a:r>
                <a:rPr lang="en-US" altLang="en-US" sz="750" dirty="0">
                  <a:solidFill>
                    <a:srgbClr val="000000"/>
                  </a:solidFill>
                </a:rPr>
                <a:t>Coordinator: Amy Michiels</a:t>
              </a:r>
            </a:p>
            <a:p>
              <a:pPr marL="127397" indent="-2381" fontAlgn="base">
                <a:lnSpc>
                  <a:spcPct val="110000"/>
                </a:lnSpc>
                <a:spcBef>
                  <a:spcPct val="0"/>
                </a:spcBef>
                <a:spcAft>
                  <a:spcPct val="0"/>
                </a:spcAft>
              </a:pPr>
              <a:r>
                <a:rPr lang="en-US" altLang="en-US" sz="750" dirty="0">
                  <a:solidFill>
                    <a:srgbClr val="000000"/>
                  </a:solidFill>
                </a:rPr>
                <a:t>Phone: (337) 842-0659</a:t>
              </a:r>
            </a:p>
            <a:p>
              <a:pPr marL="127397" indent="-2381" fontAlgn="base">
                <a:lnSpc>
                  <a:spcPct val="110000"/>
                </a:lnSpc>
                <a:spcBef>
                  <a:spcPct val="0"/>
                </a:spcBef>
                <a:spcAft>
                  <a:spcPct val="0"/>
                </a:spcAft>
              </a:pPr>
              <a:r>
                <a:rPr lang="en-US" altLang="en-US" sz="750" dirty="0">
                  <a:solidFill>
                    <a:srgbClr val="000000"/>
                  </a:solidFill>
                </a:rPr>
                <a:t>Email: </a:t>
              </a:r>
              <a:r>
                <a:rPr lang="en-US" altLang="en-US" sz="750" dirty="0">
                  <a:solidFill>
                    <a:srgbClr val="000000"/>
                  </a:solidFill>
                  <a:hlinkClick r:id="rId2"/>
                </a:rPr>
                <a:t>Amy.Michiels2@la.gov</a:t>
              </a:r>
              <a:r>
                <a:rPr lang="en-US" altLang="en-US" sz="750" dirty="0">
                  <a:solidFill>
                    <a:srgbClr val="000000"/>
                  </a:solidFill>
                </a:rPr>
                <a:t> </a:t>
              </a:r>
            </a:p>
          </p:txBody>
        </p:sp>
      </p:grpSp>
      <p:grpSp>
        <p:nvGrpSpPr>
          <p:cNvPr id="789" name="Group 788"/>
          <p:cNvGrpSpPr/>
          <p:nvPr/>
        </p:nvGrpSpPr>
        <p:grpSpPr>
          <a:xfrm>
            <a:off x="5816737" y="3475670"/>
            <a:ext cx="1875356" cy="627572"/>
            <a:chOff x="-2545303" y="2747575"/>
            <a:chExt cx="2077623" cy="746717"/>
          </a:xfrm>
          <a:effectLst>
            <a:outerShdw blurRad="50800" dist="38100" dir="2700000" algn="tl" rotWithShape="0">
              <a:prstClr val="black">
                <a:alpha val="40000"/>
              </a:prstClr>
            </a:outerShdw>
          </a:effectLst>
        </p:grpSpPr>
        <p:sp>
          <p:nvSpPr>
            <p:cNvPr id="791" name="Line 760"/>
            <p:cNvSpPr>
              <a:spLocks noChangeShapeType="1"/>
            </p:cNvSpPr>
            <p:nvPr/>
          </p:nvSpPr>
          <p:spPr bwMode="auto">
            <a:xfrm>
              <a:off x="-2400776" y="3338063"/>
              <a:ext cx="1933096" cy="0"/>
            </a:xfrm>
            <a:prstGeom prst="line">
              <a:avLst/>
            </a:prstGeom>
            <a:noFill/>
            <a:ln w="6350" cap="rnd">
              <a:solidFill>
                <a:schemeClr val="tx1">
                  <a:lumMod val="50000"/>
                  <a:lumOff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fontAlgn="base">
                <a:spcBef>
                  <a:spcPct val="0"/>
                </a:spcBef>
                <a:spcAft>
                  <a:spcPct val="0"/>
                </a:spcAft>
              </a:pPr>
              <a:endParaRPr lang="en-US" sz="825">
                <a:solidFill>
                  <a:srgbClr val="000000"/>
                </a:solidFill>
              </a:endParaRPr>
            </a:p>
          </p:txBody>
        </p:sp>
        <p:sp>
          <p:nvSpPr>
            <p:cNvPr id="794" name="Text Box 733"/>
            <p:cNvSpPr txBox="1">
              <a:spLocks noChangeArrowheads="1"/>
            </p:cNvSpPr>
            <p:nvPr/>
          </p:nvSpPr>
          <p:spPr bwMode="auto">
            <a:xfrm>
              <a:off x="-2545303" y="2747575"/>
              <a:ext cx="1959896" cy="201613"/>
            </a:xfrm>
            <a:prstGeom prst="snipRoundRect">
              <a:avLst/>
            </a:prstGeom>
            <a:solidFill>
              <a:schemeClr val="accent1">
                <a:lumMod val="50000"/>
              </a:schemeClr>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l" fontAlgn="base">
                <a:lnSpc>
                  <a:spcPct val="90000"/>
                </a:lnSpc>
                <a:spcBef>
                  <a:spcPct val="0"/>
                </a:spcBef>
                <a:spcAft>
                  <a:spcPct val="0"/>
                </a:spcAft>
              </a:pPr>
              <a:r>
                <a:rPr lang="en-US" altLang="en-US" sz="1200" spc="112" dirty="0">
                  <a:solidFill>
                    <a:schemeClr val="bg1"/>
                  </a:solidFill>
                </a:rPr>
                <a:t>Region 4</a:t>
              </a:r>
            </a:p>
          </p:txBody>
        </p:sp>
        <p:sp>
          <p:nvSpPr>
            <p:cNvPr id="793" name="Text Box 732"/>
            <p:cNvSpPr txBox="1">
              <a:spLocks noChangeArrowheads="1"/>
            </p:cNvSpPr>
            <p:nvPr/>
          </p:nvSpPr>
          <p:spPr bwMode="auto">
            <a:xfrm>
              <a:off x="-2541389" y="2946388"/>
              <a:ext cx="1947862" cy="547904"/>
            </a:xfrm>
            <a:prstGeom prst="rect">
              <a:avLst/>
            </a:prstGeom>
            <a:solidFill>
              <a:schemeClr val="bg1"/>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128588" indent="9525" fontAlgn="base">
                <a:spcBef>
                  <a:spcPct val="0"/>
                </a:spcBef>
                <a:spcAft>
                  <a:spcPct val="0"/>
                </a:spcAft>
              </a:pPr>
              <a:r>
                <a:rPr lang="en-US" altLang="en-US" sz="750" dirty="0">
                  <a:solidFill>
                    <a:srgbClr val="000000"/>
                  </a:solidFill>
                </a:rPr>
                <a:t>Coordinator: Darren Guidry</a:t>
              </a:r>
            </a:p>
            <a:p>
              <a:pPr marL="128588" indent="9525" fontAlgn="base">
                <a:lnSpc>
                  <a:spcPct val="110000"/>
                </a:lnSpc>
                <a:spcBef>
                  <a:spcPct val="0"/>
                </a:spcBef>
                <a:spcAft>
                  <a:spcPct val="0"/>
                </a:spcAft>
              </a:pPr>
              <a:r>
                <a:rPr lang="en-US" altLang="en-US" sz="750" dirty="0">
                  <a:solidFill>
                    <a:srgbClr val="000000"/>
                  </a:solidFill>
                </a:rPr>
                <a:t>Phone: (225) 614-7050</a:t>
              </a:r>
            </a:p>
            <a:p>
              <a:pPr marL="128588" indent="9525" fontAlgn="base">
                <a:lnSpc>
                  <a:spcPct val="110000"/>
                </a:lnSpc>
                <a:spcBef>
                  <a:spcPct val="0"/>
                </a:spcBef>
                <a:spcAft>
                  <a:spcPct val="0"/>
                </a:spcAft>
              </a:pPr>
              <a:r>
                <a:rPr lang="en-US" altLang="en-US" sz="750" dirty="0">
                  <a:solidFill>
                    <a:srgbClr val="000000"/>
                  </a:solidFill>
                </a:rPr>
                <a:t>Email: </a:t>
              </a:r>
              <a:r>
                <a:rPr lang="en-US" altLang="en-US" sz="750" dirty="0">
                  <a:solidFill>
                    <a:srgbClr val="000000"/>
                  </a:solidFill>
                  <a:hlinkClick r:id="rId3"/>
                </a:rPr>
                <a:t>Darren.Guidry@la.gov</a:t>
              </a:r>
              <a:r>
                <a:rPr lang="en-US" altLang="en-US" sz="750" dirty="0">
                  <a:solidFill>
                    <a:srgbClr val="000000"/>
                  </a:solidFill>
                </a:rPr>
                <a:t> </a:t>
              </a:r>
            </a:p>
          </p:txBody>
        </p:sp>
      </p:grpSp>
      <p:grpSp>
        <p:nvGrpSpPr>
          <p:cNvPr id="797" name="Group 796"/>
          <p:cNvGrpSpPr/>
          <p:nvPr/>
        </p:nvGrpSpPr>
        <p:grpSpPr>
          <a:xfrm>
            <a:off x="1622551" y="4315223"/>
            <a:ext cx="1852901" cy="617608"/>
            <a:chOff x="-2400776" y="2958664"/>
            <a:chExt cx="1935162" cy="714078"/>
          </a:xfrm>
          <a:effectLst>
            <a:outerShdw blurRad="50800" dist="38100" dir="2700000" algn="tl" rotWithShape="0">
              <a:prstClr val="black">
                <a:alpha val="40000"/>
              </a:prstClr>
            </a:outerShdw>
          </a:effectLst>
        </p:grpSpPr>
        <p:sp>
          <p:nvSpPr>
            <p:cNvPr id="799" name="Line 760"/>
            <p:cNvSpPr>
              <a:spLocks noChangeShapeType="1"/>
            </p:cNvSpPr>
            <p:nvPr/>
          </p:nvSpPr>
          <p:spPr bwMode="auto">
            <a:xfrm>
              <a:off x="-2400776" y="3338063"/>
              <a:ext cx="1933096" cy="0"/>
            </a:xfrm>
            <a:prstGeom prst="line">
              <a:avLst/>
            </a:prstGeom>
            <a:noFill/>
            <a:ln w="6350" cap="rnd">
              <a:solidFill>
                <a:schemeClr val="tx1">
                  <a:lumMod val="50000"/>
                  <a:lumOff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fontAlgn="base">
                <a:spcBef>
                  <a:spcPct val="0"/>
                </a:spcBef>
                <a:spcAft>
                  <a:spcPct val="0"/>
                </a:spcAft>
              </a:pPr>
              <a:endParaRPr lang="en-US" sz="825">
                <a:solidFill>
                  <a:srgbClr val="000000"/>
                </a:solidFill>
              </a:endParaRPr>
            </a:p>
          </p:txBody>
        </p:sp>
        <p:sp>
          <p:nvSpPr>
            <p:cNvPr id="802" name="Text Box 733"/>
            <p:cNvSpPr txBox="1">
              <a:spLocks noChangeArrowheads="1"/>
            </p:cNvSpPr>
            <p:nvPr/>
          </p:nvSpPr>
          <p:spPr bwMode="auto">
            <a:xfrm>
              <a:off x="-2335594" y="2958664"/>
              <a:ext cx="1869980" cy="201613"/>
            </a:xfrm>
            <a:prstGeom prst="snipRoundRect">
              <a:avLst/>
            </a:prstGeom>
            <a:solidFill>
              <a:schemeClr val="accent1">
                <a:lumMod val="50000"/>
              </a:schemeClr>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l" fontAlgn="base">
                <a:lnSpc>
                  <a:spcPct val="90000"/>
                </a:lnSpc>
                <a:spcBef>
                  <a:spcPct val="0"/>
                </a:spcBef>
                <a:spcAft>
                  <a:spcPct val="0"/>
                </a:spcAft>
              </a:pPr>
              <a:r>
                <a:rPr lang="en-US" altLang="en-US" sz="1200" spc="112" dirty="0">
                  <a:solidFill>
                    <a:schemeClr val="bg1"/>
                  </a:solidFill>
                </a:rPr>
                <a:t>Region 3</a:t>
              </a:r>
            </a:p>
          </p:txBody>
        </p:sp>
        <p:sp>
          <p:nvSpPr>
            <p:cNvPr id="801" name="Text Box 732"/>
            <p:cNvSpPr txBox="1">
              <a:spLocks noChangeArrowheads="1"/>
            </p:cNvSpPr>
            <p:nvPr/>
          </p:nvSpPr>
          <p:spPr bwMode="auto">
            <a:xfrm>
              <a:off x="-2335594" y="3149151"/>
              <a:ext cx="1869980" cy="523591"/>
            </a:xfrm>
            <a:prstGeom prst="rect">
              <a:avLst/>
            </a:prstGeom>
            <a:solidFill>
              <a:schemeClr val="bg1"/>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130969" indent="0" fontAlgn="base">
                <a:lnSpc>
                  <a:spcPct val="110000"/>
                </a:lnSpc>
                <a:spcBef>
                  <a:spcPct val="0"/>
                </a:spcBef>
                <a:spcAft>
                  <a:spcPct val="0"/>
                </a:spcAft>
              </a:pPr>
              <a:r>
                <a:rPr lang="en-US" altLang="en-US" sz="750" dirty="0">
                  <a:solidFill>
                    <a:srgbClr val="000000"/>
                  </a:solidFill>
                </a:rPr>
                <a:t>Coordinator: Ashley Beetz</a:t>
              </a:r>
            </a:p>
            <a:p>
              <a:pPr marL="130969" indent="0" fontAlgn="base">
                <a:lnSpc>
                  <a:spcPct val="110000"/>
                </a:lnSpc>
                <a:spcBef>
                  <a:spcPct val="0"/>
                </a:spcBef>
                <a:spcAft>
                  <a:spcPct val="0"/>
                </a:spcAft>
              </a:pPr>
              <a:r>
                <a:rPr lang="en-US" altLang="en-US" sz="750" dirty="0">
                  <a:solidFill>
                    <a:srgbClr val="000000"/>
                  </a:solidFill>
                </a:rPr>
                <a:t>Phone: (985) 316-8950 </a:t>
              </a:r>
            </a:p>
            <a:p>
              <a:pPr marL="130969" indent="0" fontAlgn="base">
                <a:lnSpc>
                  <a:spcPct val="110000"/>
                </a:lnSpc>
                <a:spcBef>
                  <a:spcPct val="0"/>
                </a:spcBef>
                <a:spcAft>
                  <a:spcPct val="0"/>
                </a:spcAft>
              </a:pPr>
              <a:r>
                <a:rPr lang="en-US" altLang="en-US" sz="750" dirty="0">
                  <a:solidFill>
                    <a:srgbClr val="000000"/>
                  </a:solidFill>
                </a:rPr>
                <a:t>Email: </a:t>
              </a:r>
              <a:r>
                <a:rPr lang="en-US" altLang="en-US" sz="750" dirty="0">
                  <a:solidFill>
                    <a:srgbClr val="000000"/>
                  </a:solidFill>
                  <a:hlinkClick r:id="rId4"/>
                </a:rPr>
                <a:t>Ashley.Beetz@la.gov</a:t>
              </a:r>
              <a:r>
                <a:rPr lang="en-US" altLang="en-US" sz="750" dirty="0">
                  <a:solidFill>
                    <a:srgbClr val="000000"/>
                  </a:solidFill>
                </a:rPr>
                <a:t> </a:t>
              </a:r>
            </a:p>
          </p:txBody>
        </p:sp>
      </p:grpSp>
      <p:grpSp>
        <p:nvGrpSpPr>
          <p:cNvPr id="821" name="Group 820"/>
          <p:cNvGrpSpPr/>
          <p:nvPr/>
        </p:nvGrpSpPr>
        <p:grpSpPr>
          <a:xfrm>
            <a:off x="5833453" y="5012679"/>
            <a:ext cx="1866521" cy="724517"/>
            <a:chOff x="-2489812" y="3338063"/>
            <a:chExt cx="2022132" cy="917517"/>
          </a:xfrm>
          <a:effectLst>
            <a:outerShdw blurRad="50800" dist="38100" dir="2700000" algn="tl" rotWithShape="0">
              <a:prstClr val="black">
                <a:alpha val="40000"/>
              </a:prstClr>
            </a:outerShdw>
          </a:effectLst>
        </p:grpSpPr>
        <p:sp>
          <p:nvSpPr>
            <p:cNvPr id="823" name="Line 760"/>
            <p:cNvSpPr>
              <a:spLocks noChangeShapeType="1"/>
            </p:cNvSpPr>
            <p:nvPr/>
          </p:nvSpPr>
          <p:spPr bwMode="auto">
            <a:xfrm>
              <a:off x="-2400776" y="3338063"/>
              <a:ext cx="1933096" cy="0"/>
            </a:xfrm>
            <a:prstGeom prst="line">
              <a:avLst/>
            </a:prstGeom>
            <a:noFill/>
            <a:ln w="6350" cap="rnd">
              <a:solidFill>
                <a:schemeClr val="tx1">
                  <a:lumMod val="50000"/>
                  <a:lumOff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fontAlgn="base">
                <a:spcBef>
                  <a:spcPct val="0"/>
                </a:spcBef>
                <a:spcAft>
                  <a:spcPct val="0"/>
                </a:spcAft>
              </a:pPr>
              <a:endParaRPr lang="en-US" sz="825">
                <a:solidFill>
                  <a:srgbClr val="000000"/>
                </a:solidFill>
              </a:endParaRPr>
            </a:p>
          </p:txBody>
        </p:sp>
        <p:sp>
          <p:nvSpPr>
            <p:cNvPr id="826" name="Text Box 733"/>
            <p:cNvSpPr txBox="1">
              <a:spLocks noChangeArrowheads="1"/>
            </p:cNvSpPr>
            <p:nvPr/>
          </p:nvSpPr>
          <p:spPr bwMode="auto">
            <a:xfrm>
              <a:off x="-2489811" y="3356488"/>
              <a:ext cx="1947862" cy="286472"/>
            </a:xfrm>
            <a:prstGeom prst="snipRoundRect">
              <a:avLst/>
            </a:prstGeom>
            <a:solidFill>
              <a:schemeClr val="accent1">
                <a:lumMod val="50000"/>
              </a:schemeClr>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l" fontAlgn="base">
                <a:lnSpc>
                  <a:spcPct val="90000"/>
                </a:lnSpc>
                <a:spcBef>
                  <a:spcPct val="0"/>
                </a:spcBef>
                <a:spcAft>
                  <a:spcPct val="0"/>
                </a:spcAft>
              </a:pPr>
              <a:r>
                <a:rPr lang="en-US" altLang="en-US" sz="1200" spc="112" dirty="0">
                  <a:solidFill>
                    <a:schemeClr val="bg1"/>
                  </a:solidFill>
                </a:rPr>
                <a:t>Region 2</a:t>
              </a:r>
            </a:p>
          </p:txBody>
        </p:sp>
        <p:sp>
          <p:nvSpPr>
            <p:cNvPr id="825" name="Text Box 732"/>
            <p:cNvSpPr txBox="1">
              <a:spLocks noChangeArrowheads="1"/>
            </p:cNvSpPr>
            <p:nvPr/>
          </p:nvSpPr>
          <p:spPr bwMode="auto">
            <a:xfrm>
              <a:off x="-2489812" y="3641163"/>
              <a:ext cx="1947863" cy="614417"/>
            </a:xfrm>
            <a:prstGeom prst="rect">
              <a:avLst/>
            </a:prstGeom>
            <a:solidFill>
              <a:schemeClr val="bg1"/>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128588" indent="0" fontAlgn="base">
                <a:lnSpc>
                  <a:spcPct val="110000"/>
                </a:lnSpc>
                <a:spcBef>
                  <a:spcPct val="0"/>
                </a:spcBef>
                <a:spcAft>
                  <a:spcPct val="0"/>
                </a:spcAft>
              </a:pPr>
              <a:r>
                <a:rPr lang="en-US" altLang="en-US" sz="750" dirty="0">
                  <a:solidFill>
                    <a:srgbClr val="000000"/>
                  </a:solidFill>
                </a:rPr>
                <a:t>Coordinator: Zephna Douglas</a:t>
              </a:r>
            </a:p>
            <a:p>
              <a:pPr marL="128588" indent="0" fontAlgn="base">
                <a:lnSpc>
                  <a:spcPct val="110000"/>
                </a:lnSpc>
                <a:spcBef>
                  <a:spcPct val="0"/>
                </a:spcBef>
                <a:spcAft>
                  <a:spcPct val="0"/>
                </a:spcAft>
              </a:pPr>
              <a:r>
                <a:rPr lang="en-US" altLang="en-US" sz="750" dirty="0">
                  <a:solidFill>
                    <a:srgbClr val="000000"/>
                  </a:solidFill>
                </a:rPr>
                <a:t>Phone: (225) 307-9835</a:t>
              </a:r>
            </a:p>
            <a:p>
              <a:pPr marL="128588" indent="0" fontAlgn="base">
                <a:lnSpc>
                  <a:spcPct val="110000"/>
                </a:lnSpc>
                <a:spcBef>
                  <a:spcPct val="0"/>
                </a:spcBef>
                <a:spcAft>
                  <a:spcPct val="0"/>
                </a:spcAft>
              </a:pPr>
              <a:r>
                <a:rPr lang="en-US" altLang="en-US" sz="750" dirty="0">
                  <a:solidFill>
                    <a:srgbClr val="000000"/>
                  </a:solidFill>
                </a:rPr>
                <a:t>Email: </a:t>
              </a:r>
              <a:r>
                <a:rPr lang="en-US" altLang="en-US" sz="750" dirty="0">
                  <a:solidFill>
                    <a:srgbClr val="000000"/>
                  </a:solidFill>
                  <a:hlinkClick r:id="rId5"/>
                </a:rPr>
                <a:t>Zephna.Douglas@la.gov</a:t>
              </a:r>
              <a:r>
                <a:rPr lang="en-US" altLang="en-US" sz="750" dirty="0">
                  <a:solidFill>
                    <a:srgbClr val="000000"/>
                  </a:solidFill>
                </a:rPr>
                <a:t>  </a:t>
              </a:r>
            </a:p>
          </p:txBody>
        </p:sp>
      </p:grpSp>
      <p:grpSp>
        <p:nvGrpSpPr>
          <p:cNvPr id="829" name="Group 828"/>
          <p:cNvGrpSpPr/>
          <p:nvPr/>
        </p:nvGrpSpPr>
        <p:grpSpPr>
          <a:xfrm>
            <a:off x="1684961" y="3502391"/>
            <a:ext cx="1773501" cy="641845"/>
            <a:chOff x="-2413476" y="2950713"/>
            <a:chExt cx="1947862" cy="697216"/>
          </a:xfrm>
          <a:effectLst>
            <a:outerShdw blurRad="50800" dist="38100" dir="2700000" algn="tl" rotWithShape="0">
              <a:prstClr val="black">
                <a:alpha val="40000"/>
              </a:prstClr>
            </a:outerShdw>
          </a:effectLst>
        </p:grpSpPr>
        <p:sp>
          <p:nvSpPr>
            <p:cNvPr id="831" name="Line 760"/>
            <p:cNvSpPr>
              <a:spLocks noChangeShapeType="1"/>
            </p:cNvSpPr>
            <p:nvPr/>
          </p:nvSpPr>
          <p:spPr bwMode="auto">
            <a:xfrm>
              <a:off x="-2400776" y="3338063"/>
              <a:ext cx="1933096" cy="0"/>
            </a:xfrm>
            <a:prstGeom prst="line">
              <a:avLst/>
            </a:prstGeom>
            <a:noFill/>
            <a:ln w="6350" cap="rnd">
              <a:solidFill>
                <a:schemeClr val="tx1">
                  <a:lumMod val="50000"/>
                  <a:lumOff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fontAlgn="base">
                <a:spcBef>
                  <a:spcPct val="0"/>
                </a:spcBef>
                <a:spcAft>
                  <a:spcPct val="0"/>
                </a:spcAft>
              </a:pPr>
              <a:endParaRPr lang="en-US" sz="825">
                <a:solidFill>
                  <a:srgbClr val="000000"/>
                </a:solidFill>
              </a:endParaRPr>
            </a:p>
          </p:txBody>
        </p:sp>
        <p:sp>
          <p:nvSpPr>
            <p:cNvPr id="834" name="Text Box 733"/>
            <p:cNvSpPr txBox="1">
              <a:spLocks noChangeArrowheads="1"/>
            </p:cNvSpPr>
            <p:nvPr/>
          </p:nvSpPr>
          <p:spPr bwMode="auto">
            <a:xfrm>
              <a:off x="-2413476" y="2950713"/>
              <a:ext cx="1947862" cy="201613"/>
            </a:xfrm>
            <a:prstGeom prst="snipRoundRect">
              <a:avLst/>
            </a:prstGeom>
            <a:solidFill>
              <a:schemeClr val="accent1">
                <a:lumMod val="50000"/>
              </a:schemeClr>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l" fontAlgn="base">
                <a:lnSpc>
                  <a:spcPct val="90000"/>
                </a:lnSpc>
                <a:spcBef>
                  <a:spcPct val="0"/>
                </a:spcBef>
                <a:spcAft>
                  <a:spcPct val="0"/>
                </a:spcAft>
              </a:pPr>
              <a:r>
                <a:rPr lang="en-US" altLang="en-US" sz="1200" spc="112" dirty="0">
                  <a:solidFill>
                    <a:schemeClr val="bg1"/>
                  </a:solidFill>
                </a:rPr>
                <a:t>Region 1</a:t>
              </a:r>
            </a:p>
          </p:txBody>
        </p:sp>
        <p:sp>
          <p:nvSpPr>
            <p:cNvPr id="833" name="Text Box 732"/>
            <p:cNvSpPr txBox="1">
              <a:spLocks noChangeArrowheads="1"/>
            </p:cNvSpPr>
            <p:nvPr/>
          </p:nvSpPr>
          <p:spPr bwMode="auto">
            <a:xfrm>
              <a:off x="-2413476" y="3149150"/>
              <a:ext cx="1947862" cy="498779"/>
            </a:xfrm>
            <a:prstGeom prst="rect">
              <a:avLst/>
            </a:prstGeom>
            <a:solidFill>
              <a:schemeClr val="bg1"/>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130969" indent="2381" fontAlgn="base">
                <a:lnSpc>
                  <a:spcPct val="110000"/>
                </a:lnSpc>
                <a:spcBef>
                  <a:spcPct val="0"/>
                </a:spcBef>
                <a:spcAft>
                  <a:spcPct val="0"/>
                </a:spcAft>
              </a:pPr>
              <a:r>
                <a:rPr lang="en-US" altLang="en-US" sz="750" dirty="0">
                  <a:solidFill>
                    <a:srgbClr val="000000"/>
                  </a:solidFill>
                </a:rPr>
                <a:t>Coordinator: John Gardner</a:t>
              </a:r>
            </a:p>
            <a:p>
              <a:pPr marL="130969" indent="2381" fontAlgn="base">
                <a:lnSpc>
                  <a:spcPct val="110000"/>
                </a:lnSpc>
                <a:spcBef>
                  <a:spcPct val="0"/>
                </a:spcBef>
                <a:spcAft>
                  <a:spcPct val="0"/>
                </a:spcAft>
              </a:pPr>
              <a:r>
                <a:rPr lang="en-US" altLang="en-US" sz="750" dirty="0">
                  <a:solidFill>
                    <a:srgbClr val="000000"/>
                  </a:solidFill>
                </a:rPr>
                <a:t>Phone: (504) 615-0128 </a:t>
              </a:r>
            </a:p>
            <a:p>
              <a:pPr marL="130969" indent="2381" fontAlgn="base">
                <a:lnSpc>
                  <a:spcPct val="110000"/>
                </a:lnSpc>
                <a:spcBef>
                  <a:spcPct val="0"/>
                </a:spcBef>
                <a:spcAft>
                  <a:spcPct val="0"/>
                </a:spcAft>
              </a:pPr>
              <a:r>
                <a:rPr lang="en-US" altLang="en-US" sz="750" dirty="0">
                  <a:solidFill>
                    <a:srgbClr val="000000"/>
                  </a:solidFill>
                </a:rPr>
                <a:t>Email: </a:t>
              </a:r>
              <a:r>
                <a:rPr lang="en-US" altLang="en-US" sz="750" dirty="0">
                  <a:solidFill>
                    <a:srgbClr val="000000"/>
                  </a:solidFill>
                  <a:hlinkClick r:id="rId6"/>
                </a:rPr>
                <a:t>John.Gardner3@la.gov</a:t>
              </a:r>
              <a:r>
                <a:rPr lang="en-US" altLang="en-US" sz="750" dirty="0">
                  <a:solidFill>
                    <a:srgbClr val="000000"/>
                  </a:solidFill>
                </a:rPr>
                <a:t> </a:t>
              </a:r>
            </a:p>
          </p:txBody>
        </p:sp>
      </p:grpSp>
      <p:grpSp>
        <p:nvGrpSpPr>
          <p:cNvPr id="843" name="Group 842"/>
          <p:cNvGrpSpPr/>
          <p:nvPr/>
        </p:nvGrpSpPr>
        <p:grpSpPr>
          <a:xfrm>
            <a:off x="1685119" y="5063565"/>
            <a:ext cx="1788512" cy="677059"/>
            <a:chOff x="-2413476" y="2950713"/>
            <a:chExt cx="1947862" cy="657555"/>
          </a:xfrm>
          <a:effectLst>
            <a:outerShdw blurRad="50800" dist="38100" dir="2700000" algn="tl" rotWithShape="0">
              <a:prstClr val="black">
                <a:alpha val="40000"/>
              </a:prstClr>
            </a:outerShdw>
          </a:effectLst>
        </p:grpSpPr>
        <p:sp>
          <p:nvSpPr>
            <p:cNvPr id="845" name="Line 760"/>
            <p:cNvSpPr>
              <a:spLocks noChangeShapeType="1"/>
            </p:cNvSpPr>
            <p:nvPr/>
          </p:nvSpPr>
          <p:spPr bwMode="auto">
            <a:xfrm>
              <a:off x="-2400776" y="3338063"/>
              <a:ext cx="1933096" cy="0"/>
            </a:xfrm>
            <a:prstGeom prst="line">
              <a:avLst/>
            </a:prstGeom>
            <a:noFill/>
            <a:ln w="6350" cap="rnd">
              <a:solidFill>
                <a:schemeClr val="tx1">
                  <a:lumMod val="50000"/>
                  <a:lumOff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fontAlgn="base">
                <a:spcBef>
                  <a:spcPct val="0"/>
                </a:spcBef>
                <a:spcAft>
                  <a:spcPct val="0"/>
                </a:spcAft>
              </a:pPr>
              <a:endParaRPr lang="en-US" sz="825">
                <a:solidFill>
                  <a:srgbClr val="000000"/>
                </a:solidFill>
              </a:endParaRPr>
            </a:p>
          </p:txBody>
        </p:sp>
        <p:sp>
          <p:nvSpPr>
            <p:cNvPr id="846" name="Text Box 733"/>
            <p:cNvSpPr txBox="1">
              <a:spLocks noChangeArrowheads="1"/>
            </p:cNvSpPr>
            <p:nvPr/>
          </p:nvSpPr>
          <p:spPr bwMode="auto">
            <a:xfrm>
              <a:off x="-2413476" y="2950713"/>
              <a:ext cx="1947862" cy="201613"/>
            </a:xfrm>
            <a:prstGeom prst="snipRoundRect">
              <a:avLst/>
            </a:prstGeom>
            <a:solidFill>
              <a:schemeClr val="accent1">
                <a:lumMod val="50000"/>
              </a:schemeClr>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l">
                <a:lnSpc>
                  <a:spcPct val="90000"/>
                </a:lnSpc>
              </a:pPr>
              <a:r>
                <a:rPr lang="en-US" altLang="en-US" sz="1200" spc="112" dirty="0">
                  <a:solidFill>
                    <a:schemeClr val="bg1"/>
                  </a:solidFill>
                </a:rPr>
                <a:t>Region 9</a:t>
              </a:r>
            </a:p>
          </p:txBody>
        </p:sp>
        <p:sp>
          <p:nvSpPr>
            <p:cNvPr id="847" name="Text Box 732"/>
            <p:cNvSpPr txBox="1">
              <a:spLocks noChangeArrowheads="1"/>
            </p:cNvSpPr>
            <p:nvPr/>
          </p:nvSpPr>
          <p:spPr bwMode="auto">
            <a:xfrm>
              <a:off x="-2413476" y="3149150"/>
              <a:ext cx="1947862" cy="459118"/>
            </a:xfrm>
            <a:prstGeom prst="rect">
              <a:avLst/>
            </a:prstGeom>
            <a:solidFill>
              <a:schemeClr val="bg1"/>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128588" indent="9525"/>
              <a:r>
                <a:rPr lang="en-US" altLang="en-US" sz="750" dirty="0">
                  <a:solidFill>
                    <a:srgbClr val="000000"/>
                  </a:solidFill>
                </a:rPr>
                <a:t>Coordinator: Matthew Hammons</a:t>
              </a:r>
            </a:p>
            <a:p>
              <a:pPr marL="128588" indent="9525"/>
              <a:r>
                <a:rPr lang="en-US" altLang="en-US" sz="750" dirty="0">
                  <a:solidFill>
                    <a:srgbClr val="000000"/>
                  </a:solidFill>
                </a:rPr>
                <a:t>Phone: (504) 352-4024</a:t>
              </a:r>
            </a:p>
            <a:p>
              <a:pPr marL="128588" indent="9525"/>
              <a:r>
                <a:rPr lang="en-US" altLang="en-US" sz="750" dirty="0">
                  <a:solidFill>
                    <a:srgbClr val="000000"/>
                  </a:solidFill>
                </a:rPr>
                <a:t>Email: </a:t>
              </a:r>
              <a:r>
                <a:rPr lang="en-US" altLang="en-US" sz="750" dirty="0">
                  <a:solidFill>
                    <a:srgbClr val="000000"/>
                  </a:solidFill>
                  <a:hlinkClick r:id="rId7"/>
                </a:rPr>
                <a:t>Matthew.Hammons@la.gov</a:t>
              </a:r>
              <a:r>
                <a:rPr lang="en-US" altLang="en-US" sz="750" dirty="0">
                  <a:solidFill>
                    <a:srgbClr val="000000"/>
                  </a:solidFill>
                </a:rPr>
                <a:t> </a:t>
              </a:r>
            </a:p>
          </p:txBody>
        </p:sp>
      </p:grpSp>
      <p:grpSp>
        <p:nvGrpSpPr>
          <p:cNvPr id="849" name="Group 848"/>
          <p:cNvGrpSpPr/>
          <p:nvPr/>
        </p:nvGrpSpPr>
        <p:grpSpPr>
          <a:xfrm>
            <a:off x="3697396" y="5063567"/>
            <a:ext cx="1811537" cy="677058"/>
            <a:chOff x="-2413476" y="2941188"/>
            <a:chExt cx="1953179" cy="657554"/>
          </a:xfrm>
          <a:effectLst>
            <a:outerShdw blurRad="50800" dist="38100" dir="2700000" algn="tl" rotWithShape="0">
              <a:prstClr val="black">
                <a:alpha val="40000"/>
              </a:prstClr>
            </a:outerShdw>
          </a:effectLst>
        </p:grpSpPr>
        <p:sp>
          <p:nvSpPr>
            <p:cNvPr id="851" name="Line 760"/>
            <p:cNvSpPr>
              <a:spLocks noChangeShapeType="1"/>
            </p:cNvSpPr>
            <p:nvPr/>
          </p:nvSpPr>
          <p:spPr bwMode="auto">
            <a:xfrm>
              <a:off x="-2400776" y="3338063"/>
              <a:ext cx="1933096" cy="0"/>
            </a:xfrm>
            <a:prstGeom prst="line">
              <a:avLst/>
            </a:prstGeom>
            <a:noFill/>
            <a:ln w="6350" cap="rnd">
              <a:solidFill>
                <a:schemeClr val="tx1">
                  <a:lumMod val="50000"/>
                  <a:lumOff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fontAlgn="base">
                <a:spcBef>
                  <a:spcPct val="0"/>
                </a:spcBef>
                <a:spcAft>
                  <a:spcPct val="0"/>
                </a:spcAft>
              </a:pPr>
              <a:endParaRPr lang="en-US" sz="825">
                <a:solidFill>
                  <a:srgbClr val="000000"/>
                </a:solidFill>
              </a:endParaRPr>
            </a:p>
          </p:txBody>
        </p:sp>
        <p:sp>
          <p:nvSpPr>
            <p:cNvPr id="852" name="Text Box 733"/>
            <p:cNvSpPr txBox="1">
              <a:spLocks noChangeArrowheads="1"/>
            </p:cNvSpPr>
            <p:nvPr/>
          </p:nvSpPr>
          <p:spPr bwMode="auto">
            <a:xfrm>
              <a:off x="-2408159" y="2941188"/>
              <a:ext cx="1947862" cy="201613"/>
            </a:xfrm>
            <a:prstGeom prst="snipRoundRect">
              <a:avLst/>
            </a:prstGeom>
            <a:solidFill>
              <a:schemeClr val="accent1">
                <a:lumMod val="50000"/>
              </a:schemeClr>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l">
                <a:lnSpc>
                  <a:spcPct val="90000"/>
                </a:lnSpc>
              </a:pPr>
              <a:r>
                <a:rPr lang="en-US" altLang="en-US" sz="1200" spc="112" dirty="0">
                  <a:solidFill>
                    <a:schemeClr val="bg1"/>
                  </a:solidFill>
                </a:rPr>
                <a:t>Region 8</a:t>
              </a:r>
            </a:p>
          </p:txBody>
        </p:sp>
        <p:sp>
          <p:nvSpPr>
            <p:cNvPr id="853" name="Text Box 732"/>
            <p:cNvSpPr txBox="1">
              <a:spLocks noChangeArrowheads="1"/>
            </p:cNvSpPr>
            <p:nvPr/>
          </p:nvSpPr>
          <p:spPr bwMode="auto">
            <a:xfrm>
              <a:off x="-2413476" y="3149150"/>
              <a:ext cx="1947862" cy="449592"/>
            </a:xfrm>
            <a:prstGeom prst="rect">
              <a:avLst/>
            </a:prstGeom>
            <a:solidFill>
              <a:schemeClr val="bg1"/>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130969" indent="0">
                <a:lnSpc>
                  <a:spcPct val="110000"/>
                </a:lnSpc>
              </a:pPr>
              <a:r>
                <a:rPr lang="en-US" altLang="en-US" sz="750" dirty="0">
                  <a:solidFill>
                    <a:srgbClr val="000000"/>
                  </a:solidFill>
                </a:rPr>
                <a:t>Coordinator: Todd Smith</a:t>
              </a:r>
            </a:p>
            <a:p>
              <a:pPr marL="130969" indent="0">
                <a:lnSpc>
                  <a:spcPct val="110000"/>
                </a:lnSpc>
              </a:pPr>
              <a:r>
                <a:rPr lang="en-US" altLang="en-US" sz="750" dirty="0">
                  <a:solidFill>
                    <a:srgbClr val="000000"/>
                  </a:solidFill>
                </a:rPr>
                <a:t>Phone: (318) 237-4817</a:t>
              </a:r>
            </a:p>
            <a:p>
              <a:pPr marL="130969" indent="0">
                <a:lnSpc>
                  <a:spcPct val="110000"/>
                </a:lnSpc>
              </a:pPr>
              <a:r>
                <a:rPr lang="en-US" altLang="en-US" sz="750" dirty="0">
                  <a:solidFill>
                    <a:srgbClr val="000000"/>
                  </a:solidFill>
                </a:rPr>
                <a:t>Email: </a:t>
              </a:r>
              <a:r>
                <a:rPr lang="en-US" altLang="en-US" sz="750" dirty="0">
                  <a:solidFill>
                    <a:srgbClr val="000000"/>
                  </a:solidFill>
                  <a:hlinkClick r:id="rId8"/>
                </a:rPr>
                <a:t>Todd.Smith@la.gov</a:t>
              </a:r>
              <a:r>
                <a:rPr lang="en-US" altLang="en-US" sz="750" dirty="0">
                  <a:solidFill>
                    <a:srgbClr val="000000"/>
                  </a:solidFill>
                </a:rPr>
                <a:t> </a:t>
              </a:r>
            </a:p>
            <a:p>
              <a:pPr marL="130969" indent="0" fontAlgn="base">
                <a:lnSpc>
                  <a:spcPct val="110000"/>
                </a:lnSpc>
                <a:spcBef>
                  <a:spcPct val="0"/>
                </a:spcBef>
                <a:spcAft>
                  <a:spcPct val="0"/>
                </a:spcAft>
              </a:pPr>
              <a:endParaRPr lang="en-US" altLang="en-US" sz="825" dirty="0">
                <a:solidFill>
                  <a:srgbClr val="000000"/>
                </a:solidFill>
              </a:endParaRPr>
            </a:p>
          </p:txBody>
        </p:sp>
      </p:grpSp>
      <p:grpSp>
        <p:nvGrpSpPr>
          <p:cNvPr id="855" name="Group 854"/>
          <p:cNvGrpSpPr/>
          <p:nvPr/>
        </p:nvGrpSpPr>
        <p:grpSpPr>
          <a:xfrm>
            <a:off x="3748982" y="4274677"/>
            <a:ext cx="2309165" cy="664642"/>
            <a:chOff x="-3105993" y="2914698"/>
            <a:chExt cx="2638313" cy="690751"/>
          </a:xfrm>
          <a:effectLst>
            <a:outerShdw blurRad="50800" dist="38100" dir="2700000" algn="tl" rotWithShape="0">
              <a:prstClr val="black">
                <a:alpha val="40000"/>
              </a:prstClr>
            </a:outerShdw>
          </a:effectLst>
        </p:grpSpPr>
        <p:sp>
          <p:nvSpPr>
            <p:cNvPr id="857" name="Line 760"/>
            <p:cNvSpPr>
              <a:spLocks noChangeShapeType="1"/>
            </p:cNvSpPr>
            <p:nvPr/>
          </p:nvSpPr>
          <p:spPr bwMode="auto">
            <a:xfrm>
              <a:off x="-2400776" y="3338063"/>
              <a:ext cx="1933096" cy="0"/>
            </a:xfrm>
            <a:prstGeom prst="line">
              <a:avLst/>
            </a:prstGeom>
            <a:noFill/>
            <a:ln w="6350" cap="rnd">
              <a:solidFill>
                <a:schemeClr val="tx1">
                  <a:lumMod val="50000"/>
                  <a:lumOff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fontAlgn="base">
                <a:spcBef>
                  <a:spcPct val="0"/>
                </a:spcBef>
                <a:spcAft>
                  <a:spcPct val="0"/>
                </a:spcAft>
              </a:pPr>
              <a:endParaRPr lang="en-US" sz="825">
                <a:solidFill>
                  <a:srgbClr val="000000"/>
                </a:solidFill>
              </a:endParaRPr>
            </a:p>
          </p:txBody>
        </p:sp>
        <p:sp>
          <p:nvSpPr>
            <p:cNvPr id="858" name="Text Box 733"/>
            <p:cNvSpPr txBox="1">
              <a:spLocks noChangeArrowheads="1"/>
            </p:cNvSpPr>
            <p:nvPr/>
          </p:nvSpPr>
          <p:spPr bwMode="auto">
            <a:xfrm>
              <a:off x="-3101171" y="2914698"/>
              <a:ext cx="1947862" cy="201613"/>
            </a:xfrm>
            <a:prstGeom prst="snipRoundRect">
              <a:avLst/>
            </a:prstGeom>
            <a:solidFill>
              <a:schemeClr val="accent1">
                <a:lumMod val="50000"/>
              </a:schemeClr>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l">
                <a:lnSpc>
                  <a:spcPct val="90000"/>
                </a:lnSpc>
              </a:pPr>
              <a:r>
                <a:rPr lang="en-US" altLang="en-US" sz="1200" spc="112" dirty="0">
                  <a:solidFill>
                    <a:schemeClr val="bg1"/>
                  </a:solidFill>
                </a:rPr>
                <a:t>Region 7</a:t>
              </a:r>
            </a:p>
          </p:txBody>
        </p:sp>
        <p:sp>
          <p:nvSpPr>
            <p:cNvPr id="859" name="Text Box 732"/>
            <p:cNvSpPr txBox="1">
              <a:spLocks noChangeArrowheads="1"/>
            </p:cNvSpPr>
            <p:nvPr/>
          </p:nvSpPr>
          <p:spPr bwMode="auto">
            <a:xfrm>
              <a:off x="-3105993" y="3118746"/>
              <a:ext cx="1947862" cy="486703"/>
            </a:xfrm>
            <a:prstGeom prst="rect">
              <a:avLst/>
            </a:prstGeom>
            <a:solidFill>
              <a:schemeClr val="bg1"/>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128588" indent="0">
                <a:lnSpc>
                  <a:spcPct val="110000"/>
                </a:lnSpc>
              </a:pPr>
              <a:r>
                <a:rPr lang="en-US" altLang="en-US" sz="750" dirty="0">
                  <a:solidFill>
                    <a:srgbClr val="000000"/>
                  </a:solidFill>
                </a:rPr>
                <a:t>Coordinator: Todd Derrick</a:t>
              </a:r>
            </a:p>
            <a:p>
              <a:pPr marL="128588" indent="0">
                <a:lnSpc>
                  <a:spcPct val="110000"/>
                </a:lnSpc>
              </a:pPr>
              <a:r>
                <a:rPr lang="en-US" altLang="en-US" sz="750" dirty="0">
                  <a:solidFill>
                    <a:srgbClr val="000000"/>
                  </a:solidFill>
                </a:rPr>
                <a:t>Phone: (318) 510-1460</a:t>
              </a:r>
            </a:p>
            <a:p>
              <a:pPr marL="128588" indent="0">
                <a:lnSpc>
                  <a:spcPct val="110000"/>
                </a:lnSpc>
              </a:pPr>
              <a:r>
                <a:rPr lang="en-US" altLang="en-US" sz="750" dirty="0">
                  <a:solidFill>
                    <a:srgbClr val="000000"/>
                  </a:solidFill>
                </a:rPr>
                <a:t>Email: </a:t>
              </a:r>
              <a:r>
                <a:rPr lang="en-US" altLang="en-US" sz="750" dirty="0">
                  <a:solidFill>
                    <a:srgbClr val="000000"/>
                  </a:solidFill>
                  <a:hlinkClick r:id="rId9"/>
                </a:rPr>
                <a:t>Todd.Derrick2@la.gov</a:t>
              </a:r>
              <a:r>
                <a:rPr lang="en-US" altLang="en-US" sz="750" dirty="0">
                  <a:solidFill>
                    <a:srgbClr val="000000"/>
                  </a:solidFill>
                </a:rPr>
                <a:t> </a:t>
              </a:r>
            </a:p>
          </p:txBody>
        </p:sp>
      </p:grpSp>
      <p:grpSp>
        <p:nvGrpSpPr>
          <p:cNvPr id="861" name="Group 860"/>
          <p:cNvGrpSpPr/>
          <p:nvPr/>
        </p:nvGrpSpPr>
        <p:grpSpPr>
          <a:xfrm>
            <a:off x="1684962" y="3475670"/>
            <a:ext cx="3823970" cy="1291265"/>
            <a:chOff x="-2400776" y="2091010"/>
            <a:chExt cx="4377096" cy="1247053"/>
          </a:xfrm>
          <a:effectLst>
            <a:outerShdw blurRad="50800" dist="38100" dir="2700000" algn="tl" rotWithShape="0">
              <a:prstClr val="black">
                <a:alpha val="40000"/>
              </a:prstClr>
            </a:outerShdw>
          </a:effectLst>
        </p:grpSpPr>
        <p:sp>
          <p:nvSpPr>
            <p:cNvPr id="863" name="Line 760"/>
            <p:cNvSpPr>
              <a:spLocks noChangeShapeType="1"/>
            </p:cNvSpPr>
            <p:nvPr/>
          </p:nvSpPr>
          <p:spPr bwMode="auto">
            <a:xfrm>
              <a:off x="-2400776" y="3338063"/>
              <a:ext cx="1933096" cy="0"/>
            </a:xfrm>
            <a:prstGeom prst="line">
              <a:avLst/>
            </a:prstGeom>
            <a:noFill/>
            <a:ln w="6350" cap="rnd">
              <a:solidFill>
                <a:schemeClr val="tx1">
                  <a:lumMod val="50000"/>
                  <a:lumOff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fontAlgn="base">
                <a:spcBef>
                  <a:spcPct val="0"/>
                </a:spcBef>
                <a:spcAft>
                  <a:spcPct val="0"/>
                </a:spcAft>
              </a:pPr>
              <a:endParaRPr lang="en-US" sz="825">
                <a:solidFill>
                  <a:srgbClr val="000000"/>
                </a:solidFill>
              </a:endParaRPr>
            </a:p>
          </p:txBody>
        </p:sp>
        <p:sp>
          <p:nvSpPr>
            <p:cNvPr id="864" name="Text Box 733"/>
            <p:cNvSpPr txBox="1">
              <a:spLocks noChangeArrowheads="1"/>
            </p:cNvSpPr>
            <p:nvPr/>
          </p:nvSpPr>
          <p:spPr bwMode="auto">
            <a:xfrm>
              <a:off x="-55041" y="2091010"/>
              <a:ext cx="2031361" cy="201613"/>
            </a:xfrm>
            <a:prstGeom prst="snipRoundRect">
              <a:avLst/>
            </a:prstGeom>
            <a:solidFill>
              <a:schemeClr val="accent1">
                <a:lumMod val="50000"/>
              </a:schemeClr>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l">
                <a:lnSpc>
                  <a:spcPct val="90000"/>
                </a:lnSpc>
              </a:pPr>
              <a:r>
                <a:rPr lang="en-US" altLang="en-US" sz="1200" spc="112" dirty="0">
                  <a:solidFill>
                    <a:schemeClr val="bg1"/>
                  </a:solidFill>
                </a:rPr>
                <a:t>Region 6</a:t>
              </a:r>
            </a:p>
          </p:txBody>
        </p:sp>
        <p:sp>
          <p:nvSpPr>
            <p:cNvPr id="59" name="Text Box 732"/>
            <p:cNvSpPr txBox="1">
              <a:spLocks noChangeArrowheads="1"/>
            </p:cNvSpPr>
            <p:nvPr/>
          </p:nvSpPr>
          <p:spPr bwMode="auto">
            <a:xfrm>
              <a:off x="-55041" y="2292622"/>
              <a:ext cx="2023523" cy="417392"/>
            </a:xfrm>
            <a:prstGeom prst="rect">
              <a:avLst/>
            </a:prstGeom>
            <a:solidFill>
              <a:schemeClr val="bg1"/>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130969" indent="2381">
                <a:lnSpc>
                  <a:spcPct val="110000"/>
                </a:lnSpc>
              </a:pPr>
              <a:r>
                <a:rPr lang="en-US" altLang="en-US" sz="750" dirty="0">
                  <a:solidFill>
                    <a:srgbClr val="000000"/>
                  </a:solidFill>
                </a:rPr>
                <a:t>Coordinator: Teresa Basco </a:t>
              </a:r>
            </a:p>
            <a:p>
              <a:pPr marL="130969" indent="2381">
                <a:lnSpc>
                  <a:spcPct val="110000"/>
                </a:lnSpc>
              </a:pPr>
              <a:r>
                <a:rPr lang="en-US" altLang="en-US" sz="750" dirty="0">
                  <a:solidFill>
                    <a:srgbClr val="000000"/>
                  </a:solidFill>
                </a:rPr>
                <a:t>Phone: (225) 715-3207</a:t>
              </a:r>
              <a:br>
                <a:rPr lang="en-US" altLang="en-US" sz="750" dirty="0">
                  <a:solidFill>
                    <a:srgbClr val="000000"/>
                  </a:solidFill>
                </a:rPr>
              </a:br>
              <a:r>
                <a:rPr lang="en-US" altLang="en-US" sz="750" dirty="0">
                  <a:solidFill>
                    <a:srgbClr val="000000"/>
                  </a:solidFill>
                </a:rPr>
                <a:t>Email: </a:t>
              </a:r>
              <a:r>
                <a:rPr lang="en-US" altLang="en-US" sz="750" dirty="0">
                  <a:solidFill>
                    <a:srgbClr val="000000"/>
                  </a:solidFill>
                  <a:hlinkClick r:id="rId10"/>
                </a:rPr>
                <a:t>Teresa.Basco@la.gov</a:t>
              </a:r>
              <a:r>
                <a:rPr lang="en-US" altLang="en-US" sz="750" dirty="0">
                  <a:solidFill>
                    <a:srgbClr val="000000"/>
                  </a:solidFill>
                </a:rPr>
                <a:t>  </a:t>
              </a:r>
            </a:p>
          </p:txBody>
        </p:sp>
      </p:grpSp>
      <p:grpSp>
        <p:nvGrpSpPr>
          <p:cNvPr id="60" name="Group 59"/>
          <p:cNvGrpSpPr/>
          <p:nvPr/>
        </p:nvGrpSpPr>
        <p:grpSpPr>
          <a:xfrm>
            <a:off x="3544334" y="1861355"/>
            <a:ext cx="2281856" cy="791695"/>
            <a:chOff x="-2521004" y="2862392"/>
            <a:chExt cx="2053324" cy="857875"/>
          </a:xfrm>
          <a:effectLst>
            <a:outerShdw blurRad="50800" dist="38100" dir="2700000" algn="tl" rotWithShape="0">
              <a:prstClr val="black">
                <a:alpha val="40000"/>
              </a:prstClr>
            </a:outerShdw>
          </a:effectLst>
        </p:grpSpPr>
        <p:sp>
          <p:nvSpPr>
            <p:cNvPr id="61" name="Line 760"/>
            <p:cNvSpPr>
              <a:spLocks noChangeShapeType="1"/>
            </p:cNvSpPr>
            <p:nvPr/>
          </p:nvSpPr>
          <p:spPr bwMode="auto">
            <a:xfrm>
              <a:off x="-2400776" y="3338063"/>
              <a:ext cx="1933096" cy="0"/>
            </a:xfrm>
            <a:prstGeom prst="line">
              <a:avLst/>
            </a:prstGeom>
            <a:noFill/>
            <a:ln w="6350" cap="rnd">
              <a:solidFill>
                <a:schemeClr val="tx1">
                  <a:lumMod val="50000"/>
                  <a:lumOff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fontAlgn="base">
                <a:spcBef>
                  <a:spcPct val="0"/>
                </a:spcBef>
                <a:spcAft>
                  <a:spcPct val="0"/>
                </a:spcAft>
              </a:pPr>
              <a:endParaRPr lang="en-US" sz="825">
                <a:solidFill>
                  <a:srgbClr val="000000"/>
                </a:solidFill>
              </a:endParaRPr>
            </a:p>
          </p:txBody>
        </p:sp>
        <p:sp>
          <p:nvSpPr>
            <p:cNvPr id="62" name="Text Box 733"/>
            <p:cNvSpPr txBox="1">
              <a:spLocks noChangeArrowheads="1"/>
            </p:cNvSpPr>
            <p:nvPr/>
          </p:nvSpPr>
          <p:spPr bwMode="auto">
            <a:xfrm>
              <a:off x="-2521004" y="2862392"/>
              <a:ext cx="1959896" cy="201613"/>
            </a:xfrm>
            <a:prstGeom prst="snipRoundRect">
              <a:avLst/>
            </a:prstGeom>
            <a:solidFill>
              <a:schemeClr val="accent1">
                <a:lumMod val="50000"/>
              </a:schemeClr>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l" fontAlgn="base">
                <a:lnSpc>
                  <a:spcPct val="90000"/>
                </a:lnSpc>
                <a:spcBef>
                  <a:spcPct val="0"/>
                </a:spcBef>
                <a:spcAft>
                  <a:spcPct val="0"/>
                </a:spcAft>
              </a:pPr>
              <a:r>
                <a:rPr lang="en-US" altLang="en-US" sz="1200" spc="112" dirty="0">
                  <a:solidFill>
                    <a:schemeClr val="bg1"/>
                  </a:solidFill>
                </a:rPr>
                <a:t>Regional Support Chief</a:t>
              </a:r>
            </a:p>
          </p:txBody>
        </p:sp>
        <p:sp>
          <p:nvSpPr>
            <p:cNvPr id="63" name="Text Box 732"/>
            <p:cNvSpPr txBox="1">
              <a:spLocks noChangeArrowheads="1"/>
            </p:cNvSpPr>
            <p:nvPr/>
          </p:nvSpPr>
          <p:spPr bwMode="auto">
            <a:xfrm>
              <a:off x="-2508970" y="3071194"/>
              <a:ext cx="1947862" cy="649073"/>
            </a:xfrm>
            <a:prstGeom prst="rect">
              <a:avLst/>
            </a:prstGeom>
            <a:solidFill>
              <a:schemeClr val="bg1"/>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128588" indent="9525" fontAlgn="base">
                <a:spcBef>
                  <a:spcPct val="0"/>
                </a:spcBef>
                <a:spcAft>
                  <a:spcPct val="0"/>
                </a:spcAft>
              </a:pPr>
              <a:r>
                <a:rPr lang="en-US" altLang="en-US" sz="900" dirty="0">
                  <a:solidFill>
                    <a:srgbClr val="000000"/>
                  </a:solidFill>
                </a:rPr>
                <a:t>Chief: Denda (Dee) Ball</a:t>
              </a:r>
            </a:p>
            <a:p>
              <a:pPr marL="128588" indent="9525" fontAlgn="base">
                <a:lnSpc>
                  <a:spcPct val="110000"/>
                </a:lnSpc>
                <a:spcBef>
                  <a:spcPct val="0"/>
                </a:spcBef>
                <a:spcAft>
                  <a:spcPct val="0"/>
                </a:spcAft>
              </a:pPr>
              <a:r>
                <a:rPr lang="en-US" altLang="en-US" sz="900" dirty="0">
                  <a:solidFill>
                    <a:srgbClr val="000000"/>
                  </a:solidFill>
                </a:rPr>
                <a:t>Phone: (225) 268-6552</a:t>
              </a:r>
            </a:p>
            <a:p>
              <a:pPr marL="128588" indent="9525" fontAlgn="base">
                <a:lnSpc>
                  <a:spcPct val="110000"/>
                </a:lnSpc>
                <a:spcBef>
                  <a:spcPct val="0"/>
                </a:spcBef>
                <a:spcAft>
                  <a:spcPct val="0"/>
                </a:spcAft>
              </a:pPr>
              <a:r>
                <a:rPr lang="en-US" altLang="en-US" sz="900" dirty="0">
                  <a:solidFill>
                    <a:srgbClr val="000000"/>
                  </a:solidFill>
                </a:rPr>
                <a:t>Email: </a:t>
              </a:r>
              <a:r>
                <a:rPr lang="en-US" altLang="en-US" sz="900" dirty="0">
                  <a:solidFill>
                    <a:srgbClr val="000000"/>
                  </a:solidFill>
                  <a:hlinkClick r:id="rId11"/>
                </a:rPr>
                <a:t>Denda.Ball@la.gov</a:t>
              </a:r>
              <a:r>
                <a:rPr lang="en-US" altLang="en-US" sz="900" dirty="0">
                  <a:solidFill>
                    <a:srgbClr val="000000"/>
                  </a:solidFill>
                </a:rPr>
                <a:t> </a:t>
              </a:r>
            </a:p>
          </p:txBody>
        </p:sp>
      </p:grpSp>
      <p:grpSp>
        <p:nvGrpSpPr>
          <p:cNvPr id="46" name="Group 45"/>
          <p:cNvGrpSpPr/>
          <p:nvPr/>
        </p:nvGrpSpPr>
        <p:grpSpPr>
          <a:xfrm>
            <a:off x="5822657" y="2699330"/>
            <a:ext cx="1875356" cy="627572"/>
            <a:chOff x="-2545303" y="2747575"/>
            <a:chExt cx="2077623" cy="746717"/>
          </a:xfrm>
          <a:effectLst>
            <a:outerShdw blurRad="50800" dist="38100" dir="2700000" algn="tl" rotWithShape="0">
              <a:prstClr val="black">
                <a:alpha val="40000"/>
              </a:prstClr>
            </a:outerShdw>
          </a:effectLst>
        </p:grpSpPr>
        <p:sp>
          <p:nvSpPr>
            <p:cNvPr id="47" name="Line 760"/>
            <p:cNvSpPr>
              <a:spLocks noChangeShapeType="1"/>
            </p:cNvSpPr>
            <p:nvPr/>
          </p:nvSpPr>
          <p:spPr bwMode="auto">
            <a:xfrm>
              <a:off x="-2400776" y="3338063"/>
              <a:ext cx="1933096" cy="0"/>
            </a:xfrm>
            <a:prstGeom prst="line">
              <a:avLst/>
            </a:prstGeom>
            <a:noFill/>
            <a:ln w="6350" cap="rnd">
              <a:solidFill>
                <a:schemeClr val="tx1">
                  <a:lumMod val="50000"/>
                  <a:lumOff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fontAlgn="base">
                <a:spcBef>
                  <a:spcPct val="0"/>
                </a:spcBef>
                <a:spcAft>
                  <a:spcPct val="0"/>
                </a:spcAft>
              </a:pPr>
              <a:endParaRPr lang="en-US" sz="825">
                <a:solidFill>
                  <a:srgbClr val="000000"/>
                </a:solidFill>
              </a:endParaRPr>
            </a:p>
          </p:txBody>
        </p:sp>
        <p:sp>
          <p:nvSpPr>
            <p:cNvPr id="48" name="Text Box 733"/>
            <p:cNvSpPr txBox="1">
              <a:spLocks noChangeArrowheads="1"/>
            </p:cNvSpPr>
            <p:nvPr/>
          </p:nvSpPr>
          <p:spPr bwMode="auto">
            <a:xfrm>
              <a:off x="-2545303" y="2747575"/>
              <a:ext cx="1959896" cy="201613"/>
            </a:xfrm>
            <a:prstGeom prst="snipRoundRect">
              <a:avLst/>
            </a:prstGeom>
            <a:solidFill>
              <a:schemeClr val="accent1">
                <a:lumMod val="50000"/>
              </a:schemeClr>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l" fontAlgn="base">
                <a:lnSpc>
                  <a:spcPct val="90000"/>
                </a:lnSpc>
                <a:spcBef>
                  <a:spcPct val="0"/>
                </a:spcBef>
                <a:spcAft>
                  <a:spcPct val="0"/>
                </a:spcAft>
              </a:pPr>
              <a:r>
                <a:rPr lang="en-US" altLang="en-US" sz="1200" spc="112" dirty="0">
                  <a:solidFill>
                    <a:schemeClr val="bg1"/>
                  </a:solidFill>
                </a:rPr>
                <a:t>Area Manager</a:t>
              </a:r>
            </a:p>
          </p:txBody>
        </p:sp>
        <p:sp>
          <p:nvSpPr>
            <p:cNvPr id="49" name="Text Box 732"/>
            <p:cNvSpPr txBox="1">
              <a:spLocks noChangeArrowheads="1"/>
            </p:cNvSpPr>
            <p:nvPr/>
          </p:nvSpPr>
          <p:spPr bwMode="auto">
            <a:xfrm>
              <a:off x="-2541389" y="2946388"/>
              <a:ext cx="1947862" cy="547904"/>
            </a:xfrm>
            <a:prstGeom prst="rect">
              <a:avLst/>
            </a:prstGeom>
            <a:solidFill>
              <a:schemeClr val="bg1"/>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128588" indent="9525" fontAlgn="base">
                <a:spcBef>
                  <a:spcPct val="0"/>
                </a:spcBef>
                <a:spcAft>
                  <a:spcPct val="0"/>
                </a:spcAft>
              </a:pPr>
              <a:r>
                <a:rPr lang="en-US" altLang="en-US" sz="750" dirty="0">
                  <a:solidFill>
                    <a:srgbClr val="000000"/>
                  </a:solidFill>
                </a:rPr>
                <a:t>Manager: </a:t>
              </a:r>
              <a:r>
                <a:rPr lang="en-US" altLang="en-US" sz="750" dirty="0" smtClean="0">
                  <a:solidFill>
                    <a:srgbClr val="000000"/>
                  </a:solidFill>
                </a:rPr>
                <a:t>Brandon Migues</a:t>
              </a:r>
              <a:endParaRPr lang="en-US" altLang="en-US" sz="750" dirty="0">
                <a:solidFill>
                  <a:srgbClr val="000000"/>
                </a:solidFill>
              </a:endParaRPr>
            </a:p>
            <a:p>
              <a:pPr marL="128588" indent="9525" fontAlgn="base">
                <a:lnSpc>
                  <a:spcPct val="110000"/>
                </a:lnSpc>
                <a:spcBef>
                  <a:spcPct val="0"/>
                </a:spcBef>
                <a:spcAft>
                  <a:spcPct val="0"/>
                </a:spcAft>
              </a:pPr>
              <a:r>
                <a:rPr lang="en-US" altLang="en-US" sz="750" dirty="0">
                  <a:solidFill>
                    <a:srgbClr val="000000"/>
                  </a:solidFill>
                </a:rPr>
                <a:t>Phone: (337) </a:t>
              </a:r>
              <a:r>
                <a:rPr lang="en-US" altLang="en-US" sz="750" dirty="0" smtClean="0">
                  <a:solidFill>
                    <a:srgbClr val="000000"/>
                  </a:solidFill>
                </a:rPr>
                <a:t>492-9250</a:t>
              </a:r>
              <a:endParaRPr lang="en-US" altLang="en-US" sz="750" dirty="0">
                <a:solidFill>
                  <a:srgbClr val="000000"/>
                </a:solidFill>
              </a:endParaRPr>
            </a:p>
            <a:p>
              <a:pPr marL="128588" indent="9525" fontAlgn="base">
                <a:lnSpc>
                  <a:spcPct val="110000"/>
                </a:lnSpc>
                <a:spcBef>
                  <a:spcPct val="0"/>
                </a:spcBef>
                <a:spcAft>
                  <a:spcPct val="0"/>
                </a:spcAft>
              </a:pPr>
              <a:r>
                <a:rPr lang="en-US" altLang="en-US" sz="750" dirty="0">
                  <a:solidFill>
                    <a:srgbClr val="000000"/>
                  </a:solidFill>
                </a:rPr>
                <a:t>Email: </a:t>
              </a:r>
              <a:r>
                <a:rPr lang="en-US" altLang="en-US" sz="750" dirty="0" smtClean="0">
                  <a:solidFill>
                    <a:srgbClr val="000000"/>
                  </a:solidFill>
                  <a:hlinkClick r:id="rId12"/>
                </a:rPr>
                <a:t>Brandon.Migues2@la.gov</a:t>
              </a:r>
              <a:endParaRPr lang="en-US" altLang="en-US" sz="750" dirty="0" smtClean="0">
                <a:solidFill>
                  <a:srgbClr val="000000"/>
                </a:solidFill>
              </a:endParaRPr>
            </a:p>
            <a:p>
              <a:pPr marL="128588" indent="9525" fontAlgn="base">
                <a:lnSpc>
                  <a:spcPct val="110000"/>
                </a:lnSpc>
                <a:spcBef>
                  <a:spcPct val="0"/>
                </a:spcBef>
                <a:spcAft>
                  <a:spcPct val="0"/>
                </a:spcAft>
              </a:pPr>
              <a:endParaRPr lang="en-US" altLang="en-US" sz="750" dirty="0">
                <a:solidFill>
                  <a:srgbClr val="000000"/>
                </a:solidFill>
              </a:endParaRPr>
            </a:p>
          </p:txBody>
        </p:sp>
      </p:grpSp>
      <p:grpSp>
        <p:nvGrpSpPr>
          <p:cNvPr id="50" name="Group 49"/>
          <p:cNvGrpSpPr/>
          <p:nvPr/>
        </p:nvGrpSpPr>
        <p:grpSpPr>
          <a:xfrm>
            <a:off x="1690881" y="2726051"/>
            <a:ext cx="1773501" cy="614228"/>
            <a:chOff x="-2413476" y="2950713"/>
            <a:chExt cx="1947862" cy="667217"/>
          </a:xfrm>
          <a:effectLst>
            <a:outerShdw blurRad="50800" dist="38100" dir="2700000" algn="tl" rotWithShape="0">
              <a:prstClr val="black">
                <a:alpha val="40000"/>
              </a:prstClr>
            </a:outerShdw>
          </a:effectLst>
        </p:grpSpPr>
        <p:sp>
          <p:nvSpPr>
            <p:cNvPr id="51" name="Line 760"/>
            <p:cNvSpPr>
              <a:spLocks noChangeShapeType="1"/>
            </p:cNvSpPr>
            <p:nvPr/>
          </p:nvSpPr>
          <p:spPr bwMode="auto">
            <a:xfrm>
              <a:off x="-2400776" y="3338063"/>
              <a:ext cx="1933096" cy="0"/>
            </a:xfrm>
            <a:prstGeom prst="line">
              <a:avLst/>
            </a:prstGeom>
            <a:noFill/>
            <a:ln w="6350" cap="rnd">
              <a:solidFill>
                <a:schemeClr val="tx1">
                  <a:lumMod val="50000"/>
                  <a:lumOff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fontAlgn="base">
                <a:spcBef>
                  <a:spcPct val="0"/>
                </a:spcBef>
                <a:spcAft>
                  <a:spcPct val="0"/>
                </a:spcAft>
              </a:pPr>
              <a:endParaRPr lang="en-US" sz="825">
                <a:solidFill>
                  <a:srgbClr val="000000"/>
                </a:solidFill>
              </a:endParaRPr>
            </a:p>
          </p:txBody>
        </p:sp>
        <p:sp>
          <p:nvSpPr>
            <p:cNvPr id="52" name="Text Box 733"/>
            <p:cNvSpPr txBox="1">
              <a:spLocks noChangeArrowheads="1"/>
            </p:cNvSpPr>
            <p:nvPr/>
          </p:nvSpPr>
          <p:spPr bwMode="auto">
            <a:xfrm>
              <a:off x="-2413476" y="2950713"/>
              <a:ext cx="1947862" cy="201613"/>
            </a:xfrm>
            <a:prstGeom prst="snipRoundRect">
              <a:avLst/>
            </a:prstGeom>
            <a:solidFill>
              <a:schemeClr val="accent1">
                <a:lumMod val="50000"/>
              </a:schemeClr>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l" fontAlgn="base">
                <a:lnSpc>
                  <a:spcPct val="90000"/>
                </a:lnSpc>
                <a:spcBef>
                  <a:spcPct val="0"/>
                </a:spcBef>
                <a:spcAft>
                  <a:spcPct val="0"/>
                </a:spcAft>
              </a:pPr>
              <a:r>
                <a:rPr lang="en-US" altLang="en-US" sz="1200" spc="112" dirty="0">
                  <a:solidFill>
                    <a:schemeClr val="bg1"/>
                  </a:solidFill>
                </a:rPr>
                <a:t>Area Manager </a:t>
              </a:r>
            </a:p>
          </p:txBody>
        </p:sp>
        <p:sp>
          <p:nvSpPr>
            <p:cNvPr id="53" name="Text Box 732"/>
            <p:cNvSpPr txBox="1">
              <a:spLocks noChangeArrowheads="1"/>
            </p:cNvSpPr>
            <p:nvPr/>
          </p:nvSpPr>
          <p:spPr bwMode="auto">
            <a:xfrm>
              <a:off x="-2413476" y="3149151"/>
              <a:ext cx="1947862" cy="468779"/>
            </a:xfrm>
            <a:prstGeom prst="rect">
              <a:avLst/>
            </a:prstGeom>
            <a:solidFill>
              <a:schemeClr val="bg1"/>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130969" indent="2381" fontAlgn="base">
                <a:lnSpc>
                  <a:spcPct val="110000"/>
                </a:lnSpc>
                <a:spcBef>
                  <a:spcPct val="0"/>
                </a:spcBef>
                <a:spcAft>
                  <a:spcPct val="0"/>
                </a:spcAft>
              </a:pPr>
              <a:r>
                <a:rPr lang="en-US" altLang="en-US" sz="750" dirty="0">
                  <a:solidFill>
                    <a:srgbClr val="000000"/>
                  </a:solidFill>
                </a:rPr>
                <a:t>Manager: Margaret (Meg) </a:t>
              </a:r>
              <a:r>
                <a:rPr lang="en-US" altLang="en-US" sz="750" dirty="0" err="1">
                  <a:solidFill>
                    <a:srgbClr val="000000"/>
                  </a:solidFill>
                </a:rPr>
                <a:t>DeJean</a:t>
              </a:r>
              <a:r>
                <a:rPr lang="en-US" altLang="en-US" sz="750" dirty="0">
                  <a:solidFill>
                    <a:srgbClr val="000000"/>
                  </a:solidFill>
                </a:rPr>
                <a:t>  </a:t>
              </a:r>
            </a:p>
            <a:p>
              <a:pPr marL="130969" indent="2381" fontAlgn="base">
                <a:lnSpc>
                  <a:spcPct val="110000"/>
                </a:lnSpc>
                <a:spcBef>
                  <a:spcPct val="0"/>
                </a:spcBef>
                <a:spcAft>
                  <a:spcPct val="0"/>
                </a:spcAft>
              </a:pPr>
              <a:r>
                <a:rPr lang="en-US" altLang="en-US" sz="750" dirty="0">
                  <a:solidFill>
                    <a:srgbClr val="000000"/>
                  </a:solidFill>
                </a:rPr>
                <a:t>Phone: (225) 329-6000</a:t>
              </a:r>
            </a:p>
            <a:p>
              <a:pPr marL="130969" indent="2381" fontAlgn="base">
                <a:lnSpc>
                  <a:spcPct val="110000"/>
                </a:lnSpc>
                <a:spcBef>
                  <a:spcPct val="0"/>
                </a:spcBef>
                <a:spcAft>
                  <a:spcPct val="0"/>
                </a:spcAft>
              </a:pPr>
              <a:r>
                <a:rPr lang="en-US" altLang="en-US" sz="750" dirty="0">
                  <a:solidFill>
                    <a:srgbClr val="000000"/>
                  </a:solidFill>
                </a:rPr>
                <a:t>Email: </a:t>
              </a:r>
              <a:r>
                <a:rPr lang="en-US" altLang="en-US" sz="750" dirty="0">
                  <a:solidFill>
                    <a:srgbClr val="000000"/>
                  </a:solidFill>
                  <a:hlinkClick r:id="rId13"/>
                </a:rPr>
                <a:t>Margaret.DeJean@la.gov</a:t>
              </a:r>
              <a:r>
                <a:rPr lang="en-US" altLang="en-US" sz="750" dirty="0">
                  <a:solidFill>
                    <a:srgbClr val="000000"/>
                  </a:solidFill>
                </a:rPr>
                <a:t> </a:t>
              </a:r>
            </a:p>
          </p:txBody>
        </p:sp>
      </p:grpSp>
      <p:grpSp>
        <p:nvGrpSpPr>
          <p:cNvPr id="54" name="Group 53"/>
          <p:cNvGrpSpPr/>
          <p:nvPr/>
        </p:nvGrpSpPr>
        <p:grpSpPr>
          <a:xfrm>
            <a:off x="1690881" y="2699330"/>
            <a:ext cx="3751023" cy="1326428"/>
            <a:chOff x="-2400776" y="2091010"/>
            <a:chExt cx="4293597" cy="1247053"/>
          </a:xfrm>
          <a:effectLst>
            <a:outerShdw blurRad="50800" dist="38100" dir="2700000" algn="tl" rotWithShape="0">
              <a:prstClr val="black">
                <a:alpha val="40000"/>
              </a:prstClr>
            </a:outerShdw>
          </a:effectLst>
        </p:grpSpPr>
        <p:sp>
          <p:nvSpPr>
            <p:cNvPr id="55" name="Line 760"/>
            <p:cNvSpPr>
              <a:spLocks noChangeShapeType="1"/>
            </p:cNvSpPr>
            <p:nvPr/>
          </p:nvSpPr>
          <p:spPr bwMode="auto">
            <a:xfrm>
              <a:off x="-2400776" y="3338063"/>
              <a:ext cx="1933096" cy="0"/>
            </a:xfrm>
            <a:prstGeom prst="line">
              <a:avLst/>
            </a:prstGeom>
            <a:noFill/>
            <a:ln w="6350" cap="rnd">
              <a:solidFill>
                <a:schemeClr val="tx1">
                  <a:lumMod val="50000"/>
                  <a:lumOff val="5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fontAlgn="base">
                <a:spcBef>
                  <a:spcPct val="0"/>
                </a:spcBef>
                <a:spcAft>
                  <a:spcPct val="0"/>
                </a:spcAft>
              </a:pPr>
              <a:endParaRPr lang="en-US" sz="825">
                <a:solidFill>
                  <a:srgbClr val="000000"/>
                </a:solidFill>
              </a:endParaRPr>
            </a:p>
          </p:txBody>
        </p:sp>
        <p:sp>
          <p:nvSpPr>
            <p:cNvPr id="56" name="Text Box 733"/>
            <p:cNvSpPr txBox="1">
              <a:spLocks noChangeArrowheads="1"/>
            </p:cNvSpPr>
            <p:nvPr/>
          </p:nvSpPr>
          <p:spPr bwMode="auto">
            <a:xfrm>
              <a:off x="-55041" y="2091010"/>
              <a:ext cx="1947862" cy="201613"/>
            </a:xfrm>
            <a:prstGeom prst="snipRoundRect">
              <a:avLst/>
            </a:prstGeom>
            <a:solidFill>
              <a:schemeClr val="accent1">
                <a:lumMod val="50000"/>
              </a:schemeClr>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gn="l">
                <a:lnSpc>
                  <a:spcPct val="90000"/>
                </a:lnSpc>
              </a:pPr>
              <a:r>
                <a:rPr lang="en-US" altLang="en-US" sz="1200" spc="112" dirty="0">
                  <a:solidFill>
                    <a:schemeClr val="bg1"/>
                  </a:solidFill>
                </a:rPr>
                <a:t>Area Manager</a:t>
              </a:r>
            </a:p>
          </p:txBody>
        </p:sp>
        <p:sp>
          <p:nvSpPr>
            <p:cNvPr id="57" name="Text Box 732"/>
            <p:cNvSpPr txBox="1">
              <a:spLocks noChangeArrowheads="1"/>
            </p:cNvSpPr>
            <p:nvPr/>
          </p:nvSpPr>
          <p:spPr bwMode="auto">
            <a:xfrm>
              <a:off x="-55041" y="2292622"/>
              <a:ext cx="1947862" cy="417392"/>
            </a:xfrm>
            <a:prstGeom prst="rect">
              <a:avLst/>
            </a:prstGeom>
            <a:solidFill>
              <a:schemeClr val="bg1"/>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marL="344488" indent="-344488">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130969" indent="2381">
                <a:lnSpc>
                  <a:spcPct val="110000"/>
                </a:lnSpc>
              </a:pPr>
              <a:r>
                <a:rPr lang="en-US" altLang="en-US" sz="750" dirty="0">
                  <a:solidFill>
                    <a:srgbClr val="000000"/>
                  </a:solidFill>
                </a:rPr>
                <a:t>Manager: Archie Neal Brown</a:t>
              </a:r>
            </a:p>
            <a:p>
              <a:pPr marL="130969" indent="2381">
                <a:lnSpc>
                  <a:spcPct val="110000"/>
                </a:lnSpc>
              </a:pPr>
              <a:r>
                <a:rPr lang="en-US" altLang="en-US" sz="750" dirty="0">
                  <a:solidFill>
                    <a:srgbClr val="000000"/>
                  </a:solidFill>
                </a:rPr>
                <a:t>Phone: (318) 376-0687</a:t>
              </a:r>
            </a:p>
            <a:p>
              <a:pPr marL="130969" indent="2381">
                <a:lnSpc>
                  <a:spcPct val="110000"/>
                </a:lnSpc>
              </a:pPr>
              <a:r>
                <a:rPr lang="en-US" altLang="en-US" sz="750" dirty="0">
                  <a:solidFill>
                    <a:srgbClr val="000000"/>
                  </a:solidFill>
                </a:rPr>
                <a:t>Email: </a:t>
              </a:r>
              <a:r>
                <a:rPr lang="en-US" altLang="en-US" sz="750" dirty="0">
                  <a:solidFill>
                    <a:srgbClr val="000000"/>
                  </a:solidFill>
                  <a:hlinkClick r:id="rId14"/>
                </a:rPr>
                <a:t>Neal.Brown@la.gov</a:t>
              </a:r>
              <a:r>
                <a:rPr lang="en-US" altLang="en-US" sz="750" dirty="0">
                  <a:solidFill>
                    <a:srgbClr val="000000"/>
                  </a:solidFill>
                </a:rPr>
                <a:t> </a:t>
              </a:r>
            </a:p>
          </p:txBody>
        </p:sp>
      </p:grpSp>
    </p:spTree>
    <p:extLst>
      <p:ext uri="{BB962C8B-B14F-4D97-AF65-F5344CB8AC3E}">
        <p14:creationId xmlns:p14="http://schemas.microsoft.com/office/powerpoint/2010/main" val="2804360982"/>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Emergency Management</a:t>
            </a:r>
            <a:endParaRPr lang="en-US" dirty="0"/>
          </a:p>
        </p:txBody>
      </p:sp>
      <p:sp>
        <p:nvSpPr>
          <p:cNvPr id="3" name="Subtitle 2"/>
          <p:cNvSpPr>
            <a:spLocks noGrp="1"/>
          </p:cNvSpPr>
          <p:nvPr>
            <p:ph type="subTitle" idx="1"/>
          </p:nvPr>
        </p:nvSpPr>
        <p:spPr/>
        <p:txBody>
          <a:bodyPr/>
          <a:lstStyle/>
          <a:p>
            <a:r>
              <a:rPr lang="en-US" dirty="0" smtClean="0"/>
              <a:t>Mark Ward, Assistant Director</a:t>
            </a:r>
          </a:p>
          <a:p>
            <a:r>
              <a:rPr lang="en-US" dirty="0" smtClean="0"/>
              <a:t>Melton Gaspard, Executive Officer</a:t>
            </a:r>
            <a:endParaRPr lang="en-US" dirty="0"/>
          </a:p>
        </p:txBody>
      </p:sp>
    </p:spTree>
    <p:extLst>
      <p:ext uri="{BB962C8B-B14F-4D97-AF65-F5344CB8AC3E}">
        <p14:creationId xmlns:p14="http://schemas.microsoft.com/office/powerpoint/2010/main" val="17727876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Plans Section</a:t>
            </a:r>
            <a:endParaRPr lang="en-US" dirty="0"/>
          </a:p>
        </p:txBody>
      </p:sp>
      <p:sp>
        <p:nvSpPr>
          <p:cNvPr id="5" name="Content Placeholder 4"/>
          <p:cNvSpPr>
            <a:spLocks noGrp="1"/>
          </p:cNvSpPr>
          <p:nvPr>
            <p:ph idx="1"/>
          </p:nvPr>
        </p:nvSpPr>
        <p:spPr/>
        <p:txBody>
          <a:bodyPr>
            <a:normAutofit/>
          </a:bodyPr>
          <a:lstStyle/>
          <a:p>
            <a:pPr marL="171450" indent="-171450">
              <a:lnSpc>
                <a:spcPct val="100000"/>
              </a:lnSpc>
              <a:buClr>
                <a:schemeClr val="accent5">
                  <a:lumMod val="75000"/>
                </a:schemeClr>
              </a:buClr>
            </a:pPr>
            <a:r>
              <a:rPr lang="en-US" sz="2700" b="1" dirty="0"/>
              <a:t>Provides</a:t>
            </a:r>
            <a:r>
              <a:rPr lang="en-US" sz="2700" dirty="0"/>
              <a:t> technical assistance to Parishes</a:t>
            </a:r>
          </a:p>
          <a:p>
            <a:pPr marL="171450" indent="-171450">
              <a:lnSpc>
                <a:spcPct val="100000"/>
              </a:lnSpc>
              <a:buClr>
                <a:schemeClr val="accent5">
                  <a:lumMod val="75000"/>
                </a:schemeClr>
              </a:buClr>
            </a:pPr>
            <a:r>
              <a:rPr lang="en-US" sz="2700" b="1" dirty="0"/>
              <a:t>Coordinates</a:t>
            </a:r>
            <a:r>
              <a:rPr lang="en-US" sz="2700" dirty="0"/>
              <a:t> State Agency Planning</a:t>
            </a:r>
          </a:p>
          <a:p>
            <a:pPr marL="171450" indent="-171450">
              <a:lnSpc>
                <a:spcPct val="100000"/>
              </a:lnSpc>
              <a:buClr>
                <a:schemeClr val="accent5">
                  <a:lumMod val="75000"/>
                </a:schemeClr>
              </a:buClr>
            </a:pPr>
            <a:r>
              <a:rPr lang="en-US" sz="2700" b="1" dirty="0"/>
              <a:t>Revises and Updates </a:t>
            </a:r>
            <a:r>
              <a:rPr lang="en-US" sz="2700" dirty="0"/>
              <a:t>the State Emergency Operations Plan</a:t>
            </a:r>
          </a:p>
          <a:p>
            <a:pPr marL="171450" indent="-171450">
              <a:lnSpc>
                <a:spcPct val="100000"/>
              </a:lnSpc>
              <a:buClr>
                <a:schemeClr val="accent5">
                  <a:lumMod val="75000"/>
                </a:schemeClr>
              </a:buClr>
            </a:pPr>
            <a:r>
              <a:rPr lang="en-US" sz="2700" b="1" dirty="0"/>
              <a:t>Conducts</a:t>
            </a:r>
            <a:r>
              <a:rPr lang="en-US" sz="2700" dirty="0"/>
              <a:t> 16 reviews of Parish Emergency Operations Plans a year.</a:t>
            </a:r>
          </a:p>
          <a:p>
            <a:pPr marL="171450" indent="-171450">
              <a:lnSpc>
                <a:spcPct val="100000"/>
              </a:lnSpc>
              <a:buClr>
                <a:schemeClr val="accent5">
                  <a:lumMod val="75000"/>
                </a:schemeClr>
              </a:buClr>
            </a:pPr>
            <a:r>
              <a:rPr lang="en-US" sz="2700" b="1" dirty="0"/>
              <a:t>Oversees</a:t>
            </a:r>
            <a:r>
              <a:rPr lang="en-US" sz="2700" dirty="0"/>
              <a:t> the THIRA, SPR, COOP, Annual Report/Capabilities Estimation, SEOP Supplement and NDRF</a:t>
            </a:r>
          </a:p>
        </p:txBody>
      </p:sp>
      <p:sp>
        <p:nvSpPr>
          <p:cNvPr id="6" name="TextBox 5"/>
          <p:cNvSpPr txBox="1"/>
          <p:nvPr/>
        </p:nvSpPr>
        <p:spPr>
          <a:xfrm>
            <a:off x="5223511" y="5909093"/>
            <a:ext cx="3425759" cy="323165"/>
          </a:xfrm>
          <a:prstGeom prst="rect">
            <a:avLst/>
          </a:prstGeom>
          <a:noFill/>
        </p:spPr>
        <p:txBody>
          <a:bodyPr wrap="square" rtlCol="0">
            <a:spAutoFit/>
          </a:bodyPr>
          <a:lstStyle/>
          <a:p>
            <a:pPr algn="r"/>
            <a:r>
              <a:rPr lang="en-US" sz="1500" dirty="0">
                <a:solidFill>
                  <a:srgbClr val="0070C0"/>
                </a:solidFill>
              </a:rPr>
              <a:t>*All required by State Law La. R. S. 29:726</a:t>
            </a:r>
          </a:p>
        </p:txBody>
      </p:sp>
    </p:spTree>
    <p:extLst>
      <p:ext uri="{BB962C8B-B14F-4D97-AF65-F5344CB8AC3E}">
        <p14:creationId xmlns:p14="http://schemas.microsoft.com/office/powerpoint/2010/main" val="36772784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Plans Section</a:t>
            </a:r>
            <a:endParaRPr lang="en-US" dirty="0"/>
          </a:p>
        </p:txBody>
      </p:sp>
      <p:sp>
        <p:nvSpPr>
          <p:cNvPr id="3" name="Content Placeholder 2"/>
          <p:cNvSpPr>
            <a:spLocks noGrp="1"/>
          </p:cNvSpPr>
          <p:nvPr>
            <p:ph idx="1"/>
          </p:nvPr>
        </p:nvSpPr>
        <p:spPr/>
        <p:txBody>
          <a:bodyPr>
            <a:normAutofit/>
          </a:bodyPr>
          <a:lstStyle/>
          <a:p>
            <a:pPr marL="171450" indent="-171450">
              <a:buClr>
                <a:schemeClr val="accent5">
                  <a:lumMod val="75000"/>
                </a:schemeClr>
              </a:buClr>
            </a:pPr>
            <a:r>
              <a:rPr lang="en-US" sz="2700" dirty="0"/>
              <a:t>Annual Report/Capabilities Estimation</a:t>
            </a:r>
          </a:p>
          <a:p>
            <a:pPr marL="171450" indent="-171450">
              <a:buClr>
                <a:schemeClr val="accent5">
                  <a:lumMod val="75000"/>
                </a:schemeClr>
              </a:buClr>
            </a:pPr>
            <a:r>
              <a:rPr lang="en-US" sz="2700" dirty="0"/>
              <a:t>Parish EOPs and the Support Analysis Matrix</a:t>
            </a:r>
          </a:p>
          <a:p>
            <a:pPr marL="171450" indent="-171450">
              <a:buClr>
                <a:schemeClr val="accent5">
                  <a:lumMod val="75000"/>
                </a:schemeClr>
              </a:buClr>
            </a:pPr>
            <a:r>
              <a:rPr lang="en-US" sz="2700" dirty="0"/>
              <a:t>NIMS Implementation</a:t>
            </a:r>
          </a:p>
          <a:p>
            <a:pPr marL="171450" indent="-171450">
              <a:buClr>
                <a:schemeClr val="accent5">
                  <a:lumMod val="75000"/>
                </a:schemeClr>
              </a:buClr>
            </a:pPr>
            <a:r>
              <a:rPr lang="en-US" sz="2700" dirty="0"/>
              <a:t>Supplement 6 Repository</a:t>
            </a:r>
          </a:p>
        </p:txBody>
      </p:sp>
      <p:sp>
        <p:nvSpPr>
          <p:cNvPr id="4" name="TextBox 3"/>
          <p:cNvSpPr txBox="1"/>
          <p:nvPr/>
        </p:nvSpPr>
        <p:spPr>
          <a:xfrm>
            <a:off x="5445457" y="5340539"/>
            <a:ext cx="2702257" cy="300082"/>
          </a:xfrm>
          <a:prstGeom prst="rect">
            <a:avLst/>
          </a:prstGeom>
          <a:noFill/>
        </p:spPr>
        <p:txBody>
          <a:bodyPr wrap="square" rtlCol="0">
            <a:spAutoFit/>
          </a:bodyPr>
          <a:lstStyle/>
          <a:p>
            <a:r>
              <a:rPr lang="en-US" sz="1350" dirty="0"/>
              <a:t>* All documents located in </a:t>
            </a:r>
            <a:r>
              <a:rPr lang="en-US" sz="1350" dirty="0" err="1"/>
              <a:t>WebEOC</a:t>
            </a:r>
            <a:endParaRPr lang="en-US" sz="1350" dirty="0"/>
          </a:p>
        </p:txBody>
      </p:sp>
    </p:spTree>
    <p:extLst>
      <p:ext uri="{BB962C8B-B14F-4D97-AF65-F5344CB8AC3E}">
        <p14:creationId xmlns:p14="http://schemas.microsoft.com/office/powerpoint/2010/main" val="10486642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Agenda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Opening Comments – Director Jacques Thibodeaux</a:t>
            </a:r>
          </a:p>
          <a:p>
            <a:r>
              <a:rPr lang="en-US" dirty="0" smtClean="0"/>
              <a:t>Introductions of New Parish Directors and Deputy Directors</a:t>
            </a:r>
          </a:p>
          <a:p>
            <a:r>
              <a:rPr lang="en-US" dirty="0" smtClean="0"/>
              <a:t>Division/Section Briefings and Introduction</a:t>
            </a:r>
          </a:p>
          <a:p>
            <a:pPr lvl="1"/>
            <a:r>
              <a:rPr lang="en-US" dirty="0" smtClean="0"/>
              <a:t>Regional Support Coordination</a:t>
            </a:r>
          </a:p>
          <a:p>
            <a:pPr lvl="1"/>
            <a:r>
              <a:rPr lang="en-US" dirty="0" smtClean="0"/>
              <a:t>Emergency Management Division</a:t>
            </a:r>
          </a:p>
          <a:p>
            <a:pPr lvl="1"/>
            <a:r>
              <a:rPr lang="en-US" dirty="0" smtClean="0"/>
              <a:t>Security &amp; Interoperability Division</a:t>
            </a:r>
          </a:p>
          <a:p>
            <a:pPr lvl="1"/>
            <a:r>
              <a:rPr lang="en-US" dirty="0" smtClean="0"/>
              <a:t>Public Assistance Division</a:t>
            </a:r>
          </a:p>
          <a:p>
            <a:pPr lvl="1"/>
            <a:r>
              <a:rPr lang="en-US" dirty="0" smtClean="0"/>
              <a:t>Individual Assistance Section</a:t>
            </a:r>
          </a:p>
          <a:p>
            <a:pPr lvl="1"/>
            <a:r>
              <a:rPr lang="en-US" dirty="0" smtClean="0"/>
              <a:t>Hazard Mitigation Division</a:t>
            </a:r>
          </a:p>
          <a:p>
            <a:pPr lvl="1"/>
            <a:r>
              <a:rPr lang="en-US" dirty="0"/>
              <a:t>Security &amp; Interoperability Division</a:t>
            </a:r>
          </a:p>
          <a:p>
            <a:r>
              <a:rPr lang="en-US" dirty="0" smtClean="0"/>
              <a:t>Q &amp; A</a:t>
            </a:r>
          </a:p>
          <a:p>
            <a:pPr marL="0" indent="0">
              <a:buNone/>
            </a:pPr>
            <a:endParaRPr lang="en-US" dirty="0"/>
          </a:p>
        </p:txBody>
      </p:sp>
    </p:spTree>
    <p:extLst>
      <p:ext uri="{BB962C8B-B14F-4D97-AF65-F5344CB8AC3E}">
        <p14:creationId xmlns:p14="http://schemas.microsoft.com/office/powerpoint/2010/main" val="18714450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5810" y="1683310"/>
            <a:ext cx="7749540" cy="4334958"/>
          </a:xfrm>
          <a:prstGeom prst="rect">
            <a:avLst/>
          </a:prstGeom>
        </p:spPr>
      </p:pic>
    </p:spTree>
    <p:extLst>
      <p:ext uri="{BB962C8B-B14F-4D97-AF65-F5344CB8AC3E}">
        <p14:creationId xmlns:p14="http://schemas.microsoft.com/office/powerpoint/2010/main" val="37601863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Incident Management</a:t>
            </a:r>
            <a:endParaRPr lang="en-US" dirty="0"/>
          </a:p>
        </p:txBody>
      </p:sp>
      <p:grpSp>
        <p:nvGrpSpPr>
          <p:cNvPr id="3" name="Group 2"/>
          <p:cNvGrpSpPr/>
          <p:nvPr/>
        </p:nvGrpSpPr>
        <p:grpSpPr>
          <a:xfrm>
            <a:off x="309191" y="2278425"/>
            <a:ext cx="8469049" cy="2785065"/>
            <a:chOff x="412255" y="1894900"/>
            <a:chExt cx="10190136" cy="3324387"/>
          </a:xfrm>
        </p:grpSpPr>
        <p:sp>
          <p:nvSpPr>
            <p:cNvPr id="9" name="Right Arrow 8"/>
            <p:cNvSpPr/>
            <p:nvPr/>
          </p:nvSpPr>
          <p:spPr>
            <a:xfrm>
              <a:off x="412255" y="1894900"/>
              <a:ext cx="10190136" cy="1425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Government Response</a:t>
              </a:r>
            </a:p>
            <a:p>
              <a:pPr algn="ctr"/>
              <a:r>
                <a:rPr lang="en-US" b="1" dirty="0"/>
                <a:t>Resource Needs</a:t>
              </a:r>
            </a:p>
          </p:txBody>
        </p:sp>
        <p:cxnSp>
          <p:nvCxnSpPr>
            <p:cNvPr id="11" name="Straight Connector 10"/>
            <p:cNvCxnSpPr>
              <a:stCxn id="9" idx="1"/>
              <a:endCxn id="9" idx="3"/>
            </p:cNvCxnSpPr>
            <p:nvPr/>
          </p:nvCxnSpPr>
          <p:spPr>
            <a:xfrm>
              <a:off x="412255" y="2607822"/>
              <a:ext cx="10190136" cy="0"/>
            </a:xfrm>
            <a:prstGeom prst="line">
              <a:avLst/>
            </a:prstGeom>
            <a:ln w="57150"/>
          </p:spPr>
          <p:style>
            <a:lnRef idx="3">
              <a:schemeClr val="dk1"/>
            </a:lnRef>
            <a:fillRef idx="0">
              <a:schemeClr val="dk1"/>
            </a:fillRef>
            <a:effectRef idx="2">
              <a:schemeClr val="dk1"/>
            </a:effectRef>
            <a:fontRef idx="minor">
              <a:schemeClr val="tx1"/>
            </a:fontRef>
          </p:style>
        </p:cxnSp>
        <p:sp>
          <p:nvSpPr>
            <p:cNvPr id="12" name="Rectangle 11"/>
            <p:cNvSpPr/>
            <p:nvPr/>
          </p:nvSpPr>
          <p:spPr>
            <a:xfrm>
              <a:off x="412255" y="2964283"/>
              <a:ext cx="1518834" cy="2255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Local Response</a:t>
              </a:r>
            </a:p>
          </p:txBody>
        </p:sp>
        <p:sp>
          <p:nvSpPr>
            <p:cNvPr id="14" name="Rectangle 13"/>
            <p:cNvSpPr/>
            <p:nvPr/>
          </p:nvSpPr>
          <p:spPr>
            <a:xfrm>
              <a:off x="2248804" y="2964283"/>
              <a:ext cx="1518834" cy="225500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1350" dirty="0"/>
                <a:t>Parish Response</a:t>
              </a:r>
            </a:p>
          </p:txBody>
        </p:sp>
        <p:sp>
          <p:nvSpPr>
            <p:cNvPr id="15" name="Rectangle 14"/>
            <p:cNvSpPr/>
            <p:nvPr/>
          </p:nvSpPr>
          <p:spPr>
            <a:xfrm>
              <a:off x="4011736" y="2964283"/>
              <a:ext cx="1495587" cy="225500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50" dirty="0"/>
                <a:t>Regional Response</a:t>
              </a:r>
            </a:p>
            <a:p>
              <a:pPr algn="ctr"/>
              <a:r>
                <a:rPr lang="en-US" sz="1350" dirty="0"/>
                <a:t>(Mutual Aid)</a:t>
              </a:r>
            </a:p>
          </p:txBody>
        </p:sp>
        <p:sp>
          <p:nvSpPr>
            <p:cNvPr id="16" name="Rectangle 15"/>
            <p:cNvSpPr/>
            <p:nvPr/>
          </p:nvSpPr>
          <p:spPr>
            <a:xfrm>
              <a:off x="5751421" y="2964283"/>
              <a:ext cx="1580827" cy="22550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dirty="0"/>
                <a:t>State</a:t>
              </a:r>
            </a:p>
            <a:p>
              <a:pPr algn="ctr"/>
              <a:r>
                <a:rPr lang="en-US" sz="1350" dirty="0"/>
                <a:t>Response</a:t>
              </a:r>
            </a:p>
          </p:txBody>
        </p:sp>
        <p:sp>
          <p:nvSpPr>
            <p:cNvPr id="17" name="Rectangle 16"/>
            <p:cNvSpPr/>
            <p:nvPr/>
          </p:nvSpPr>
          <p:spPr>
            <a:xfrm>
              <a:off x="7750703" y="2964283"/>
              <a:ext cx="1464589" cy="225500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350" dirty="0"/>
                <a:t>Federal</a:t>
              </a:r>
            </a:p>
            <a:p>
              <a:pPr algn="ctr"/>
              <a:r>
                <a:rPr lang="en-US" sz="1350" dirty="0"/>
                <a:t>Response</a:t>
              </a:r>
            </a:p>
          </p:txBody>
        </p:sp>
        <p:cxnSp>
          <p:nvCxnSpPr>
            <p:cNvPr id="19" name="Straight Connector 18"/>
            <p:cNvCxnSpPr/>
            <p:nvPr/>
          </p:nvCxnSpPr>
          <p:spPr>
            <a:xfrm>
              <a:off x="412255" y="4856694"/>
              <a:ext cx="1553705" cy="0"/>
            </a:xfrm>
            <a:prstGeom prst="line">
              <a:avLst/>
            </a:prstGeom>
            <a:ln w="76200"/>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flipV="1">
              <a:off x="1931089" y="4638100"/>
              <a:ext cx="1836549" cy="218594"/>
            </a:xfrm>
            <a:prstGeom prst="line">
              <a:avLst/>
            </a:prstGeom>
            <a:ln w="76200"/>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a:off x="3767638" y="4638099"/>
              <a:ext cx="1812333" cy="1"/>
            </a:xfrm>
            <a:prstGeom prst="line">
              <a:avLst/>
            </a:prstGeom>
            <a:ln w="76200"/>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flipV="1">
              <a:off x="5589496" y="4458254"/>
              <a:ext cx="1752277" cy="179845"/>
            </a:xfrm>
            <a:prstGeom prst="line">
              <a:avLst/>
            </a:prstGeom>
            <a:ln w="76200"/>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a:off x="7351298" y="4458254"/>
              <a:ext cx="1933736" cy="0"/>
            </a:xfrm>
            <a:prstGeom prst="line">
              <a:avLst/>
            </a:prstGeom>
            <a:ln w="76200"/>
          </p:spPr>
          <p:style>
            <a:lnRef idx="3">
              <a:schemeClr val="dk1"/>
            </a:lnRef>
            <a:fillRef idx="0">
              <a:schemeClr val="dk1"/>
            </a:fillRef>
            <a:effectRef idx="2">
              <a:schemeClr val="dk1"/>
            </a:effectRef>
            <a:fontRef idx="minor">
              <a:schemeClr val="tx1"/>
            </a:fontRef>
          </p:style>
        </p:cxnSp>
      </p:grpSp>
      <p:sp>
        <p:nvSpPr>
          <p:cNvPr id="34" name="TextBox 33"/>
          <p:cNvSpPr txBox="1"/>
          <p:nvPr/>
        </p:nvSpPr>
        <p:spPr>
          <a:xfrm>
            <a:off x="148591" y="5284684"/>
            <a:ext cx="8881110" cy="646331"/>
          </a:xfrm>
          <a:prstGeom prst="rect">
            <a:avLst/>
          </a:prstGeom>
          <a:noFill/>
        </p:spPr>
        <p:txBody>
          <a:bodyPr wrap="square" rtlCol="0">
            <a:spAutoFit/>
          </a:bodyPr>
          <a:lstStyle/>
          <a:p>
            <a:r>
              <a:rPr lang="en-US" b="1" dirty="0">
                <a:solidFill>
                  <a:srgbClr val="C00000"/>
                </a:solidFill>
              </a:rPr>
              <a:t>*All emergencies are local </a:t>
            </a:r>
            <a:r>
              <a:rPr lang="en-US" dirty="0"/>
              <a:t>and plans must be comprehensive to strengthen capabilities to support the resource needs of all citizens in the community.</a:t>
            </a:r>
          </a:p>
        </p:txBody>
      </p:sp>
    </p:spTree>
    <p:extLst>
      <p:ext uri="{BB962C8B-B14F-4D97-AF65-F5344CB8AC3E}">
        <p14:creationId xmlns:p14="http://schemas.microsoft.com/office/powerpoint/2010/main" val="26759576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11433" y="2576090"/>
            <a:ext cx="2492240" cy="3350871"/>
          </a:xfrm>
          <a:prstGeom prst="rect">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6" name="Rectangle 5"/>
          <p:cNvSpPr/>
          <p:nvPr/>
        </p:nvSpPr>
        <p:spPr>
          <a:xfrm>
            <a:off x="2647709" y="2576090"/>
            <a:ext cx="3411638" cy="3350871"/>
          </a:xfrm>
          <a:prstGeom prst="rect">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3" name="Rectangle 2"/>
          <p:cNvSpPr/>
          <p:nvPr/>
        </p:nvSpPr>
        <p:spPr>
          <a:xfrm>
            <a:off x="512619" y="2576090"/>
            <a:ext cx="2022238" cy="3350871"/>
          </a:xfrm>
          <a:prstGeom prst="rect">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11" name="Rectangle 10"/>
          <p:cNvSpPr/>
          <p:nvPr/>
        </p:nvSpPr>
        <p:spPr>
          <a:xfrm>
            <a:off x="6111433" y="5284567"/>
            <a:ext cx="2492240" cy="6423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2647709" y="5284567"/>
            <a:ext cx="3411638" cy="6423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512619" y="5284567"/>
            <a:ext cx="2022238" cy="6423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6111433" y="3704621"/>
            <a:ext cx="2492240" cy="9201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2647709" y="3704622"/>
            <a:ext cx="3411638" cy="9201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p:nvSpPr>
        <p:spPr>
          <a:xfrm>
            <a:off x="512619" y="3704622"/>
            <a:ext cx="2022238" cy="9201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p:cNvSpPr/>
          <p:nvPr/>
        </p:nvSpPr>
        <p:spPr>
          <a:xfrm>
            <a:off x="512618" y="2271992"/>
            <a:ext cx="8081585" cy="30409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p>
        </p:txBody>
      </p:sp>
      <p:sp>
        <p:nvSpPr>
          <p:cNvPr id="15" name="TextBox 14"/>
          <p:cNvSpPr txBox="1"/>
          <p:nvPr/>
        </p:nvSpPr>
        <p:spPr>
          <a:xfrm>
            <a:off x="547344" y="2298036"/>
            <a:ext cx="8091055" cy="3624069"/>
          </a:xfrm>
          <a:prstGeom prst="rect">
            <a:avLst/>
          </a:prstGeom>
          <a:noFill/>
        </p:spPr>
        <p:txBody>
          <a:bodyPr wrap="square" rtlCol="0">
            <a:spAutoFit/>
          </a:bodyPr>
          <a:lstStyle/>
          <a:p>
            <a:r>
              <a:rPr lang="en-US" sz="1350" b="1" dirty="0"/>
              <a:t>Requirement:     		 Detailed Description:                                                  Due Date:</a:t>
            </a:r>
          </a:p>
          <a:p>
            <a:endParaRPr lang="en-US" sz="1350" b="1" dirty="0"/>
          </a:p>
          <a:p>
            <a:r>
              <a:rPr lang="en-US" sz="1350" b="1" dirty="0">
                <a:solidFill>
                  <a:srgbClr val="C00000"/>
                </a:solidFill>
              </a:rPr>
              <a:t>EMPG Quarterly Report</a:t>
            </a:r>
            <a:r>
              <a:rPr lang="en-US" sz="1350" b="1" dirty="0"/>
              <a:t>:         </a:t>
            </a:r>
            <a:r>
              <a:rPr lang="en-US" sz="1350" dirty="0"/>
              <a:t>EMPG Quarterly Report includes:                              Oct. – Dec., due Jan. 15th.</a:t>
            </a:r>
          </a:p>
          <a:p>
            <a:pPr lvl="0"/>
            <a:r>
              <a:rPr lang="en-US" sz="1350" dirty="0"/>
              <a:t>                                                          Quarterly Activity; Personnel;                                Jan. – Mar., due April 15</a:t>
            </a:r>
            <a:r>
              <a:rPr lang="en-US" sz="1350" baseline="30000" dirty="0"/>
              <a:t>th</a:t>
            </a:r>
            <a:r>
              <a:rPr lang="en-US" sz="1350" dirty="0"/>
              <a:t>  </a:t>
            </a:r>
          </a:p>
          <a:p>
            <a:pPr lvl="0"/>
            <a:r>
              <a:rPr lang="en-US" sz="1350" dirty="0"/>
              <a:t>                                                          </a:t>
            </a:r>
            <a:r>
              <a:rPr lang="en-US" sz="1350" b="1" dirty="0">
                <a:solidFill>
                  <a:srgbClr val="C00000"/>
                </a:solidFill>
              </a:rPr>
              <a:t>Training; Exercise</a:t>
            </a:r>
            <a:r>
              <a:rPr lang="en-US" sz="1350" dirty="0">
                <a:solidFill>
                  <a:srgbClr val="C00000"/>
                </a:solidFill>
              </a:rPr>
              <a:t>; </a:t>
            </a:r>
            <a:r>
              <a:rPr lang="en-US" sz="1350" dirty="0"/>
              <a:t>Equipment;                              Apr. – Jun., due Jul. 15th</a:t>
            </a:r>
          </a:p>
          <a:p>
            <a:pPr lvl="0"/>
            <a:r>
              <a:rPr lang="en-US" sz="1350" dirty="0">
                <a:solidFill>
                  <a:srgbClr val="C00000"/>
                </a:solidFill>
              </a:rPr>
              <a:t>                                                          </a:t>
            </a:r>
            <a:r>
              <a:rPr lang="en-US" sz="1350" b="1" dirty="0">
                <a:solidFill>
                  <a:srgbClr val="C00000"/>
                </a:solidFill>
              </a:rPr>
              <a:t>Planning</a:t>
            </a:r>
            <a:r>
              <a:rPr lang="en-US" sz="1350" b="1" dirty="0"/>
              <a:t>.                                                                   </a:t>
            </a:r>
            <a:r>
              <a:rPr lang="en-US" sz="1350" dirty="0"/>
              <a:t>Jul. – Sep., due Oct. 15</a:t>
            </a:r>
            <a:r>
              <a:rPr lang="en-US" sz="1350" baseline="30000" dirty="0"/>
              <a:t>th</a:t>
            </a:r>
            <a:endParaRPr lang="en-US" sz="1350" dirty="0"/>
          </a:p>
          <a:p>
            <a:pPr lvl="0"/>
            <a:r>
              <a:rPr lang="en-US" sz="1350" b="1" dirty="0"/>
              <a:t>                                                         </a:t>
            </a:r>
          </a:p>
          <a:p>
            <a:r>
              <a:rPr lang="en-US" sz="1350" b="1" dirty="0"/>
              <a:t> </a:t>
            </a:r>
            <a:r>
              <a:rPr lang="en-US" sz="1350" b="1" dirty="0">
                <a:solidFill>
                  <a:srgbClr val="C00000"/>
                </a:solidFill>
              </a:rPr>
              <a:t>Pet Plan                                          Details on animal sheltering, veterinary             March 1</a:t>
            </a:r>
            <a:r>
              <a:rPr lang="en-US" sz="1350" b="1" baseline="30000" dirty="0">
                <a:solidFill>
                  <a:srgbClr val="C00000"/>
                </a:solidFill>
              </a:rPr>
              <a:t>st</a:t>
            </a:r>
            <a:r>
              <a:rPr lang="en-US" sz="1350" b="1" dirty="0">
                <a:solidFill>
                  <a:srgbClr val="C00000"/>
                </a:solidFill>
              </a:rPr>
              <a:t> of each year</a:t>
            </a:r>
          </a:p>
          <a:p>
            <a:r>
              <a:rPr lang="en-US" sz="1350" b="1" dirty="0">
                <a:solidFill>
                  <a:srgbClr val="C00000"/>
                </a:solidFill>
              </a:rPr>
              <a:t>                                                          medicine, public health and safety,                                                                          </a:t>
            </a:r>
          </a:p>
          <a:p>
            <a:r>
              <a:rPr lang="en-US" sz="1350" b="1" dirty="0">
                <a:solidFill>
                  <a:srgbClr val="C00000"/>
                </a:solidFill>
              </a:rPr>
              <a:t>                                                          other professional and technical                                                                                            </a:t>
            </a:r>
          </a:p>
          <a:p>
            <a:r>
              <a:rPr lang="en-US" sz="1350" b="1" dirty="0">
                <a:solidFill>
                  <a:srgbClr val="C00000"/>
                </a:solidFill>
              </a:rPr>
              <a:t>                                                          personnel deemed appropriate</a:t>
            </a:r>
          </a:p>
          <a:p>
            <a:endParaRPr lang="en-US" sz="1350" dirty="0"/>
          </a:p>
          <a:p>
            <a:r>
              <a:rPr lang="en-US" sz="1350" b="1" dirty="0"/>
              <a:t>DHS Data Call                                 </a:t>
            </a:r>
            <a:r>
              <a:rPr lang="en-US" sz="1350" dirty="0"/>
              <a:t>National Critical Infrastructure Prioritization       March 1</a:t>
            </a:r>
            <a:r>
              <a:rPr lang="en-US" sz="1350" baseline="30000" dirty="0"/>
              <a:t>st </a:t>
            </a:r>
            <a:r>
              <a:rPr lang="en-US" sz="1350" dirty="0"/>
              <a:t>of each year</a:t>
            </a:r>
          </a:p>
          <a:p>
            <a:r>
              <a:rPr lang="en-US" sz="1350" dirty="0"/>
              <a:t>                                                          Program (NCIPP) Data Call Nomination</a:t>
            </a:r>
          </a:p>
          <a:p>
            <a:endParaRPr lang="en-US" sz="1350" dirty="0"/>
          </a:p>
          <a:p>
            <a:r>
              <a:rPr lang="en-US" sz="1350" b="1" dirty="0">
                <a:solidFill>
                  <a:srgbClr val="C00000"/>
                </a:solidFill>
              </a:rPr>
              <a:t>OHSEP Annual Report                   Consolidated report of Parish capabilities          March 31</a:t>
            </a:r>
            <a:r>
              <a:rPr lang="en-US" sz="1350" b="1" baseline="30000" dirty="0">
                <a:solidFill>
                  <a:srgbClr val="C00000"/>
                </a:solidFill>
              </a:rPr>
              <a:t>st</a:t>
            </a:r>
            <a:r>
              <a:rPr lang="en-US" sz="1350" b="1" dirty="0">
                <a:solidFill>
                  <a:srgbClr val="C00000"/>
                </a:solidFill>
              </a:rPr>
              <a:t> of each year</a:t>
            </a:r>
          </a:p>
          <a:p>
            <a:r>
              <a:rPr lang="en-US" sz="1350" b="1" dirty="0">
                <a:solidFill>
                  <a:srgbClr val="C00000"/>
                </a:solidFill>
              </a:rPr>
              <a:t>                                                          and commodities on hand at parish level</a:t>
            </a:r>
          </a:p>
        </p:txBody>
      </p:sp>
      <p:sp>
        <p:nvSpPr>
          <p:cNvPr id="16" name="TextBox 15"/>
          <p:cNvSpPr txBox="1"/>
          <p:nvPr/>
        </p:nvSpPr>
        <p:spPr>
          <a:xfrm>
            <a:off x="666603" y="1717994"/>
            <a:ext cx="7446818" cy="577081"/>
          </a:xfrm>
          <a:prstGeom prst="rect">
            <a:avLst/>
          </a:prstGeom>
          <a:noFill/>
        </p:spPr>
        <p:txBody>
          <a:bodyPr wrap="square" rtlCol="0">
            <a:spAutoFit/>
          </a:bodyPr>
          <a:lstStyle/>
          <a:p>
            <a:pPr algn="ctr"/>
            <a:r>
              <a:rPr lang="en-US" sz="3150" dirty="0">
                <a:ln w="3175">
                  <a:noFill/>
                </a:ln>
                <a:solidFill>
                  <a:schemeClr val="accent5">
                    <a:lumMod val="75000"/>
                  </a:schemeClr>
                </a:solidFill>
                <a:latin typeface="Arial" panose="020B0604020202020204" pitchFamily="34" charset="0"/>
                <a:ea typeface="+mj-ea"/>
                <a:cs typeface="Arial" panose="020B0604020202020204" pitchFamily="34" charset="0"/>
              </a:rPr>
              <a:t>Parish OHSEP Annual Requirements</a:t>
            </a:r>
          </a:p>
        </p:txBody>
      </p:sp>
    </p:spTree>
    <p:extLst>
      <p:ext uri="{BB962C8B-B14F-4D97-AF65-F5344CB8AC3E}">
        <p14:creationId xmlns:p14="http://schemas.microsoft.com/office/powerpoint/2010/main" val="21539657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771124" y="2479850"/>
            <a:ext cx="3716918" cy="3350871"/>
          </a:xfrm>
          <a:prstGeom prst="rect">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14" name="Rectangle 13"/>
          <p:cNvSpPr/>
          <p:nvPr/>
        </p:nvSpPr>
        <p:spPr>
          <a:xfrm>
            <a:off x="2771122" y="4346268"/>
            <a:ext cx="3716920" cy="6944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p:nvSpPr>
        <p:spPr>
          <a:xfrm>
            <a:off x="2771122" y="2479850"/>
            <a:ext cx="3716920" cy="10851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6547364" y="2479850"/>
            <a:ext cx="2256628" cy="3350871"/>
          </a:xfrm>
          <a:prstGeom prst="rect">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11" name="Rectangle 10"/>
          <p:cNvSpPr/>
          <p:nvPr/>
        </p:nvSpPr>
        <p:spPr>
          <a:xfrm>
            <a:off x="6547363" y="4346268"/>
            <a:ext cx="2256629" cy="6944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6547363" y="2479850"/>
            <a:ext cx="2256629" cy="10851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356354" y="2175751"/>
            <a:ext cx="8447638" cy="30409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p>
        </p:txBody>
      </p:sp>
      <p:sp>
        <p:nvSpPr>
          <p:cNvPr id="6" name="Rectangle 5"/>
          <p:cNvSpPr/>
          <p:nvPr/>
        </p:nvSpPr>
        <p:spPr>
          <a:xfrm>
            <a:off x="356355" y="2489282"/>
            <a:ext cx="2256628" cy="3350871"/>
          </a:xfrm>
          <a:prstGeom prst="rect">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7" name="Rectangle 6"/>
          <p:cNvSpPr/>
          <p:nvPr/>
        </p:nvSpPr>
        <p:spPr>
          <a:xfrm>
            <a:off x="356354" y="4355701"/>
            <a:ext cx="2256629" cy="6944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356354" y="2489283"/>
            <a:ext cx="2256629" cy="10851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p:nvSpPr>
        <p:spPr>
          <a:xfrm>
            <a:off x="400773" y="2237350"/>
            <a:ext cx="8342452" cy="4039567"/>
          </a:xfrm>
          <a:prstGeom prst="rect">
            <a:avLst/>
          </a:prstGeom>
        </p:spPr>
        <p:txBody>
          <a:bodyPr wrap="square">
            <a:spAutoFit/>
          </a:bodyPr>
          <a:lstStyle/>
          <a:p>
            <a:r>
              <a:rPr lang="en-US" sz="1350" b="1" dirty="0"/>
              <a:t>Requirement:                                      Detailed Description:                                                         Due Date:</a:t>
            </a:r>
          </a:p>
          <a:p>
            <a:pPr lvl="0"/>
            <a:r>
              <a:rPr lang="en-US" sz="1350" b="1" dirty="0">
                <a:solidFill>
                  <a:srgbClr val="C00000"/>
                </a:solidFill>
              </a:rPr>
              <a:t>PEMAC:                                                Form a Parish Emergency Management                         April 1</a:t>
            </a:r>
            <a:r>
              <a:rPr lang="en-US" sz="1350" b="1" baseline="30000" dirty="0">
                <a:solidFill>
                  <a:srgbClr val="C00000"/>
                </a:solidFill>
              </a:rPr>
              <a:t>st</a:t>
            </a:r>
            <a:r>
              <a:rPr lang="en-US" sz="1350" b="1" dirty="0">
                <a:solidFill>
                  <a:srgbClr val="C00000"/>
                </a:solidFill>
              </a:rPr>
              <a:t> each year</a:t>
            </a:r>
          </a:p>
          <a:p>
            <a:pPr lvl="0"/>
            <a:r>
              <a:rPr lang="en-US" sz="1350" b="1" dirty="0">
                <a:solidFill>
                  <a:srgbClr val="C00000"/>
                </a:solidFill>
              </a:rPr>
              <a:t>                                                              Advisory Committee (PEMAC) to offer </a:t>
            </a:r>
          </a:p>
          <a:p>
            <a:pPr lvl="0"/>
            <a:r>
              <a:rPr lang="en-US" sz="1350" b="1" dirty="0">
                <a:solidFill>
                  <a:srgbClr val="C00000"/>
                </a:solidFill>
              </a:rPr>
              <a:t>                                                              advice and counsel to the parish or police </a:t>
            </a:r>
          </a:p>
          <a:p>
            <a:pPr lvl="0"/>
            <a:r>
              <a:rPr lang="en-US" sz="1350" b="1" dirty="0">
                <a:solidFill>
                  <a:srgbClr val="C00000"/>
                </a:solidFill>
              </a:rPr>
              <a:t>                                                              jury president on homeland security and </a:t>
            </a:r>
          </a:p>
          <a:p>
            <a:pPr lvl="0"/>
            <a:r>
              <a:rPr lang="en-US" sz="1350" b="1" dirty="0">
                <a:solidFill>
                  <a:srgbClr val="C00000"/>
                </a:solidFill>
              </a:rPr>
              <a:t>                                                              emergency management issues. </a:t>
            </a:r>
          </a:p>
          <a:p>
            <a:endParaRPr lang="en-US" sz="1350" b="1" dirty="0"/>
          </a:p>
          <a:p>
            <a:r>
              <a:rPr lang="en-US" sz="1350" b="1" dirty="0">
                <a:solidFill>
                  <a:srgbClr val="C00000"/>
                </a:solidFill>
              </a:rPr>
              <a:t>Parish EOP/Update:         	          Shall prepare and maintain an all hazards                     Due June 30</a:t>
            </a:r>
            <a:r>
              <a:rPr lang="en-US" sz="1350" b="1" baseline="30000" dirty="0">
                <a:solidFill>
                  <a:srgbClr val="C00000"/>
                </a:solidFill>
              </a:rPr>
              <a:t>th</a:t>
            </a:r>
            <a:r>
              <a:rPr lang="en-US" sz="1350" b="1" dirty="0">
                <a:solidFill>
                  <a:srgbClr val="C00000"/>
                </a:solidFill>
              </a:rPr>
              <a:t>, every 2 yrs.</a:t>
            </a:r>
          </a:p>
          <a:p>
            <a:r>
              <a:rPr lang="en-US" sz="1350" b="1" dirty="0">
                <a:solidFill>
                  <a:srgbClr val="C00000"/>
                </a:solidFill>
              </a:rPr>
              <a:t>                                                              emergency operations plan (EOP) and keep it </a:t>
            </a:r>
          </a:p>
          <a:p>
            <a:r>
              <a:rPr lang="en-US" sz="1350" b="1" dirty="0">
                <a:solidFill>
                  <a:srgbClr val="C00000"/>
                </a:solidFill>
              </a:rPr>
              <a:t>                                                              current.  EOP shall be consistent with CPG 101 v.2.</a:t>
            </a:r>
          </a:p>
          <a:p>
            <a:endParaRPr lang="en-US" sz="1350" b="1" dirty="0"/>
          </a:p>
          <a:p>
            <a:r>
              <a:rPr lang="en-US" sz="1350" b="1" dirty="0">
                <a:solidFill>
                  <a:srgbClr val="C00000"/>
                </a:solidFill>
              </a:rPr>
              <a:t>Integrated Preparedness Plan         Submit the IPPW sign in sheet to                                      June 30</a:t>
            </a:r>
            <a:r>
              <a:rPr lang="en-US" sz="1350" b="1" baseline="30000" dirty="0">
                <a:solidFill>
                  <a:srgbClr val="C00000"/>
                </a:solidFill>
              </a:rPr>
              <a:t>th</a:t>
            </a:r>
            <a:r>
              <a:rPr lang="en-US" sz="1350" b="1" dirty="0">
                <a:solidFill>
                  <a:srgbClr val="C00000"/>
                </a:solidFill>
              </a:rPr>
              <a:t> every year</a:t>
            </a:r>
          </a:p>
          <a:p>
            <a:r>
              <a:rPr lang="en-US" sz="1350" b="1" dirty="0">
                <a:solidFill>
                  <a:srgbClr val="C00000"/>
                </a:solidFill>
              </a:rPr>
              <a:t>Workshop (IPPW)                              GOHSEP via </a:t>
            </a:r>
            <a:r>
              <a:rPr lang="en-US" sz="1350" b="1" dirty="0" err="1">
                <a:solidFill>
                  <a:srgbClr val="C00000"/>
                </a:solidFill>
              </a:rPr>
              <a:t>WebEOC</a:t>
            </a:r>
            <a:r>
              <a:rPr lang="en-US" sz="1350" b="1" dirty="0">
                <a:solidFill>
                  <a:srgbClr val="C00000"/>
                </a:solidFill>
              </a:rPr>
              <a:t>.</a:t>
            </a:r>
          </a:p>
          <a:p>
            <a:r>
              <a:rPr lang="en-US" sz="1350" dirty="0">
                <a:solidFill>
                  <a:srgbClr val="C00000"/>
                </a:solidFill>
              </a:rPr>
              <a:t> </a:t>
            </a:r>
          </a:p>
          <a:p>
            <a:r>
              <a:rPr lang="en-US" sz="1350" b="1" dirty="0"/>
              <a:t>Special Events                                     </a:t>
            </a:r>
            <a:r>
              <a:rPr lang="en-US" sz="1350" dirty="0"/>
              <a:t>National Special Events Data Call,                                     August 1</a:t>
            </a:r>
            <a:r>
              <a:rPr lang="en-US" sz="1350" baseline="30000" dirty="0"/>
              <a:t>st</a:t>
            </a:r>
            <a:r>
              <a:rPr lang="en-US" sz="1350" dirty="0"/>
              <a:t> of each year</a:t>
            </a:r>
          </a:p>
          <a:p>
            <a:r>
              <a:rPr lang="en-US" sz="1350" dirty="0"/>
              <a:t>                                                              covering events from December 1</a:t>
            </a:r>
            <a:r>
              <a:rPr lang="en-US" sz="1350" baseline="30000" dirty="0"/>
              <a:t>st</a:t>
            </a:r>
            <a:r>
              <a:rPr lang="en-US" sz="1350" dirty="0"/>
              <a:t> -  </a:t>
            </a:r>
          </a:p>
          <a:p>
            <a:r>
              <a:rPr lang="en-US" sz="1350" dirty="0"/>
              <a:t>                                                              November 30</a:t>
            </a:r>
            <a:r>
              <a:rPr lang="en-US" sz="1350" baseline="30000" dirty="0"/>
              <a:t>th</a:t>
            </a:r>
            <a:r>
              <a:rPr lang="en-US" sz="1350" dirty="0"/>
              <a:t> will be entered in HSIN.                                                            </a:t>
            </a:r>
          </a:p>
          <a:p>
            <a:r>
              <a:rPr lang="en-US" sz="1350" dirty="0"/>
              <a:t>          </a:t>
            </a:r>
          </a:p>
          <a:p>
            <a:endParaRPr lang="en-US" sz="1350" dirty="0"/>
          </a:p>
        </p:txBody>
      </p:sp>
      <p:sp>
        <p:nvSpPr>
          <p:cNvPr id="5" name="TextBox 4"/>
          <p:cNvSpPr txBox="1"/>
          <p:nvPr/>
        </p:nvSpPr>
        <p:spPr>
          <a:xfrm>
            <a:off x="1" y="1613615"/>
            <a:ext cx="9143999" cy="577081"/>
          </a:xfrm>
          <a:prstGeom prst="rect">
            <a:avLst/>
          </a:prstGeom>
          <a:noFill/>
        </p:spPr>
        <p:txBody>
          <a:bodyPr wrap="square" rtlCol="0">
            <a:spAutoFit/>
          </a:bodyPr>
          <a:lstStyle/>
          <a:p>
            <a:pPr algn="ctr"/>
            <a:r>
              <a:rPr lang="en-US" sz="3150" dirty="0">
                <a:ln w="3175">
                  <a:noFill/>
                </a:ln>
                <a:solidFill>
                  <a:schemeClr val="accent5">
                    <a:lumMod val="75000"/>
                  </a:schemeClr>
                </a:solidFill>
                <a:latin typeface="Arial" panose="020B0604020202020204" pitchFamily="34" charset="0"/>
                <a:ea typeface="+mj-ea"/>
                <a:cs typeface="Arial" panose="020B0604020202020204" pitchFamily="34" charset="0"/>
              </a:rPr>
              <a:t>Parish OHSEP Annual Requirements</a:t>
            </a:r>
          </a:p>
        </p:txBody>
      </p:sp>
    </p:spTree>
    <p:extLst>
      <p:ext uri="{BB962C8B-B14F-4D97-AF65-F5344CB8AC3E}">
        <p14:creationId xmlns:p14="http://schemas.microsoft.com/office/powerpoint/2010/main" val="6725851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880003" y="2489282"/>
            <a:ext cx="3422413" cy="3350871"/>
          </a:xfrm>
          <a:prstGeom prst="rect">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12" name="Rectangle 11"/>
          <p:cNvSpPr/>
          <p:nvPr/>
        </p:nvSpPr>
        <p:spPr>
          <a:xfrm>
            <a:off x="2880001" y="4355701"/>
            <a:ext cx="3422414" cy="629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2880001" y="2424702"/>
            <a:ext cx="3422414" cy="11497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p:nvSpPr>
        <p:spPr>
          <a:xfrm>
            <a:off x="6382423" y="2489282"/>
            <a:ext cx="2421569" cy="3350871"/>
          </a:xfrm>
          <a:prstGeom prst="rect">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15" name="Rectangle 14"/>
          <p:cNvSpPr/>
          <p:nvPr/>
        </p:nvSpPr>
        <p:spPr>
          <a:xfrm>
            <a:off x="6382421" y="4355701"/>
            <a:ext cx="2421570" cy="629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a:off x="6382421" y="2424702"/>
            <a:ext cx="2421570" cy="11497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356356" y="2489282"/>
            <a:ext cx="2421569" cy="3350871"/>
          </a:xfrm>
          <a:prstGeom prst="rect">
            <a:avLst/>
          </a:prstGeom>
          <a:solidFill>
            <a:schemeClr val="accent1">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9" name="Rectangle 8"/>
          <p:cNvSpPr/>
          <p:nvPr/>
        </p:nvSpPr>
        <p:spPr>
          <a:xfrm>
            <a:off x="356354" y="4355701"/>
            <a:ext cx="2421570" cy="629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356354" y="2424702"/>
            <a:ext cx="2421570" cy="11497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356353" y="2096000"/>
            <a:ext cx="8447639" cy="30409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p>
        </p:txBody>
      </p:sp>
      <p:sp>
        <p:nvSpPr>
          <p:cNvPr id="4" name="TextBox 3"/>
          <p:cNvSpPr txBox="1"/>
          <p:nvPr/>
        </p:nvSpPr>
        <p:spPr>
          <a:xfrm>
            <a:off x="356353" y="2095999"/>
            <a:ext cx="8447638" cy="3831818"/>
          </a:xfrm>
          <a:prstGeom prst="rect">
            <a:avLst/>
          </a:prstGeom>
          <a:noFill/>
        </p:spPr>
        <p:txBody>
          <a:bodyPr wrap="square" rtlCol="0">
            <a:spAutoFit/>
          </a:bodyPr>
          <a:lstStyle/>
          <a:p>
            <a:r>
              <a:rPr lang="en-US" sz="1350" b="1" dirty="0"/>
              <a:t>Requirement:                                       Detailed Description:                                                   Due Date:</a:t>
            </a:r>
          </a:p>
          <a:p>
            <a:pPr lvl="0"/>
            <a:endParaRPr lang="en-US" sz="1350" b="1" dirty="0">
              <a:solidFill>
                <a:prstClr val="black"/>
              </a:solidFill>
            </a:endParaRPr>
          </a:p>
          <a:p>
            <a:pPr lvl="0"/>
            <a:r>
              <a:rPr lang="en-US" sz="1350" b="1" dirty="0">
                <a:solidFill>
                  <a:prstClr val="black"/>
                </a:solidFill>
              </a:rPr>
              <a:t>EMPG/SHSP Grant Acceptance         </a:t>
            </a:r>
            <a:r>
              <a:rPr lang="en-US" sz="1350" dirty="0">
                <a:solidFill>
                  <a:prstClr val="black"/>
                </a:solidFill>
              </a:rPr>
              <a:t>Fed Grant Agreement Articles                                     October 15</a:t>
            </a:r>
            <a:r>
              <a:rPr lang="en-US" sz="1350" baseline="30000" dirty="0">
                <a:solidFill>
                  <a:prstClr val="black"/>
                </a:solidFill>
              </a:rPr>
              <a:t>th</a:t>
            </a:r>
            <a:r>
              <a:rPr lang="en-US" sz="1350" dirty="0">
                <a:solidFill>
                  <a:prstClr val="black"/>
                </a:solidFill>
              </a:rPr>
              <a:t> – EMPG</a:t>
            </a:r>
          </a:p>
          <a:p>
            <a:pPr lvl="0"/>
            <a:r>
              <a:rPr lang="en-US" sz="1350" dirty="0">
                <a:solidFill>
                  <a:prstClr val="black"/>
                </a:solidFill>
              </a:rPr>
              <a:t>                                                                                                                                                          October 30</a:t>
            </a:r>
            <a:r>
              <a:rPr lang="en-US" sz="1350" baseline="30000" dirty="0">
                <a:solidFill>
                  <a:prstClr val="black"/>
                </a:solidFill>
              </a:rPr>
              <a:t>th</a:t>
            </a:r>
            <a:r>
              <a:rPr lang="en-US" sz="1350" dirty="0">
                <a:solidFill>
                  <a:prstClr val="black"/>
                </a:solidFill>
              </a:rPr>
              <a:t> – SHSP</a:t>
            </a:r>
          </a:p>
          <a:p>
            <a:pPr lvl="0"/>
            <a:r>
              <a:rPr lang="en-US" sz="1350" b="1" dirty="0">
                <a:solidFill>
                  <a:prstClr val="black"/>
                </a:solidFill>
              </a:rPr>
              <a:t>NIMS Implementation:                       </a:t>
            </a:r>
            <a:r>
              <a:rPr lang="en-US" sz="1350" dirty="0">
                <a:solidFill>
                  <a:prstClr val="black"/>
                </a:solidFill>
              </a:rPr>
              <a:t>Utilization of standardized resource                      </a:t>
            </a:r>
          </a:p>
          <a:p>
            <a:pPr lvl="0"/>
            <a:r>
              <a:rPr lang="en-US" sz="1350" dirty="0">
                <a:solidFill>
                  <a:prstClr val="black"/>
                </a:solidFill>
              </a:rPr>
              <a:t>                                                                management concepts such as typing,                       October 31</a:t>
            </a:r>
            <a:r>
              <a:rPr lang="en-US" sz="1350" baseline="30000" dirty="0">
                <a:solidFill>
                  <a:prstClr val="black"/>
                </a:solidFill>
              </a:rPr>
              <a:t>st</a:t>
            </a:r>
            <a:r>
              <a:rPr lang="en-US" sz="1350" dirty="0">
                <a:solidFill>
                  <a:prstClr val="black"/>
                </a:solidFill>
              </a:rPr>
              <a:t> each year</a:t>
            </a:r>
          </a:p>
          <a:p>
            <a:pPr lvl="0"/>
            <a:r>
              <a:rPr lang="en-US" sz="1350" dirty="0">
                <a:solidFill>
                  <a:prstClr val="black"/>
                </a:solidFill>
              </a:rPr>
              <a:t>                                                                inventorying, and cataloging </a:t>
            </a:r>
          </a:p>
          <a:p>
            <a:endParaRPr lang="en-US" sz="1350" b="1" dirty="0"/>
          </a:p>
          <a:p>
            <a:r>
              <a:rPr lang="en-US" sz="1350" b="1" dirty="0"/>
              <a:t>RISK Survey/ Assessment                   </a:t>
            </a:r>
            <a:r>
              <a:rPr lang="en-US" sz="1350" dirty="0"/>
              <a:t>Prepare, publish and maintain a                                   November 1</a:t>
            </a:r>
            <a:r>
              <a:rPr lang="en-US" sz="1350" baseline="30000" dirty="0"/>
              <a:t>st</a:t>
            </a:r>
            <a:r>
              <a:rPr lang="en-US" sz="1350" dirty="0"/>
              <a:t> of each year</a:t>
            </a:r>
          </a:p>
          <a:p>
            <a:r>
              <a:rPr lang="en-US" sz="1350" dirty="0"/>
              <a:t>                                                                parish risk assessment </a:t>
            </a:r>
          </a:p>
          <a:p>
            <a:endParaRPr lang="en-US" sz="1350" dirty="0"/>
          </a:p>
          <a:p>
            <a:r>
              <a:rPr lang="en-US" sz="1350" b="1" dirty="0"/>
              <a:t>EMPG/SHSP/UASI Project                  </a:t>
            </a:r>
            <a:r>
              <a:rPr lang="en-US" sz="1350" dirty="0"/>
              <a:t>Completed and approved                                               November 30</a:t>
            </a:r>
            <a:r>
              <a:rPr lang="en-US" sz="1350" baseline="30000" dirty="0"/>
              <a:t>th </a:t>
            </a:r>
            <a:r>
              <a:rPr lang="en-US" sz="1350" dirty="0"/>
              <a:t> of each year</a:t>
            </a:r>
            <a:endParaRPr lang="en-US" sz="1350" b="1" dirty="0"/>
          </a:p>
          <a:p>
            <a:r>
              <a:rPr lang="en-US" sz="1350" b="1" dirty="0"/>
              <a:t>Allocation/Applications                      </a:t>
            </a:r>
            <a:r>
              <a:rPr lang="en-US" sz="1350" dirty="0"/>
              <a:t>Project Allocation Forms </a:t>
            </a:r>
          </a:p>
          <a:p>
            <a:endParaRPr lang="en-US" sz="1350" dirty="0"/>
          </a:p>
          <a:p>
            <a:r>
              <a:rPr lang="en-US" sz="1350" b="1" dirty="0"/>
              <a:t>Nationwide Cybersecurity                  </a:t>
            </a:r>
            <a:r>
              <a:rPr lang="en-US" sz="1350" dirty="0"/>
              <a:t>annual self- assessment that is designed                    December 31</a:t>
            </a:r>
            <a:r>
              <a:rPr lang="en-US" sz="1350" baseline="30000" dirty="0"/>
              <a:t>st</a:t>
            </a:r>
            <a:r>
              <a:rPr lang="en-US" sz="1350" dirty="0"/>
              <a:t>  of each year   </a:t>
            </a:r>
          </a:p>
          <a:p>
            <a:r>
              <a:rPr lang="en-US" sz="1350" b="1" dirty="0"/>
              <a:t>Review (NCSR) </a:t>
            </a:r>
            <a:r>
              <a:rPr lang="en-US" sz="1350" dirty="0"/>
              <a:t>                                     to measure gaps and capabilities of state, </a:t>
            </a:r>
          </a:p>
          <a:p>
            <a:r>
              <a:rPr lang="en-US" sz="1350" dirty="0"/>
              <a:t>                                                                 local, tribal and territorial (SLTT) governments’ </a:t>
            </a:r>
          </a:p>
          <a:p>
            <a:r>
              <a:rPr lang="en-US" sz="1350" dirty="0"/>
              <a:t>                                                                 cybersecurity programs.</a:t>
            </a:r>
            <a:endParaRPr lang="en-US" sz="1350" b="1" dirty="0"/>
          </a:p>
        </p:txBody>
      </p:sp>
      <p:sp>
        <p:nvSpPr>
          <p:cNvPr id="6" name="TextBox 5"/>
          <p:cNvSpPr txBox="1"/>
          <p:nvPr/>
        </p:nvSpPr>
        <p:spPr>
          <a:xfrm>
            <a:off x="666603" y="1621753"/>
            <a:ext cx="7446818" cy="577081"/>
          </a:xfrm>
          <a:prstGeom prst="rect">
            <a:avLst/>
          </a:prstGeom>
          <a:noFill/>
        </p:spPr>
        <p:txBody>
          <a:bodyPr wrap="square" rtlCol="0">
            <a:spAutoFit/>
          </a:bodyPr>
          <a:lstStyle/>
          <a:p>
            <a:pPr algn="ctr"/>
            <a:r>
              <a:rPr lang="en-US" sz="3150" dirty="0">
                <a:ln w="3175">
                  <a:noFill/>
                </a:ln>
                <a:solidFill>
                  <a:schemeClr val="accent5">
                    <a:lumMod val="75000"/>
                  </a:schemeClr>
                </a:solidFill>
                <a:latin typeface="Arial" panose="020B0604020202020204" pitchFamily="34" charset="0"/>
                <a:ea typeface="+mj-ea"/>
                <a:cs typeface="Arial" panose="020B0604020202020204" pitchFamily="34" charset="0"/>
              </a:rPr>
              <a:t>Parish OHSEP Annual Requirements</a:t>
            </a:r>
          </a:p>
        </p:txBody>
      </p:sp>
    </p:spTree>
    <p:extLst>
      <p:ext uri="{BB962C8B-B14F-4D97-AF65-F5344CB8AC3E}">
        <p14:creationId xmlns:p14="http://schemas.microsoft.com/office/powerpoint/2010/main" val="29767363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Important Annual Dates</a:t>
            </a:r>
            <a:endParaRPr lang="en-US" dirty="0"/>
          </a:p>
        </p:txBody>
      </p:sp>
      <p:sp>
        <p:nvSpPr>
          <p:cNvPr id="5" name="Content Placeholder 4"/>
          <p:cNvSpPr>
            <a:spLocks noGrp="1"/>
          </p:cNvSpPr>
          <p:nvPr>
            <p:ph idx="1"/>
          </p:nvPr>
        </p:nvSpPr>
        <p:spPr/>
        <p:txBody>
          <a:bodyPr>
            <a:normAutofit/>
          </a:bodyPr>
          <a:lstStyle/>
          <a:p>
            <a:r>
              <a:rPr lang="en-US" b="1" dirty="0" smtClean="0">
                <a:solidFill>
                  <a:srgbClr val="C00000"/>
                </a:solidFill>
              </a:rPr>
              <a:t>April 1</a:t>
            </a:r>
            <a:r>
              <a:rPr lang="en-US" b="1" baseline="30000" dirty="0" smtClean="0">
                <a:solidFill>
                  <a:srgbClr val="C00000"/>
                </a:solidFill>
              </a:rPr>
              <a:t>st</a:t>
            </a:r>
            <a:r>
              <a:rPr lang="en-US" b="1" dirty="0" smtClean="0">
                <a:solidFill>
                  <a:srgbClr val="C00000"/>
                </a:solidFill>
              </a:rPr>
              <a:t> </a:t>
            </a:r>
            <a:r>
              <a:rPr lang="en-US" dirty="0" smtClean="0"/>
              <a:t>-  Annual Report Due</a:t>
            </a:r>
          </a:p>
          <a:p>
            <a:r>
              <a:rPr lang="en-US" b="1" dirty="0" smtClean="0">
                <a:solidFill>
                  <a:srgbClr val="C00000"/>
                </a:solidFill>
              </a:rPr>
              <a:t>June 1</a:t>
            </a:r>
            <a:r>
              <a:rPr lang="en-US" b="1" baseline="30000" dirty="0" smtClean="0">
                <a:solidFill>
                  <a:srgbClr val="C00000"/>
                </a:solidFill>
              </a:rPr>
              <a:t>st </a:t>
            </a:r>
            <a:r>
              <a:rPr lang="en-US" baseline="30000" dirty="0" smtClean="0"/>
              <a:t>- </a:t>
            </a:r>
            <a:r>
              <a:rPr lang="en-US" dirty="0" smtClean="0"/>
              <a:t>(Bi-Annual) Parish EOP including Process and Analysis Tool must be uploaded in </a:t>
            </a:r>
            <a:r>
              <a:rPr lang="en-US" dirty="0" err="1" smtClean="0"/>
              <a:t>WebEOC</a:t>
            </a:r>
            <a:endParaRPr lang="en-US" dirty="0" smtClean="0"/>
          </a:p>
          <a:p>
            <a:r>
              <a:rPr lang="en-US" b="1" dirty="0" smtClean="0">
                <a:solidFill>
                  <a:srgbClr val="C00000"/>
                </a:solidFill>
              </a:rPr>
              <a:t>June 30</a:t>
            </a:r>
            <a:r>
              <a:rPr lang="en-US" b="1" baseline="30000" dirty="0" smtClean="0">
                <a:solidFill>
                  <a:srgbClr val="C00000"/>
                </a:solidFill>
              </a:rPr>
              <a:t>th</a:t>
            </a:r>
            <a:r>
              <a:rPr lang="en-US" b="1" dirty="0" smtClean="0"/>
              <a:t>-</a:t>
            </a:r>
            <a:r>
              <a:rPr lang="en-US" b="1" dirty="0" smtClean="0">
                <a:solidFill>
                  <a:srgbClr val="C00000"/>
                </a:solidFill>
              </a:rPr>
              <a:t> </a:t>
            </a:r>
            <a:r>
              <a:rPr lang="en-US" dirty="0" smtClean="0"/>
              <a:t>Parish IPPW (formerly known as TEPW) must be conducted.</a:t>
            </a:r>
          </a:p>
          <a:p>
            <a:r>
              <a:rPr lang="en-US" b="1" dirty="0" smtClean="0">
                <a:solidFill>
                  <a:srgbClr val="C00000"/>
                </a:solidFill>
              </a:rPr>
              <a:t>September 30</a:t>
            </a:r>
            <a:r>
              <a:rPr lang="en-US" b="1" baseline="30000" dirty="0" smtClean="0">
                <a:solidFill>
                  <a:srgbClr val="C00000"/>
                </a:solidFill>
              </a:rPr>
              <a:t>th</a:t>
            </a:r>
            <a:r>
              <a:rPr lang="en-US" b="1" dirty="0">
                <a:solidFill>
                  <a:srgbClr val="C00000"/>
                </a:solidFill>
              </a:rPr>
              <a:t> </a:t>
            </a:r>
            <a:r>
              <a:rPr lang="en-US" dirty="0" smtClean="0"/>
              <a:t>- Parish or Region IPP (formerly TEP) must be completed and sent to Training &amp; Exercise.</a:t>
            </a:r>
          </a:p>
          <a:p>
            <a:r>
              <a:rPr lang="en-US" b="1" dirty="0" smtClean="0">
                <a:solidFill>
                  <a:srgbClr val="C00000"/>
                </a:solidFill>
              </a:rPr>
              <a:t>October 31</a:t>
            </a:r>
            <a:r>
              <a:rPr lang="en-US" b="1" baseline="30000" dirty="0" smtClean="0">
                <a:solidFill>
                  <a:srgbClr val="C00000"/>
                </a:solidFill>
              </a:rPr>
              <a:t>st </a:t>
            </a:r>
            <a:r>
              <a:rPr lang="en-US" dirty="0" smtClean="0"/>
              <a:t>- Parish NIMS Implementation board must be updated in </a:t>
            </a:r>
            <a:r>
              <a:rPr lang="en-US" dirty="0" err="1" smtClean="0"/>
              <a:t>WebEOC</a:t>
            </a:r>
            <a:endParaRPr lang="en-US" dirty="0"/>
          </a:p>
        </p:txBody>
      </p:sp>
    </p:spTree>
    <p:extLst>
      <p:ext uri="{BB962C8B-B14F-4D97-AF65-F5344CB8AC3E}">
        <p14:creationId xmlns:p14="http://schemas.microsoft.com/office/powerpoint/2010/main" val="8556548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51300" y="2850457"/>
            <a:ext cx="3092701" cy="2009654"/>
          </a:xfrm>
          <a:prstGeom prst="rect">
            <a:avLst/>
          </a:prstGeom>
          <a:effectLst>
            <a:outerShdw blurRad="50800" dist="50800" dir="5400000" algn="ctr" rotWithShape="0">
              <a:schemeClr val="bg1"/>
            </a:outerShdw>
          </a:effectLst>
        </p:spPr>
      </p:pic>
      <p:sp>
        <p:nvSpPr>
          <p:cNvPr id="2" name="Title 1"/>
          <p:cNvSpPr>
            <a:spLocks noGrp="1"/>
          </p:cNvSpPr>
          <p:nvPr>
            <p:ph type="title"/>
          </p:nvPr>
        </p:nvSpPr>
        <p:spPr/>
        <p:txBody>
          <a:bodyPr/>
          <a:lstStyle/>
          <a:p>
            <a:r>
              <a:rPr lang="en-US" dirty="0" smtClean="0"/>
              <a:t>Training and Exercise Section</a:t>
            </a:r>
            <a:endParaRPr lang="en-US" dirty="0"/>
          </a:p>
        </p:txBody>
      </p:sp>
      <p:sp>
        <p:nvSpPr>
          <p:cNvPr id="5" name="Content Placeholder 4"/>
          <p:cNvSpPr>
            <a:spLocks noGrp="1"/>
          </p:cNvSpPr>
          <p:nvPr>
            <p:ph idx="1"/>
          </p:nvPr>
        </p:nvSpPr>
        <p:spPr>
          <a:xfrm>
            <a:off x="190983" y="2469406"/>
            <a:ext cx="5729468" cy="3531344"/>
          </a:xfrm>
        </p:spPr>
        <p:txBody>
          <a:bodyPr>
            <a:normAutofit fontScale="85000" lnSpcReduction="10000"/>
          </a:bodyPr>
          <a:lstStyle/>
          <a:p>
            <a:pPr marL="171450" indent="-171450">
              <a:lnSpc>
                <a:spcPct val="100000"/>
              </a:lnSpc>
              <a:buClr>
                <a:schemeClr val="accent5">
                  <a:lumMod val="75000"/>
                </a:schemeClr>
              </a:buClr>
            </a:pPr>
            <a:r>
              <a:rPr lang="en-US" sz="2700" b="1" dirty="0"/>
              <a:t>Coordinates</a:t>
            </a:r>
            <a:r>
              <a:rPr lang="en-US" sz="2700" dirty="0"/>
              <a:t> the delivery of all the Homeland Security &amp; Emergency Management training in the state as well as creates Regional and Statewide All Hazards Exercises</a:t>
            </a:r>
          </a:p>
          <a:p>
            <a:pPr marL="171450" indent="-171450">
              <a:lnSpc>
                <a:spcPct val="100000"/>
              </a:lnSpc>
              <a:buClr>
                <a:schemeClr val="accent5">
                  <a:lumMod val="75000"/>
                </a:schemeClr>
              </a:buClr>
            </a:pPr>
            <a:r>
              <a:rPr lang="en-US" sz="2700" b="1" dirty="0"/>
              <a:t>Mandated</a:t>
            </a:r>
            <a:r>
              <a:rPr lang="en-US" sz="2700" dirty="0"/>
              <a:t> to deliver 80 courses year and participate in at least 5 exercises.</a:t>
            </a:r>
          </a:p>
          <a:p>
            <a:pPr marL="171450" indent="-171450">
              <a:lnSpc>
                <a:spcPct val="100000"/>
              </a:lnSpc>
              <a:buClr>
                <a:schemeClr val="accent5">
                  <a:lumMod val="75000"/>
                </a:schemeClr>
              </a:buClr>
            </a:pPr>
            <a:r>
              <a:rPr lang="en-US" sz="2700" b="1" dirty="0"/>
              <a:t>Revises and Updates </a:t>
            </a:r>
            <a:r>
              <a:rPr lang="en-US" sz="2700" dirty="0"/>
              <a:t>EMPG requirements for GOHSEP Personnel (EMPG funded personnel are required to participate in 3 exercise per year).</a:t>
            </a:r>
          </a:p>
        </p:txBody>
      </p:sp>
    </p:spTree>
    <p:extLst>
      <p:ext uri="{BB962C8B-B14F-4D97-AF65-F5344CB8AC3E}">
        <p14:creationId xmlns:p14="http://schemas.microsoft.com/office/powerpoint/2010/main" val="5347787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Management Training</a:t>
            </a:r>
            <a:endParaRPr lang="en-US" dirty="0"/>
          </a:p>
        </p:txBody>
      </p:sp>
      <p:sp>
        <p:nvSpPr>
          <p:cNvPr id="3" name="Text Placeholder 2"/>
          <p:cNvSpPr>
            <a:spLocks noGrp="1"/>
          </p:cNvSpPr>
          <p:nvPr>
            <p:ph type="body" idx="1"/>
          </p:nvPr>
        </p:nvSpPr>
        <p:spPr/>
        <p:txBody>
          <a:bodyPr/>
          <a:lstStyle/>
          <a:p>
            <a:r>
              <a:rPr lang="en-US" dirty="0" smtClean="0"/>
              <a:t>Emergency Management</a:t>
            </a:r>
            <a:endParaRPr lang="en-US" dirty="0"/>
          </a:p>
        </p:txBody>
      </p:sp>
      <p:sp>
        <p:nvSpPr>
          <p:cNvPr id="4" name="Text Placeholder 3"/>
          <p:cNvSpPr>
            <a:spLocks noGrp="1"/>
          </p:cNvSpPr>
          <p:nvPr>
            <p:ph type="body" sz="quarter" idx="3"/>
          </p:nvPr>
        </p:nvSpPr>
        <p:spPr/>
        <p:txBody>
          <a:bodyPr/>
          <a:lstStyle/>
          <a:p>
            <a:r>
              <a:rPr lang="en-US" dirty="0" smtClean="0"/>
              <a:t>Examples</a:t>
            </a:r>
            <a:endParaRPr lang="en-US" dirty="0"/>
          </a:p>
        </p:txBody>
      </p:sp>
      <p:sp>
        <p:nvSpPr>
          <p:cNvPr id="5" name="Content Placeholder 4"/>
          <p:cNvSpPr>
            <a:spLocks noGrp="1"/>
          </p:cNvSpPr>
          <p:nvPr>
            <p:ph sz="half" idx="13"/>
          </p:nvPr>
        </p:nvSpPr>
        <p:spPr/>
        <p:txBody>
          <a:bodyPr>
            <a:normAutofit/>
          </a:bodyPr>
          <a:lstStyle/>
          <a:p>
            <a:r>
              <a:rPr lang="en-US" sz="1800" dirty="0"/>
              <a:t>Coordinates all emergency management training provided through the Emergency Management Institute (EMI) in </a:t>
            </a:r>
            <a:r>
              <a:rPr lang="en-US" sz="1800" dirty="0" err="1"/>
              <a:t>Emmitsburg</a:t>
            </a:r>
            <a:r>
              <a:rPr lang="en-US" sz="1800" dirty="0"/>
              <a:t>, MD</a:t>
            </a:r>
          </a:p>
          <a:p>
            <a:pPr lvl="1"/>
            <a:r>
              <a:rPr lang="en-US" sz="1800" dirty="0"/>
              <a:t>Provided in state by EMI certified instructors</a:t>
            </a:r>
          </a:p>
          <a:p>
            <a:pPr lvl="1"/>
            <a:r>
              <a:rPr lang="en-US" sz="1800" dirty="0"/>
              <a:t>Provided in-person to EMI</a:t>
            </a:r>
          </a:p>
          <a:p>
            <a:pPr lvl="1"/>
            <a:endParaRPr lang="en-US" dirty="0" smtClean="0"/>
          </a:p>
          <a:p>
            <a:endParaRPr lang="en-US" dirty="0"/>
          </a:p>
        </p:txBody>
      </p:sp>
      <p:sp>
        <p:nvSpPr>
          <p:cNvPr id="6" name="Content Placeholder 5"/>
          <p:cNvSpPr>
            <a:spLocks noGrp="1"/>
          </p:cNvSpPr>
          <p:nvPr>
            <p:ph sz="half" idx="2"/>
          </p:nvPr>
        </p:nvSpPr>
        <p:spPr>
          <a:xfrm>
            <a:off x="4629150" y="2760845"/>
            <a:ext cx="4132713" cy="2753916"/>
          </a:xfrm>
        </p:spPr>
        <p:txBody>
          <a:bodyPr>
            <a:normAutofit/>
          </a:bodyPr>
          <a:lstStyle/>
          <a:p>
            <a:pPr>
              <a:buClr>
                <a:schemeClr val="tx1"/>
              </a:buClr>
            </a:pPr>
            <a:r>
              <a:rPr lang="en-US" sz="1800" b="1" dirty="0">
                <a:solidFill>
                  <a:srgbClr val="C00000"/>
                </a:solidFill>
              </a:rPr>
              <a:t>ICS- 300 </a:t>
            </a:r>
            <a:r>
              <a:rPr lang="en-US" sz="1800" dirty="0"/>
              <a:t>| Intermediate Incident Command System for Expanding Incidents for Operational First Responders</a:t>
            </a:r>
          </a:p>
          <a:p>
            <a:pPr>
              <a:buClr>
                <a:schemeClr val="tx1"/>
              </a:buClr>
            </a:pPr>
            <a:r>
              <a:rPr lang="en-US" sz="1800" b="1" dirty="0">
                <a:solidFill>
                  <a:srgbClr val="C00000"/>
                </a:solidFill>
              </a:rPr>
              <a:t>ICS-400</a:t>
            </a:r>
            <a:r>
              <a:rPr lang="en-US" sz="1800" dirty="0"/>
              <a:t> | Advanced Incident Command System</a:t>
            </a:r>
          </a:p>
          <a:p>
            <a:pPr>
              <a:buClr>
                <a:schemeClr val="tx1"/>
              </a:buClr>
            </a:pPr>
            <a:r>
              <a:rPr lang="en-US" sz="1800" b="1" dirty="0">
                <a:solidFill>
                  <a:srgbClr val="C00000"/>
                </a:solidFill>
              </a:rPr>
              <a:t>G-386</a:t>
            </a:r>
            <a:r>
              <a:rPr lang="en-US" sz="1800" dirty="0"/>
              <a:t> | Fatalities Management</a:t>
            </a:r>
          </a:p>
        </p:txBody>
      </p:sp>
    </p:spTree>
    <p:extLst>
      <p:ext uri="{BB962C8B-B14F-4D97-AF65-F5344CB8AC3E}">
        <p14:creationId xmlns:p14="http://schemas.microsoft.com/office/powerpoint/2010/main" val="10433324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Homeland Security Training</a:t>
            </a:r>
            <a:endParaRPr lang="en-US" dirty="0"/>
          </a:p>
        </p:txBody>
      </p:sp>
      <p:sp>
        <p:nvSpPr>
          <p:cNvPr id="3" name="Text Placeholder 2"/>
          <p:cNvSpPr>
            <a:spLocks noGrp="1"/>
          </p:cNvSpPr>
          <p:nvPr>
            <p:ph type="body" idx="1"/>
          </p:nvPr>
        </p:nvSpPr>
        <p:spPr/>
        <p:txBody>
          <a:bodyPr/>
          <a:lstStyle/>
          <a:p>
            <a:r>
              <a:rPr lang="en-US" dirty="0" smtClean="0"/>
              <a:t>Homeland Security</a:t>
            </a:r>
            <a:endParaRPr lang="en-US" dirty="0"/>
          </a:p>
        </p:txBody>
      </p:sp>
      <p:sp>
        <p:nvSpPr>
          <p:cNvPr id="4" name="Text Placeholder 3"/>
          <p:cNvSpPr>
            <a:spLocks noGrp="1"/>
          </p:cNvSpPr>
          <p:nvPr>
            <p:ph type="body" sz="quarter" idx="3"/>
          </p:nvPr>
        </p:nvSpPr>
        <p:spPr/>
        <p:txBody>
          <a:bodyPr/>
          <a:lstStyle/>
          <a:p>
            <a:r>
              <a:rPr lang="en-US" dirty="0" smtClean="0"/>
              <a:t>Examples</a:t>
            </a:r>
            <a:endParaRPr lang="en-US" dirty="0"/>
          </a:p>
        </p:txBody>
      </p:sp>
      <p:sp>
        <p:nvSpPr>
          <p:cNvPr id="5" name="Content Placeholder 4"/>
          <p:cNvSpPr>
            <a:spLocks noGrp="1"/>
          </p:cNvSpPr>
          <p:nvPr>
            <p:ph sz="half" idx="13"/>
          </p:nvPr>
        </p:nvSpPr>
        <p:spPr/>
        <p:txBody>
          <a:bodyPr>
            <a:normAutofit/>
          </a:bodyPr>
          <a:lstStyle/>
          <a:p>
            <a:r>
              <a:rPr lang="en-US" sz="1800" dirty="0"/>
              <a:t>Coordinates training course through the 7 Consortium Partners </a:t>
            </a:r>
            <a:r>
              <a:rPr lang="en-US" sz="1800" dirty="0">
                <a:hlinkClick r:id="rId2"/>
              </a:rPr>
              <a:t>www.ndpc.us</a:t>
            </a:r>
            <a:r>
              <a:rPr lang="en-US" sz="1800" dirty="0"/>
              <a:t> and any Homeland Security Based Training Courses that may have to be funded </a:t>
            </a:r>
            <a:r>
              <a:rPr lang="en-US" sz="1800" b="1" dirty="0">
                <a:solidFill>
                  <a:srgbClr val="C00000"/>
                </a:solidFill>
              </a:rPr>
              <a:t>@ no cost </a:t>
            </a:r>
            <a:r>
              <a:rPr lang="en-US" sz="1800" dirty="0"/>
              <a:t>to the jurisdictions</a:t>
            </a:r>
          </a:p>
          <a:p>
            <a:endParaRPr lang="en-US" dirty="0"/>
          </a:p>
        </p:txBody>
      </p:sp>
      <p:sp>
        <p:nvSpPr>
          <p:cNvPr id="6" name="Content Placeholder 5"/>
          <p:cNvSpPr>
            <a:spLocks noGrp="1"/>
          </p:cNvSpPr>
          <p:nvPr>
            <p:ph sz="half" idx="2"/>
          </p:nvPr>
        </p:nvSpPr>
        <p:spPr>
          <a:xfrm>
            <a:off x="4629150" y="2760845"/>
            <a:ext cx="4132713" cy="2753916"/>
          </a:xfrm>
        </p:spPr>
        <p:txBody>
          <a:bodyPr>
            <a:normAutofit/>
          </a:bodyPr>
          <a:lstStyle/>
          <a:p>
            <a:pPr>
              <a:buClr>
                <a:schemeClr val="tx1"/>
              </a:buClr>
            </a:pPr>
            <a:r>
              <a:rPr lang="en-US" sz="1800" b="1" dirty="0">
                <a:solidFill>
                  <a:srgbClr val="C00000"/>
                </a:solidFill>
              </a:rPr>
              <a:t>AWR-148</a:t>
            </a:r>
            <a:r>
              <a:rPr lang="en-US" sz="1800" dirty="0"/>
              <a:t> | Crisis Management for School-Based Incidents – Partnering Rural Law Enforcement, First Responders and Local School Systems – Train the Trainer (RDPC)</a:t>
            </a:r>
          </a:p>
          <a:p>
            <a:pPr>
              <a:buClr>
                <a:schemeClr val="tx1"/>
              </a:buClr>
            </a:pPr>
            <a:r>
              <a:rPr lang="en-US" sz="1800" b="1" dirty="0">
                <a:solidFill>
                  <a:srgbClr val="C00000"/>
                </a:solidFill>
              </a:rPr>
              <a:t>MGT-319</a:t>
            </a:r>
            <a:r>
              <a:rPr lang="en-US" sz="1800" dirty="0"/>
              <a:t> | Mass Prophylaxis Preparedness and Planning (TEEX)</a:t>
            </a:r>
          </a:p>
        </p:txBody>
      </p:sp>
      <p:pic>
        <p:nvPicPr>
          <p:cNvPr id="11" name="Picture 10"/>
          <p:cNvPicPr>
            <a:picLocks noChangeAspect="1"/>
          </p:cNvPicPr>
          <p:nvPr/>
        </p:nvPicPr>
        <p:blipFill>
          <a:blip r:embed="rId3"/>
          <a:stretch>
            <a:fillRect/>
          </a:stretch>
        </p:blipFill>
        <p:spPr>
          <a:xfrm>
            <a:off x="1821976" y="4961814"/>
            <a:ext cx="5179325" cy="1038936"/>
          </a:xfrm>
          <a:prstGeom prst="rect">
            <a:avLst/>
          </a:prstGeom>
        </p:spPr>
      </p:pic>
    </p:spTree>
    <p:extLst>
      <p:ext uri="{BB962C8B-B14F-4D97-AF65-F5344CB8AC3E}">
        <p14:creationId xmlns:p14="http://schemas.microsoft.com/office/powerpoint/2010/main" val="21298272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Available Training Access</a:t>
            </a:r>
            <a:endParaRPr lang="en-US" dirty="0"/>
          </a:p>
        </p:txBody>
      </p:sp>
      <p:pic>
        <p:nvPicPr>
          <p:cNvPr id="8" name="Content Placeholder 7"/>
          <p:cNvPicPr>
            <a:picLocks noGrp="1" noChangeAspect="1"/>
          </p:cNvPicPr>
          <p:nvPr>
            <p:ph sz="half" idx="2"/>
          </p:nvPr>
        </p:nvPicPr>
        <p:blipFill>
          <a:blip r:embed="rId2"/>
          <a:stretch>
            <a:fillRect/>
          </a:stretch>
        </p:blipFill>
        <p:spPr>
          <a:xfrm>
            <a:off x="6232967" y="2749710"/>
            <a:ext cx="2849077" cy="1498883"/>
          </a:xfrm>
          <a:prstGeom prst="rect">
            <a:avLst/>
          </a:prstGeom>
        </p:spPr>
      </p:pic>
      <p:sp>
        <p:nvSpPr>
          <p:cNvPr id="3" name="Rectangle 2"/>
          <p:cNvSpPr/>
          <p:nvPr/>
        </p:nvSpPr>
        <p:spPr>
          <a:xfrm>
            <a:off x="417514" y="4405702"/>
            <a:ext cx="7950982" cy="1546577"/>
          </a:xfrm>
          <a:prstGeom prst="rect">
            <a:avLst/>
          </a:prstGeom>
          <a:ln w="38100">
            <a:solidFill>
              <a:srgbClr val="C00000"/>
            </a:solidFill>
          </a:ln>
        </p:spPr>
        <p:txBody>
          <a:bodyPr wrap="square">
            <a:spAutoFit/>
          </a:bodyPr>
          <a:lstStyle/>
          <a:p>
            <a:r>
              <a:rPr lang="en-US" sz="1350" b="1" dirty="0">
                <a:solidFill>
                  <a:srgbClr val="212121"/>
                </a:solidFill>
                <a:latin typeface="Calibri" panose="020F0502020204030204" pitchFamily="34" charset="0"/>
              </a:rPr>
              <a:t>GOHSEP Calendar link </a:t>
            </a:r>
            <a:r>
              <a:rPr lang="en-US" sz="1350" dirty="0">
                <a:solidFill>
                  <a:srgbClr val="212121"/>
                </a:solidFill>
                <a:latin typeface="Calibri" panose="020F0502020204030204" pitchFamily="34" charset="0"/>
              </a:rPr>
              <a:t>is: </a:t>
            </a:r>
            <a:r>
              <a:rPr lang="en-US" sz="1350" dirty="0">
                <a:solidFill>
                  <a:srgbClr val="212121"/>
                </a:solidFill>
                <a:latin typeface="Calibri" panose="020F0502020204030204" pitchFamily="34" charset="0"/>
                <a:hlinkClick r:id="rId3"/>
              </a:rPr>
              <a:t>http://gohsep.la.gov/RESOURCES/TRAINING-EVENTS-SCHEDULE</a:t>
            </a:r>
            <a:endParaRPr lang="en-US" sz="2400" dirty="0">
              <a:solidFill>
                <a:srgbClr val="212121"/>
              </a:solidFill>
              <a:latin typeface="wf_segoe-ui_normal"/>
            </a:endParaRPr>
          </a:p>
          <a:p>
            <a:r>
              <a:rPr lang="en-US" sz="1350" dirty="0">
                <a:solidFill>
                  <a:srgbClr val="212121"/>
                </a:solidFill>
                <a:latin typeface="Calibri" panose="020F0502020204030204" pitchFamily="34" charset="0"/>
              </a:rPr>
              <a:t> </a:t>
            </a:r>
            <a:endParaRPr lang="en-US" sz="2400" dirty="0">
              <a:solidFill>
                <a:srgbClr val="212121"/>
              </a:solidFill>
              <a:latin typeface="wf_segoe-ui_normal"/>
            </a:endParaRPr>
          </a:p>
          <a:p>
            <a:r>
              <a:rPr lang="en-US" sz="1350" b="1" dirty="0">
                <a:solidFill>
                  <a:srgbClr val="212121"/>
                </a:solidFill>
                <a:latin typeface="Calibri" panose="020F0502020204030204" pitchFamily="34" charset="0"/>
              </a:rPr>
              <a:t>GOHSEP Registration link </a:t>
            </a:r>
            <a:r>
              <a:rPr lang="en-US" sz="1350" dirty="0">
                <a:solidFill>
                  <a:srgbClr val="212121"/>
                </a:solidFill>
                <a:latin typeface="Calibri" panose="020F0502020204030204" pitchFamily="34" charset="0"/>
              </a:rPr>
              <a:t>is: </a:t>
            </a:r>
            <a:r>
              <a:rPr lang="en-US" sz="1350" dirty="0">
                <a:solidFill>
                  <a:srgbClr val="212121"/>
                </a:solidFill>
                <a:latin typeface="Calibri" panose="020F0502020204030204" pitchFamily="34" charset="0"/>
                <a:hlinkClick r:id="rId4"/>
              </a:rPr>
              <a:t>https://stems.gohsep.la.gov</a:t>
            </a:r>
            <a:endParaRPr lang="en-US" sz="2400" dirty="0">
              <a:solidFill>
                <a:srgbClr val="212121"/>
              </a:solidFill>
              <a:latin typeface="wf_segoe-ui_normal"/>
            </a:endParaRPr>
          </a:p>
          <a:p>
            <a:r>
              <a:rPr lang="en-US" sz="1350" dirty="0">
                <a:solidFill>
                  <a:srgbClr val="212121"/>
                </a:solidFill>
                <a:latin typeface="Calibri" panose="020F0502020204030204" pitchFamily="34" charset="0"/>
              </a:rPr>
              <a:t> </a:t>
            </a:r>
            <a:endParaRPr lang="en-US" sz="2400" dirty="0">
              <a:solidFill>
                <a:srgbClr val="212121"/>
              </a:solidFill>
              <a:latin typeface="wf_segoe-ui_normal"/>
            </a:endParaRPr>
          </a:p>
          <a:p>
            <a:r>
              <a:rPr lang="en-US" sz="1350" b="1" dirty="0">
                <a:solidFill>
                  <a:srgbClr val="212121"/>
                </a:solidFill>
                <a:latin typeface="Calibri" panose="020F0502020204030204" pitchFamily="34" charset="0"/>
              </a:rPr>
              <a:t>FEMA Registration link</a:t>
            </a:r>
            <a:r>
              <a:rPr lang="en-US" sz="1350" dirty="0">
                <a:solidFill>
                  <a:srgbClr val="212121"/>
                </a:solidFill>
                <a:latin typeface="Calibri" panose="020F0502020204030204" pitchFamily="34" charset="0"/>
              </a:rPr>
              <a:t>:  </a:t>
            </a:r>
            <a:r>
              <a:rPr lang="en-US" sz="1350" dirty="0">
                <a:solidFill>
                  <a:srgbClr val="212121"/>
                </a:solidFill>
                <a:latin typeface="Calibri" panose="020F0502020204030204" pitchFamily="34" charset="0"/>
                <a:hlinkClick r:id="rId5"/>
              </a:rPr>
              <a:t>https://training.fema.gov/</a:t>
            </a:r>
            <a:endParaRPr lang="en-US" sz="2400" dirty="0">
              <a:solidFill>
                <a:srgbClr val="212121"/>
              </a:solidFill>
              <a:latin typeface="wf_segoe-ui_normal"/>
            </a:endParaRPr>
          </a:p>
          <a:p>
            <a:r>
              <a:rPr lang="en-US" sz="1350" dirty="0">
                <a:solidFill>
                  <a:srgbClr val="212121"/>
                </a:solidFill>
                <a:latin typeface="Calibri" panose="020F0502020204030204" pitchFamily="34" charset="0"/>
              </a:rPr>
              <a:t> </a:t>
            </a:r>
            <a:endParaRPr lang="en-US" sz="2400" dirty="0">
              <a:solidFill>
                <a:srgbClr val="212121"/>
              </a:solidFill>
              <a:latin typeface="wf_segoe-ui_normal"/>
            </a:endParaRPr>
          </a:p>
          <a:p>
            <a:r>
              <a:rPr lang="en-US" sz="1350" b="1" dirty="0">
                <a:solidFill>
                  <a:srgbClr val="212121"/>
                </a:solidFill>
                <a:latin typeface="Calibri" panose="020F0502020204030204" pitchFamily="34" charset="0"/>
              </a:rPr>
              <a:t>National Training &amp; Education Division</a:t>
            </a:r>
            <a:r>
              <a:rPr lang="en-US" sz="1350" dirty="0">
                <a:solidFill>
                  <a:srgbClr val="212121"/>
                </a:solidFill>
                <a:latin typeface="Calibri" panose="020F0502020204030204" pitchFamily="34" charset="0"/>
              </a:rPr>
              <a:t>:  </a:t>
            </a:r>
            <a:r>
              <a:rPr lang="en-US" sz="1350" dirty="0">
                <a:solidFill>
                  <a:srgbClr val="212121"/>
                </a:solidFill>
                <a:latin typeface="Calibri" panose="020F0502020204030204" pitchFamily="34" charset="0"/>
                <a:hlinkClick r:id="rId6"/>
              </a:rPr>
              <a:t>https://www.firstrespondertraining.gov/frts/npccatalog?catalog=EMI</a:t>
            </a:r>
            <a:endParaRPr lang="en-US" sz="2400" dirty="0">
              <a:solidFill>
                <a:srgbClr val="212121"/>
              </a:solidFill>
              <a:latin typeface="wf_segoe-ui_normal"/>
            </a:endParaRPr>
          </a:p>
        </p:txBody>
      </p:sp>
      <p:sp>
        <p:nvSpPr>
          <p:cNvPr id="4" name="Rectangle 3"/>
          <p:cNvSpPr/>
          <p:nvPr/>
        </p:nvSpPr>
        <p:spPr>
          <a:xfrm>
            <a:off x="417513" y="2623523"/>
            <a:ext cx="5719963" cy="1788951"/>
          </a:xfrm>
          <a:prstGeom prst="rect">
            <a:avLst/>
          </a:prstGeom>
        </p:spPr>
        <p:txBody>
          <a:bodyPr wrap="square">
            <a:spAutoFit/>
          </a:bodyPr>
          <a:lstStyle/>
          <a:p>
            <a:pPr fontAlgn="base"/>
            <a:r>
              <a:rPr lang="en-US" sz="1575" b="1" dirty="0"/>
              <a:t>ANNOUNCEMENTS:</a:t>
            </a:r>
          </a:p>
          <a:p>
            <a:pPr fontAlgn="base"/>
            <a:r>
              <a:rPr lang="en-US" sz="1575" dirty="0"/>
              <a:t>We are now accepting training requests for 2022!</a:t>
            </a:r>
          </a:p>
          <a:p>
            <a:pPr fontAlgn="base"/>
            <a:r>
              <a:rPr lang="en-US" sz="1575" dirty="0"/>
              <a:t>Contact </a:t>
            </a:r>
            <a:r>
              <a:rPr lang="en-US" sz="1575" b="1" u="sng" dirty="0">
                <a:hlinkClick r:id="rId7"/>
              </a:rPr>
              <a:t>gohseptraining@la.gov</a:t>
            </a:r>
            <a:r>
              <a:rPr lang="en-US" sz="1575" b="1" dirty="0"/>
              <a:t> </a:t>
            </a:r>
            <a:r>
              <a:rPr lang="en-US" sz="1575" dirty="0"/>
              <a:t>to schedule your courses.</a:t>
            </a:r>
          </a:p>
          <a:p>
            <a:pPr fontAlgn="base"/>
            <a:endParaRPr lang="en-US" sz="1575" dirty="0"/>
          </a:p>
          <a:p>
            <a:pPr fontAlgn="base"/>
            <a:r>
              <a:rPr lang="en-US" sz="1575" dirty="0"/>
              <a:t>New training system</a:t>
            </a:r>
          </a:p>
          <a:p>
            <a:pPr marL="257175" indent="-257175" fontAlgn="base">
              <a:buFont typeface="Wingdings" panose="05000000000000000000" pitchFamily="2" charset="2"/>
              <a:buChar char="§"/>
            </a:pPr>
            <a:r>
              <a:rPr lang="en-US" sz="1575" u="sng" dirty="0">
                <a:hlinkClick r:id="rId8"/>
              </a:rPr>
              <a:t>Login to STEMS</a:t>
            </a:r>
            <a:endParaRPr lang="en-US" sz="1575" dirty="0"/>
          </a:p>
          <a:p>
            <a:pPr marL="257175" indent="-257175" fontAlgn="base">
              <a:buFont typeface="Wingdings" panose="05000000000000000000" pitchFamily="2" charset="2"/>
              <a:buChar char="§"/>
            </a:pPr>
            <a:r>
              <a:rPr lang="en-US" sz="1575" u="sng" dirty="0">
                <a:hlinkClick r:id="rId9"/>
              </a:rPr>
              <a:t>Register for STEMS</a:t>
            </a:r>
            <a:endParaRPr lang="en-US" sz="1575" dirty="0"/>
          </a:p>
        </p:txBody>
      </p:sp>
      <p:sp>
        <p:nvSpPr>
          <p:cNvPr id="7" name="Rectangle 6"/>
          <p:cNvSpPr/>
          <p:nvPr/>
        </p:nvSpPr>
        <p:spPr>
          <a:xfrm>
            <a:off x="183126" y="2153766"/>
            <a:ext cx="8584697" cy="415498"/>
          </a:xfrm>
          <a:prstGeom prst="rect">
            <a:avLst/>
          </a:prstGeom>
        </p:spPr>
        <p:txBody>
          <a:bodyPr wrap="square">
            <a:spAutoFit/>
          </a:bodyPr>
          <a:lstStyle/>
          <a:p>
            <a:pPr algn="ctr" fontAlgn="base"/>
            <a:r>
              <a:rPr lang="en-US" sz="2100" i="1" dirty="0">
                <a:solidFill>
                  <a:srgbClr val="993333"/>
                </a:solidFill>
                <a:latin typeface="Arial" panose="020B0604020202020204" pitchFamily="34" charset="0"/>
              </a:rPr>
              <a:t>Online Registration for Training + Outreach + Events + Exercises</a:t>
            </a:r>
          </a:p>
        </p:txBody>
      </p:sp>
    </p:spTree>
    <p:extLst>
      <p:ext uri="{BB962C8B-B14F-4D97-AF65-F5344CB8AC3E}">
        <p14:creationId xmlns:p14="http://schemas.microsoft.com/office/powerpoint/2010/main" val="1136477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66991" y="1780099"/>
            <a:ext cx="5397471" cy="4220651"/>
          </a:xfrm>
        </p:spPr>
        <p:txBody>
          <a:bodyPr>
            <a:normAutofit fontScale="47500" lnSpcReduction="20000"/>
          </a:bodyPr>
          <a:lstStyle/>
          <a:p>
            <a:r>
              <a:rPr lang="en-US" sz="3300" dirty="0">
                <a:solidFill>
                  <a:schemeClr val="accent1">
                    <a:lumMod val="75000"/>
                  </a:schemeClr>
                </a:solidFill>
              </a:rPr>
              <a:t>GOHSEP Director &amp; GOHSEP Deputy Director </a:t>
            </a:r>
          </a:p>
          <a:p>
            <a:r>
              <a:rPr lang="en-US" sz="3300" dirty="0"/>
              <a:t>Confidential Assistant </a:t>
            </a:r>
          </a:p>
          <a:p>
            <a:r>
              <a:rPr lang="en-US" sz="3300" dirty="0"/>
              <a:t>Business Liaison</a:t>
            </a:r>
          </a:p>
          <a:p>
            <a:pPr algn="l"/>
            <a:endParaRPr lang="en-US" sz="3300" dirty="0">
              <a:solidFill>
                <a:schemeClr val="accent1">
                  <a:lumMod val="75000"/>
                </a:schemeClr>
              </a:solidFill>
            </a:endParaRPr>
          </a:p>
          <a:p>
            <a:r>
              <a:rPr lang="en-US" sz="3300" dirty="0">
                <a:solidFill>
                  <a:schemeClr val="accent1">
                    <a:lumMod val="75000"/>
                  </a:schemeClr>
                </a:solidFill>
              </a:rPr>
              <a:t>GOHSEP Five Assistant Directors</a:t>
            </a:r>
          </a:p>
          <a:p>
            <a:pPr lvl="1"/>
            <a:r>
              <a:rPr lang="en-US" sz="3300" dirty="0"/>
              <a:t>Assistant Director- Emergency Management  </a:t>
            </a:r>
          </a:p>
          <a:p>
            <a:pPr lvl="1"/>
            <a:r>
              <a:rPr lang="en-US" sz="3300" dirty="0"/>
              <a:t>Assistant Director- Financial Operations &amp; Administration  </a:t>
            </a:r>
          </a:p>
          <a:p>
            <a:pPr lvl="1"/>
            <a:r>
              <a:rPr lang="en-US" sz="3300" dirty="0"/>
              <a:t>Assistant Director- Hazard Mitigation</a:t>
            </a:r>
          </a:p>
          <a:p>
            <a:pPr lvl="1"/>
            <a:r>
              <a:rPr lang="en-US" sz="3300" dirty="0"/>
              <a:t>Assistant Director- Public Assistance</a:t>
            </a:r>
          </a:p>
          <a:p>
            <a:pPr lvl="1"/>
            <a:r>
              <a:rPr lang="en-US" sz="3300" dirty="0"/>
              <a:t>Assistant Director- Security and Interoperability</a:t>
            </a:r>
            <a:r>
              <a:rPr lang="en-US" sz="3000" dirty="0"/>
              <a:t>	</a:t>
            </a:r>
          </a:p>
          <a:p>
            <a:pPr algn="l"/>
            <a:endParaRPr lang="en-US" sz="3300" dirty="0"/>
          </a:p>
          <a:p>
            <a:pPr lvl="0" algn="l"/>
            <a:r>
              <a:rPr lang="en-US" sz="3300" dirty="0">
                <a:solidFill>
                  <a:srgbClr val="5B9BD5">
                    <a:lumMod val="75000"/>
                  </a:srgbClr>
                </a:solidFill>
              </a:rPr>
              <a:t>		GOHSEP Regional Structure</a:t>
            </a:r>
          </a:p>
          <a:p>
            <a:r>
              <a:rPr lang="en-US" sz="3300" dirty="0"/>
              <a:t>Director- Regional Support Operations</a:t>
            </a:r>
          </a:p>
          <a:p>
            <a:r>
              <a:rPr lang="en-US" sz="3300" dirty="0"/>
              <a:t>Three Area Directors</a:t>
            </a:r>
          </a:p>
          <a:p>
            <a:r>
              <a:rPr lang="en-US" sz="3300" dirty="0"/>
              <a:t>Nine Regional Coordinators</a:t>
            </a:r>
          </a:p>
          <a:p>
            <a:pPr algn="l"/>
            <a:endParaRPr lang="en-US" dirty="0"/>
          </a:p>
          <a:p>
            <a:endParaRPr lang="en-US" dirty="0"/>
          </a:p>
        </p:txBody>
      </p:sp>
      <p:pic>
        <p:nvPicPr>
          <p:cNvPr id="4" name="Picture 3"/>
          <p:cNvPicPr>
            <a:picLocks noChangeAspect="1"/>
          </p:cNvPicPr>
          <p:nvPr/>
        </p:nvPicPr>
        <p:blipFill>
          <a:blip r:embed="rId2"/>
          <a:stretch>
            <a:fillRect/>
          </a:stretch>
        </p:blipFill>
        <p:spPr>
          <a:xfrm>
            <a:off x="195936" y="923267"/>
            <a:ext cx="1801307" cy="1713663"/>
          </a:xfrm>
          <a:prstGeom prst="rect">
            <a:avLst/>
          </a:prstGeom>
          <a:ln w="38100">
            <a:solidFill>
              <a:schemeClr val="bg1">
                <a:lumMod val="50000"/>
              </a:schemeClr>
            </a:solidFill>
          </a:ln>
        </p:spPr>
      </p:pic>
      <p:pic>
        <p:nvPicPr>
          <p:cNvPr id="5" name="Picture 4"/>
          <p:cNvPicPr>
            <a:picLocks noChangeAspect="1"/>
          </p:cNvPicPr>
          <p:nvPr/>
        </p:nvPicPr>
        <p:blipFill>
          <a:blip r:embed="rId2"/>
          <a:stretch>
            <a:fillRect/>
          </a:stretch>
        </p:blipFill>
        <p:spPr>
          <a:xfrm>
            <a:off x="7134213" y="923267"/>
            <a:ext cx="1801307" cy="1713663"/>
          </a:xfrm>
          <a:prstGeom prst="rect">
            <a:avLst/>
          </a:prstGeom>
          <a:ln w="38100">
            <a:solidFill>
              <a:schemeClr val="bg1">
                <a:lumMod val="50000"/>
              </a:schemeClr>
            </a:solidFill>
          </a:ln>
        </p:spPr>
      </p:pic>
      <p:sp>
        <p:nvSpPr>
          <p:cNvPr id="2" name="TextBox 1">
            <a:extLst>
              <a:ext uri="{FF2B5EF4-FFF2-40B4-BE49-F238E27FC236}">
                <a16:creationId xmlns:a16="http://schemas.microsoft.com/office/drawing/2014/main" id="{081330CC-6FA7-2B61-B0CF-F1DD6E81A40A}"/>
              </a:ext>
            </a:extLst>
          </p:cNvPr>
          <p:cNvSpPr txBox="1"/>
          <p:nvPr/>
        </p:nvSpPr>
        <p:spPr>
          <a:xfrm>
            <a:off x="1997242" y="965201"/>
            <a:ext cx="5136970" cy="738664"/>
          </a:xfrm>
          <a:prstGeom prst="rect">
            <a:avLst/>
          </a:prstGeom>
          <a:noFill/>
        </p:spPr>
        <p:txBody>
          <a:bodyPr wrap="square" rtlCol="0">
            <a:spAutoFit/>
          </a:bodyPr>
          <a:lstStyle/>
          <a:p>
            <a:pPr algn="ctr"/>
            <a:r>
              <a:rPr lang="en-US" sz="2100" dirty="0">
                <a:solidFill>
                  <a:srgbClr val="FF0000"/>
                </a:solidFill>
              </a:rPr>
              <a:t>New Organizational Structure and </a:t>
            </a:r>
          </a:p>
          <a:p>
            <a:pPr algn="ctr"/>
            <a:r>
              <a:rPr lang="en-US" sz="2100" dirty="0">
                <a:solidFill>
                  <a:srgbClr val="FF0000"/>
                </a:solidFill>
              </a:rPr>
              <a:t>Senior Leadership Titles</a:t>
            </a:r>
          </a:p>
        </p:txBody>
      </p:sp>
    </p:spTree>
    <p:extLst>
      <p:ext uri="{BB962C8B-B14F-4D97-AF65-F5344CB8AC3E}">
        <p14:creationId xmlns:p14="http://schemas.microsoft.com/office/powerpoint/2010/main" val="6992029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Exercises</a:t>
            </a:r>
            <a:endParaRPr lang="en-US" dirty="0"/>
          </a:p>
        </p:txBody>
      </p:sp>
      <p:sp>
        <p:nvSpPr>
          <p:cNvPr id="3" name="Content Placeholder 2"/>
          <p:cNvSpPr>
            <a:spLocks noGrp="1"/>
          </p:cNvSpPr>
          <p:nvPr>
            <p:ph sz="half" idx="1"/>
          </p:nvPr>
        </p:nvSpPr>
        <p:spPr>
          <a:xfrm>
            <a:off x="277792" y="2344528"/>
            <a:ext cx="4237058" cy="3238388"/>
          </a:xfrm>
        </p:spPr>
        <p:txBody>
          <a:bodyPr>
            <a:normAutofit fontScale="92500"/>
          </a:bodyPr>
          <a:lstStyle/>
          <a:p>
            <a:pPr>
              <a:buClr>
                <a:schemeClr val="accent1">
                  <a:lumMod val="50000"/>
                </a:schemeClr>
              </a:buClr>
              <a:buFont typeface="Wingdings" panose="05000000000000000000" pitchFamily="2" charset="2"/>
              <a:buChar char="§"/>
            </a:pPr>
            <a:r>
              <a:rPr lang="en-US" sz="2100" b="1" dirty="0">
                <a:solidFill>
                  <a:srgbClr val="C00000"/>
                </a:solidFill>
              </a:rPr>
              <a:t>Develops, conducts and evaluates </a:t>
            </a:r>
            <a:r>
              <a:rPr lang="en-US" sz="2100" dirty="0"/>
              <a:t>exercise on state, regional, and parish level.</a:t>
            </a:r>
          </a:p>
          <a:p>
            <a:pPr>
              <a:buClr>
                <a:schemeClr val="accent1">
                  <a:lumMod val="50000"/>
                </a:schemeClr>
              </a:buClr>
              <a:buFont typeface="Wingdings" panose="05000000000000000000" pitchFamily="2" charset="2"/>
              <a:buChar char="§"/>
            </a:pPr>
            <a:r>
              <a:rPr lang="en-US" sz="2100" b="1" dirty="0">
                <a:solidFill>
                  <a:srgbClr val="C00000"/>
                </a:solidFill>
              </a:rPr>
              <a:t>Help validate and/or improve </a:t>
            </a:r>
            <a:r>
              <a:rPr lang="en-US" sz="2100" dirty="0"/>
              <a:t>state and local agencies plans, policies and procedures to strengthen capabilities for future events</a:t>
            </a:r>
          </a:p>
          <a:p>
            <a:pPr>
              <a:buClr>
                <a:schemeClr val="accent1">
                  <a:lumMod val="50000"/>
                </a:schemeClr>
              </a:buClr>
              <a:buFont typeface="Wingdings" panose="05000000000000000000" pitchFamily="2" charset="2"/>
              <a:buChar char="§"/>
            </a:pPr>
            <a:r>
              <a:rPr lang="en-US" sz="2100" b="1" dirty="0">
                <a:solidFill>
                  <a:srgbClr val="C00000"/>
                </a:solidFill>
              </a:rPr>
              <a:t>Facilitates</a:t>
            </a:r>
            <a:r>
              <a:rPr lang="en-US" sz="2100" dirty="0"/>
              <a:t> the composition of the After Action Review (AAR) for large scale real work events/activations.</a:t>
            </a:r>
          </a:p>
          <a:p>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2864" y="2278425"/>
            <a:ext cx="2625885" cy="153289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2864" y="3811316"/>
            <a:ext cx="2625885" cy="17716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8750" y="3811316"/>
            <a:ext cx="1650506" cy="17716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4161" y="2278425"/>
            <a:ext cx="2305095" cy="1532891"/>
          </a:xfrm>
          <a:prstGeom prst="rect">
            <a:avLst/>
          </a:prstGeom>
        </p:spPr>
      </p:pic>
    </p:spTree>
    <p:extLst>
      <p:ext uri="{BB962C8B-B14F-4D97-AF65-F5344CB8AC3E}">
        <p14:creationId xmlns:p14="http://schemas.microsoft.com/office/powerpoint/2010/main" val="2812628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endParaRPr lang="en-US" dirty="0"/>
          </a:p>
        </p:txBody>
      </p:sp>
      <p:sp>
        <p:nvSpPr>
          <p:cNvPr id="4" name="Content Placeholder 3"/>
          <p:cNvSpPr>
            <a:spLocks noGrp="1"/>
          </p:cNvSpPr>
          <p:nvPr>
            <p:ph sz="half" idx="1"/>
          </p:nvPr>
        </p:nvSpPr>
        <p:spPr>
          <a:xfrm>
            <a:off x="185918" y="2278425"/>
            <a:ext cx="3886200" cy="3145445"/>
          </a:xfrm>
        </p:spPr>
        <p:txBody>
          <a:bodyPr>
            <a:normAutofit/>
          </a:bodyPr>
          <a:lstStyle/>
          <a:p>
            <a:pPr>
              <a:buClr>
                <a:schemeClr val="accent1">
                  <a:lumMod val="50000"/>
                </a:schemeClr>
              </a:buClr>
              <a:buFont typeface="Wingdings" panose="05000000000000000000" pitchFamily="2" charset="2"/>
              <a:buChar char="§"/>
            </a:pPr>
            <a:r>
              <a:rPr lang="en-US" sz="1800" dirty="0"/>
              <a:t>GOHSEP follows the </a:t>
            </a:r>
            <a:r>
              <a:rPr lang="en-US" sz="1800" b="1" dirty="0"/>
              <a:t>Homeland Security Exercise Evaluation Program (HSEEP) </a:t>
            </a:r>
            <a:r>
              <a:rPr lang="en-US" sz="1800" dirty="0">
                <a:hlinkClick r:id="rId2"/>
              </a:rPr>
              <a:t>http://www.hseep.dhs.gov</a:t>
            </a:r>
            <a:r>
              <a:rPr lang="en-US" sz="1800" dirty="0"/>
              <a:t> and uses a building block approach. </a:t>
            </a:r>
          </a:p>
        </p:txBody>
      </p:sp>
      <p:pic>
        <p:nvPicPr>
          <p:cNvPr id="6" name="Content Placeholder 5"/>
          <p:cNvPicPr>
            <a:picLocks noGrp="1" noChangeAspect="1"/>
          </p:cNvPicPr>
          <p:nvPr>
            <p:ph sz="half" idx="2"/>
          </p:nvPr>
        </p:nvPicPr>
        <p:blipFill rotWithShape="1">
          <a:blip r:embed="rId3"/>
          <a:srcRect t="5491"/>
          <a:stretch/>
        </p:blipFill>
        <p:spPr>
          <a:xfrm>
            <a:off x="4207092" y="2263574"/>
            <a:ext cx="4936909" cy="3737176"/>
          </a:xfrm>
          <a:prstGeom prst="rect">
            <a:avLst/>
          </a:prstGeom>
        </p:spPr>
      </p:pic>
    </p:spTree>
    <p:extLst>
      <p:ext uri="{BB962C8B-B14F-4D97-AF65-F5344CB8AC3E}">
        <p14:creationId xmlns:p14="http://schemas.microsoft.com/office/powerpoint/2010/main" val="38963290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C4E0DE1-7B8E-EE9D-9AFC-FB834DB3AC31}"/>
              </a:ext>
            </a:extLst>
          </p:cNvPr>
          <p:cNvSpPr>
            <a:spLocks noGrp="1"/>
          </p:cNvSpPr>
          <p:nvPr>
            <p:ph type="title"/>
          </p:nvPr>
        </p:nvSpPr>
        <p:spPr>
          <a:xfrm>
            <a:off x="142661" y="2344194"/>
            <a:ext cx="2253400" cy="1596881"/>
          </a:xfrm>
        </p:spPr>
        <p:txBody>
          <a:bodyPr>
            <a:noAutofit/>
          </a:bodyPr>
          <a:lstStyle/>
          <a:p>
            <a:r>
              <a:rPr lang="en-US" sz="2400" dirty="0"/>
              <a:t>State Emergency Operations Center (EOC) Mission Flow</a:t>
            </a:r>
          </a:p>
        </p:txBody>
      </p:sp>
      <p:sp>
        <p:nvSpPr>
          <p:cNvPr id="4" name="Oval 15"/>
          <p:cNvSpPr>
            <a:spLocks noChangeArrowheads="1"/>
          </p:cNvSpPr>
          <p:nvPr/>
        </p:nvSpPr>
        <p:spPr bwMode="auto">
          <a:xfrm>
            <a:off x="7838519" y="2754600"/>
            <a:ext cx="918138" cy="937535"/>
          </a:xfrm>
          <a:prstGeom prst="ellipse">
            <a:avLst/>
          </a:prstGeom>
          <a:noFill/>
          <a:ln w="38100">
            <a:solidFill>
              <a:sysClr val="window" lastClr="FFFFFF">
                <a:lumMod val="85000"/>
              </a:sysClr>
            </a:solidFill>
            <a:prstDash val="sysDot"/>
            <a:round/>
            <a:headEnd/>
            <a:tailEnd/>
          </a:ln>
          <a:effectLst/>
        </p:spPr>
        <p:txBody>
          <a:bodyPr wrap="none" lIns="69056" tIns="34529" rIns="69056" bIns="34529" anchor="ctr"/>
          <a:lstStyle/>
          <a:p>
            <a:pPr algn="ctr" defTabSz="685800">
              <a:lnSpc>
                <a:spcPct val="85000"/>
              </a:lnSpc>
              <a:defRPr/>
            </a:pPr>
            <a:endParaRPr lang="en-US" sz="1350" kern="0" dirty="0">
              <a:solidFill>
                <a:prstClr val="white"/>
              </a:solidFill>
              <a:latin typeface="Calibri"/>
            </a:endParaRPr>
          </a:p>
        </p:txBody>
      </p:sp>
      <p:sp>
        <p:nvSpPr>
          <p:cNvPr id="5" name="Oval 15"/>
          <p:cNvSpPr>
            <a:spLocks noChangeArrowheads="1"/>
          </p:cNvSpPr>
          <p:nvPr/>
        </p:nvSpPr>
        <p:spPr bwMode="auto">
          <a:xfrm>
            <a:off x="4814159" y="2801552"/>
            <a:ext cx="918102" cy="910532"/>
          </a:xfrm>
          <a:prstGeom prst="ellipse">
            <a:avLst/>
          </a:prstGeom>
          <a:noFill/>
          <a:ln w="38100">
            <a:solidFill>
              <a:sysClr val="window" lastClr="FFFFFF">
                <a:lumMod val="85000"/>
              </a:sysClr>
            </a:solidFill>
            <a:prstDash val="sysDot"/>
            <a:round/>
            <a:headEnd/>
            <a:tailEnd/>
          </a:ln>
          <a:effectLst/>
        </p:spPr>
        <p:txBody>
          <a:bodyPr wrap="none" lIns="69056" tIns="34529" rIns="69056" bIns="34529" anchor="ctr"/>
          <a:lstStyle/>
          <a:p>
            <a:pPr algn="ctr" defTabSz="685800">
              <a:lnSpc>
                <a:spcPct val="85000"/>
              </a:lnSpc>
              <a:defRPr/>
            </a:pPr>
            <a:endParaRPr lang="en-US" sz="1350" kern="0" dirty="0">
              <a:solidFill>
                <a:prstClr val="white"/>
              </a:solidFill>
              <a:latin typeface="Calibri"/>
            </a:endParaRPr>
          </a:p>
        </p:txBody>
      </p:sp>
      <p:sp>
        <p:nvSpPr>
          <p:cNvPr id="7" name="Line 39"/>
          <p:cNvSpPr>
            <a:spLocks noChangeShapeType="1"/>
          </p:cNvSpPr>
          <p:nvPr/>
        </p:nvSpPr>
        <p:spPr bwMode="auto">
          <a:xfrm flipH="1" flipV="1">
            <a:off x="7213495" y="3697523"/>
            <a:ext cx="256475" cy="270112"/>
          </a:xfrm>
          <a:prstGeom prst="line">
            <a:avLst/>
          </a:prstGeom>
          <a:noFill/>
          <a:ln w="76200">
            <a:solidFill>
              <a:sysClr val="window" lastClr="FFFFFF">
                <a:lumMod val="8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sp>
        <p:nvSpPr>
          <p:cNvPr id="8" name="Line 40"/>
          <p:cNvSpPr>
            <a:spLocks noChangeShapeType="1"/>
          </p:cNvSpPr>
          <p:nvPr/>
        </p:nvSpPr>
        <p:spPr bwMode="auto">
          <a:xfrm>
            <a:off x="7125130" y="3811751"/>
            <a:ext cx="250010" cy="288804"/>
          </a:xfrm>
          <a:prstGeom prst="line">
            <a:avLst/>
          </a:prstGeom>
          <a:noFill/>
          <a:ln w="76200">
            <a:solidFill>
              <a:sysClr val="window" lastClr="FFFFFF">
                <a:lumMod val="8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sp>
        <p:nvSpPr>
          <p:cNvPr id="9" name="Line 18"/>
          <p:cNvSpPr>
            <a:spLocks noChangeShapeType="1"/>
          </p:cNvSpPr>
          <p:nvPr/>
        </p:nvSpPr>
        <p:spPr bwMode="auto">
          <a:xfrm>
            <a:off x="6586318" y="2412993"/>
            <a:ext cx="39872" cy="302813"/>
          </a:xfrm>
          <a:prstGeom prst="line">
            <a:avLst/>
          </a:prstGeom>
          <a:noFill/>
          <a:ln w="76200">
            <a:solidFill>
              <a:sysClr val="window" lastClr="FFFFFF">
                <a:lumMod val="8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sp>
        <p:nvSpPr>
          <p:cNvPr id="10" name="Line 19"/>
          <p:cNvSpPr>
            <a:spLocks noChangeShapeType="1"/>
          </p:cNvSpPr>
          <p:nvPr/>
        </p:nvSpPr>
        <p:spPr bwMode="auto">
          <a:xfrm flipH="1" flipV="1">
            <a:off x="6715633" y="2364499"/>
            <a:ext cx="30173" cy="308201"/>
          </a:xfrm>
          <a:prstGeom prst="line">
            <a:avLst/>
          </a:prstGeom>
          <a:noFill/>
          <a:ln w="76200">
            <a:solidFill>
              <a:sysClr val="window" lastClr="FFFFFF">
                <a:lumMod val="8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sp>
        <p:nvSpPr>
          <p:cNvPr id="11" name="Line 21"/>
          <p:cNvSpPr>
            <a:spLocks noChangeShapeType="1"/>
          </p:cNvSpPr>
          <p:nvPr/>
        </p:nvSpPr>
        <p:spPr bwMode="auto">
          <a:xfrm flipH="1">
            <a:off x="7071249" y="2481960"/>
            <a:ext cx="217681" cy="273717"/>
          </a:xfrm>
          <a:prstGeom prst="line">
            <a:avLst/>
          </a:prstGeom>
          <a:noFill/>
          <a:ln w="76200">
            <a:solidFill>
              <a:sysClr val="window" lastClr="FFFFFF">
                <a:lumMod val="8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sp>
        <p:nvSpPr>
          <p:cNvPr id="12" name="Line 22"/>
          <p:cNvSpPr>
            <a:spLocks noChangeShapeType="1"/>
          </p:cNvSpPr>
          <p:nvPr/>
        </p:nvSpPr>
        <p:spPr bwMode="auto">
          <a:xfrm flipV="1">
            <a:off x="7191943" y="2535842"/>
            <a:ext cx="238156" cy="279106"/>
          </a:xfrm>
          <a:prstGeom prst="line">
            <a:avLst/>
          </a:prstGeom>
          <a:noFill/>
          <a:ln w="76200">
            <a:solidFill>
              <a:sysClr val="window" lastClr="FFFFFF">
                <a:lumMod val="8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sp>
        <p:nvSpPr>
          <p:cNvPr id="13" name="Line 18"/>
          <p:cNvSpPr>
            <a:spLocks noChangeShapeType="1"/>
          </p:cNvSpPr>
          <p:nvPr/>
        </p:nvSpPr>
        <p:spPr bwMode="auto">
          <a:xfrm rot="18261212" flipH="1">
            <a:off x="6265877" y="2538184"/>
            <a:ext cx="39048" cy="338024"/>
          </a:xfrm>
          <a:prstGeom prst="line">
            <a:avLst/>
          </a:prstGeom>
          <a:noFill/>
          <a:ln w="76200">
            <a:solidFill>
              <a:sysClr val="window" lastClr="FFFFFF">
                <a:lumMod val="8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sp>
        <p:nvSpPr>
          <p:cNvPr id="14" name="Line 19"/>
          <p:cNvSpPr>
            <a:spLocks noChangeShapeType="1"/>
          </p:cNvSpPr>
          <p:nvPr/>
        </p:nvSpPr>
        <p:spPr bwMode="auto">
          <a:xfrm rot="18261212" flipV="1">
            <a:off x="6143031" y="2592333"/>
            <a:ext cx="30297" cy="344039"/>
          </a:xfrm>
          <a:prstGeom prst="line">
            <a:avLst/>
          </a:prstGeom>
          <a:noFill/>
          <a:ln w="76200">
            <a:solidFill>
              <a:sysClr val="window" lastClr="FFFFFF">
                <a:lumMod val="8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grpSp>
        <p:nvGrpSpPr>
          <p:cNvPr id="15" name="Group 63"/>
          <p:cNvGrpSpPr/>
          <p:nvPr/>
        </p:nvGrpSpPr>
        <p:grpSpPr>
          <a:xfrm>
            <a:off x="7367597" y="3181339"/>
            <a:ext cx="382557" cy="117715"/>
            <a:chOff x="7059613" y="2282826"/>
            <a:chExt cx="563562" cy="209550"/>
          </a:xfrm>
        </p:grpSpPr>
        <p:sp>
          <p:nvSpPr>
            <p:cNvPr id="16" name="Line 11"/>
            <p:cNvSpPr>
              <a:spLocks noChangeShapeType="1"/>
            </p:cNvSpPr>
            <p:nvPr/>
          </p:nvSpPr>
          <p:spPr bwMode="auto">
            <a:xfrm>
              <a:off x="7089775" y="2282826"/>
              <a:ext cx="533400" cy="0"/>
            </a:xfrm>
            <a:prstGeom prst="line">
              <a:avLst/>
            </a:prstGeom>
            <a:noFill/>
            <a:ln w="76200">
              <a:solidFill>
                <a:sysClr val="window" lastClr="FFFFFF">
                  <a:lumMod val="8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sp>
          <p:nvSpPr>
            <p:cNvPr id="17" name="Line 12"/>
            <p:cNvSpPr>
              <a:spLocks noChangeShapeType="1"/>
            </p:cNvSpPr>
            <p:nvPr/>
          </p:nvSpPr>
          <p:spPr bwMode="auto">
            <a:xfrm flipH="1">
              <a:off x="7059613" y="2492376"/>
              <a:ext cx="533400" cy="0"/>
            </a:xfrm>
            <a:prstGeom prst="line">
              <a:avLst/>
            </a:prstGeom>
            <a:noFill/>
            <a:ln w="76200">
              <a:solidFill>
                <a:sysClr val="window" lastClr="FFFFFF">
                  <a:lumMod val="8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grpSp>
      <p:sp>
        <p:nvSpPr>
          <p:cNvPr id="18" name="Line 11"/>
          <p:cNvSpPr>
            <a:spLocks noChangeShapeType="1"/>
          </p:cNvSpPr>
          <p:nvPr/>
        </p:nvSpPr>
        <p:spPr bwMode="auto">
          <a:xfrm>
            <a:off x="5810427" y="3166253"/>
            <a:ext cx="362083" cy="0"/>
          </a:xfrm>
          <a:prstGeom prst="line">
            <a:avLst/>
          </a:prstGeom>
          <a:noFill/>
          <a:ln w="76200">
            <a:solidFill>
              <a:sysClr val="window" lastClr="FFFFFF">
                <a:lumMod val="8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sp>
        <p:nvSpPr>
          <p:cNvPr id="19" name="Line 12"/>
          <p:cNvSpPr>
            <a:spLocks noChangeShapeType="1"/>
          </p:cNvSpPr>
          <p:nvPr/>
        </p:nvSpPr>
        <p:spPr bwMode="auto">
          <a:xfrm flipH="1">
            <a:off x="5789952" y="3308500"/>
            <a:ext cx="362083" cy="0"/>
          </a:xfrm>
          <a:prstGeom prst="line">
            <a:avLst/>
          </a:prstGeom>
          <a:noFill/>
          <a:ln w="76200">
            <a:solidFill>
              <a:sysClr val="window" lastClr="FFFFFF">
                <a:lumMod val="8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sp>
        <p:nvSpPr>
          <p:cNvPr id="20" name="Oval 15"/>
          <p:cNvSpPr>
            <a:spLocks noChangeArrowheads="1"/>
          </p:cNvSpPr>
          <p:nvPr/>
        </p:nvSpPr>
        <p:spPr bwMode="auto">
          <a:xfrm>
            <a:off x="6244710" y="1612316"/>
            <a:ext cx="720932" cy="709078"/>
          </a:xfrm>
          <a:prstGeom prst="ellipse">
            <a:avLst/>
          </a:prstGeom>
          <a:noFill/>
          <a:ln w="38100">
            <a:solidFill>
              <a:sysClr val="window" lastClr="FFFFFF">
                <a:lumMod val="85000"/>
              </a:sysClr>
            </a:solidFill>
            <a:prstDash val="sysDot"/>
            <a:round/>
            <a:headEnd/>
            <a:tailEnd/>
          </a:ln>
          <a:effectLst/>
        </p:spPr>
        <p:txBody>
          <a:bodyPr wrap="none" lIns="69056" tIns="34529" rIns="69056" bIns="34529" anchor="ctr"/>
          <a:lstStyle/>
          <a:p>
            <a:pPr algn="ctr" defTabSz="685800">
              <a:lnSpc>
                <a:spcPct val="85000"/>
              </a:lnSpc>
              <a:defRPr/>
            </a:pPr>
            <a:endParaRPr lang="en-US" sz="1350" kern="0" dirty="0">
              <a:solidFill>
                <a:prstClr val="white"/>
              </a:solidFill>
              <a:latin typeface="Calibri"/>
            </a:endParaRPr>
          </a:p>
        </p:txBody>
      </p:sp>
      <p:sp>
        <p:nvSpPr>
          <p:cNvPr id="21" name="Oval 15"/>
          <p:cNvSpPr>
            <a:spLocks noChangeArrowheads="1"/>
          </p:cNvSpPr>
          <p:nvPr/>
        </p:nvSpPr>
        <p:spPr bwMode="auto">
          <a:xfrm>
            <a:off x="7174701" y="1773961"/>
            <a:ext cx="734942" cy="715544"/>
          </a:xfrm>
          <a:prstGeom prst="ellipse">
            <a:avLst/>
          </a:prstGeom>
          <a:noFill/>
          <a:ln w="38100">
            <a:solidFill>
              <a:sysClr val="window" lastClr="FFFFFF">
                <a:lumMod val="85000"/>
              </a:sysClr>
            </a:solidFill>
            <a:prstDash val="sysDot"/>
            <a:round/>
            <a:headEnd/>
            <a:tailEnd/>
          </a:ln>
          <a:effectLst/>
        </p:spPr>
        <p:txBody>
          <a:bodyPr wrap="none" lIns="69056" tIns="34529" rIns="69056" bIns="34529" anchor="ctr"/>
          <a:lstStyle/>
          <a:p>
            <a:pPr algn="ctr" defTabSz="685800">
              <a:lnSpc>
                <a:spcPct val="85000"/>
              </a:lnSpc>
              <a:defRPr/>
            </a:pPr>
            <a:endParaRPr lang="en-US" sz="1350" kern="0" dirty="0">
              <a:solidFill>
                <a:prstClr val="white"/>
              </a:solidFill>
              <a:latin typeface="Calibri"/>
            </a:endParaRPr>
          </a:p>
        </p:txBody>
      </p:sp>
      <p:sp>
        <p:nvSpPr>
          <p:cNvPr id="22" name="Oval 15"/>
          <p:cNvSpPr>
            <a:spLocks noChangeArrowheads="1"/>
          </p:cNvSpPr>
          <p:nvPr/>
        </p:nvSpPr>
        <p:spPr bwMode="auto">
          <a:xfrm>
            <a:off x="6288892" y="2754599"/>
            <a:ext cx="1006503" cy="1021590"/>
          </a:xfrm>
          <a:prstGeom prst="ellipse">
            <a:avLst/>
          </a:prstGeom>
          <a:noFill/>
          <a:ln w="38100">
            <a:solidFill>
              <a:sysClr val="window" lastClr="FFFFFF">
                <a:lumMod val="85000"/>
              </a:sysClr>
            </a:solidFill>
            <a:prstDash val="sysDot"/>
            <a:round/>
            <a:headEnd/>
            <a:tailEnd/>
          </a:ln>
          <a:effectLst/>
        </p:spPr>
        <p:txBody>
          <a:bodyPr wrap="none" lIns="69056" tIns="34529" rIns="69056" bIns="34529" anchor="ctr"/>
          <a:lstStyle/>
          <a:p>
            <a:pPr algn="ctr" defTabSz="685800">
              <a:lnSpc>
                <a:spcPct val="85000"/>
              </a:lnSpc>
              <a:defRPr/>
            </a:pPr>
            <a:endParaRPr lang="en-US" sz="1350" kern="0" dirty="0">
              <a:solidFill>
                <a:prstClr val="white"/>
              </a:solidFill>
              <a:latin typeface="Calibri"/>
            </a:endParaRPr>
          </a:p>
        </p:txBody>
      </p:sp>
      <p:sp>
        <p:nvSpPr>
          <p:cNvPr id="23" name="Oval 15"/>
          <p:cNvSpPr>
            <a:spLocks noChangeArrowheads="1"/>
          </p:cNvSpPr>
          <p:nvPr/>
        </p:nvSpPr>
        <p:spPr bwMode="auto">
          <a:xfrm>
            <a:off x="7327724" y="3979860"/>
            <a:ext cx="892275" cy="879343"/>
          </a:xfrm>
          <a:prstGeom prst="ellipse">
            <a:avLst/>
          </a:prstGeom>
          <a:noFill/>
          <a:ln w="38100">
            <a:solidFill>
              <a:sysClr val="window" lastClr="FFFFFF">
                <a:lumMod val="85000"/>
              </a:sysClr>
            </a:solidFill>
            <a:prstDash val="sysDot"/>
            <a:round/>
            <a:headEnd/>
            <a:tailEnd/>
          </a:ln>
          <a:effectLst/>
        </p:spPr>
        <p:txBody>
          <a:bodyPr wrap="none" lIns="69056" tIns="34529" rIns="69056" bIns="34529" anchor="ctr"/>
          <a:lstStyle/>
          <a:p>
            <a:pPr algn="ctr" defTabSz="685800">
              <a:lnSpc>
                <a:spcPct val="85000"/>
              </a:lnSpc>
              <a:defRPr/>
            </a:pPr>
            <a:endParaRPr lang="en-US" sz="1350" kern="0" dirty="0">
              <a:solidFill>
                <a:prstClr val="white"/>
              </a:solidFill>
              <a:latin typeface="Calibri"/>
            </a:endParaRPr>
          </a:p>
        </p:txBody>
      </p:sp>
      <p:sp>
        <p:nvSpPr>
          <p:cNvPr id="24" name="Oval 15"/>
          <p:cNvSpPr>
            <a:spLocks noChangeArrowheads="1"/>
          </p:cNvSpPr>
          <p:nvPr/>
        </p:nvSpPr>
        <p:spPr bwMode="auto">
          <a:xfrm>
            <a:off x="5436490" y="1959312"/>
            <a:ext cx="717699" cy="695069"/>
          </a:xfrm>
          <a:prstGeom prst="ellipse">
            <a:avLst/>
          </a:prstGeom>
          <a:noFill/>
          <a:ln w="38100">
            <a:solidFill>
              <a:sysClr val="window" lastClr="FFFFFF">
                <a:lumMod val="85000"/>
              </a:sysClr>
            </a:solidFill>
            <a:prstDash val="sysDot"/>
            <a:round/>
            <a:headEnd/>
            <a:tailEnd/>
          </a:ln>
          <a:effectLst/>
        </p:spPr>
        <p:txBody>
          <a:bodyPr wrap="none" lIns="69056" tIns="34529" rIns="69056" bIns="34529" anchor="ctr"/>
          <a:lstStyle/>
          <a:p>
            <a:pPr algn="ctr" defTabSz="685800">
              <a:lnSpc>
                <a:spcPct val="85000"/>
              </a:lnSpc>
              <a:defRPr/>
            </a:pPr>
            <a:endParaRPr lang="en-US" sz="1350" kern="0" dirty="0">
              <a:solidFill>
                <a:prstClr val="white"/>
              </a:solidFill>
              <a:latin typeface="Calibri"/>
            </a:endParaRPr>
          </a:p>
        </p:txBody>
      </p:sp>
      <p:grpSp>
        <p:nvGrpSpPr>
          <p:cNvPr id="25" name="Group 9"/>
          <p:cNvGrpSpPr>
            <a:grpSpLocks/>
          </p:cNvGrpSpPr>
          <p:nvPr/>
        </p:nvGrpSpPr>
        <p:grpSpPr bwMode="auto">
          <a:xfrm>
            <a:off x="5802883" y="2747057"/>
            <a:ext cx="1503289" cy="1051763"/>
            <a:chOff x="1844" y="2045"/>
            <a:chExt cx="1395" cy="976"/>
          </a:xfrm>
        </p:grpSpPr>
        <p:grpSp>
          <p:nvGrpSpPr>
            <p:cNvPr id="26" name="Group 10"/>
            <p:cNvGrpSpPr>
              <a:grpSpLocks/>
            </p:cNvGrpSpPr>
            <p:nvPr/>
          </p:nvGrpSpPr>
          <p:grpSpPr bwMode="auto">
            <a:xfrm>
              <a:off x="1844" y="2440"/>
              <a:ext cx="355" cy="132"/>
              <a:chOff x="1844" y="2440"/>
              <a:chExt cx="355" cy="132"/>
            </a:xfrm>
          </p:grpSpPr>
          <p:sp>
            <p:nvSpPr>
              <p:cNvPr id="28" name="Line 11"/>
              <p:cNvSpPr>
                <a:spLocks noChangeShapeType="1"/>
              </p:cNvSpPr>
              <p:nvPr/>
            </p:nvSpPr>
            <p:spPr bwMode="auto">
              <a:xfrm>
                <a:off x="1863" y="2440"/>
                <a:ext cx="336" cy="0"/>
              </a:xfrm>
              <a:prstGeom prst="line">
                <a:avLst/>
              </a:prstGeom>
              <a:noFill/>
              <a:ln w="76200">
                <a:solidFill>
                  <a:sysClr val="window" lastClr="FFFFFF">
                    <a:lumMod val="6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sp>
            <p:nvSpPr>
              <p:cNvPr id="29" name="Line 12"/>
              <p:cNvSpPr>
                <a:spLocks noChangeShapeType="1"/>
              </p:cNvSpPr>
              <p:nvPr/>
            </p:nvSpPr>
            <p:spPr bwMode="auto">
              <a:xfrm flipH="1">
                <a:off x="1844" y="2572"/>
                <a:ext cx="336" cy="0"/>
              </a:xfrm>
              <a:prstGeom prst="line">
                <a:avLst/>
              </a:prstGeom>
              <a:noFill/>
              <a:ln w="76200">
                <a:solidFill>
                  <a:srgbClr val="FFC000"/>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grpSp>
        <p:sp>
          <p:nvSpPr>
            <p:cNvPr id="27" name="Oval 13"/>
            <p:cNvSpPr>
              <a:spLocks noChangeArrowheads="1"/>
            </p:cNvSpPr>
            <p:nvPr/>
          </p:nvSpPr>
          <p:spPr bwMode="auto">
            <a:xfrm>
              <a:off x="2269" y="2045"/>
              <a:ext cx="970" cy="976"/>
            </a:xfrm>
            <a:prstGeom prst="ellipse">
              <a:avLst/>
            </a:prstGeom>
            <a:gradFill flip="none" rotWithShape="1">
              <a:gsLst>
                <a:gs pos="0">
                  <a:srgbClr val="4F81BD">
                    <a:lumMod val="75000"/>
                    <a:shade val="30000"/>
                    <a:satMod val="115000"/>
                  </a:srgbClr>
                </a:gs>
                <a:gs pos="50000">
                  <a:srgbClr val="4F81BD">
                    <a:lumMod val="75000"/>
                    <a:shade val="67500"/>
                    <a:satMod val="115000"/>
                  </a:srgbClr>
                </a:gs>
                <a:gs pos="100000">
                  <a:srgbClr val="4F81BD">
                    <a:lumMod val="75000"/>
                    <a:shade val="100000"/>
                    <a:satMod val="115000"/>
                  </a:srgbClr>
                </a:gs>
              </a:gsLst>
              <a:lin ang="18900000" scaled="1"/>
              <a:tileRect/>
            </a:gradFill>
            <a:ln w="9525">
              <a:solidFill>
                <a:sysClr val="windowText" lastClr="000000"/>
              </a:solidFill>
              <a:round/>
              <a:headEnd/>
              <a:tailEnd/>
            </a:ln>
            <a:effectLst>
              <a:outerShdw dist="35921" dir="2700000" algn="ctr" rotWithShape="0">
                <a:srgbClr val="B2B2B2"/>
              </a:outerShdw>
            </a:effectLst>
          </p:spPr>
          <p:txBody>
            <a:bodyPr wrap="none" lIns="69056" tIns="34529" rIns="69056" bIns="34529" anchor="ctr"/>
            <a:lstStyle/>
            <a:p>
              <a:pPr algn="ctr" defTabSz="685800">
                <a:lnSpc>
                  <a:spcPts val="1350"/>
                </a:lnSpc>
                <a:defRPr/>
              </a:pPr>
              <a:r>
                <a:rPr lang="en-US" sz="1350" kern="0" dirty="0">
                  <a:solidFill>
                    <a:prstClr val="white"/>
                  </a:solidFill>
                  <a:latin typeface="Calibri"/>
                </a:rPr>
                <a:t> </a:t>
              </a:r>
              <a:r>
                <a:rPr lang="en-US" sz="1500" kern="0" dirty="0">
                  <a:solidFill>
                    <a:prstClr val="white"/>
                  </a:solidFill>
                  <a:latin typeface="Calibri"/>
                </a:rPr>
                <a:t>State </a:t>
              </a:r>
            </a:p>
            <a:p>
              <a:pPr algn="ctr" defTabSz="685800">
                <a:lnSpc>
                  <a:spcPts val="1350"/>
                </a:lnSpc>
                <a:defRPr/>
              </a:pPr>
              <a:r>
                <a:rPr lang="en-US" sz="1500" kern="0" dirty="0">
                  <a:solidFill>
                    <a:prstClr val="white"/>
                  </a:solidFill>
                  <a:latin typeface="Calibri"/>
                </a:rPr>
                <a:t>Operations</a:t>
              </a:r>
            </a:p>
          </p:txBody>
        </p:sp>
      </p:grpSp>
      <p:grpSp>
        <p:nvGrpSpPr>
          <p:cNvPr id="30" name="Group 36"/>
          <p:cNvGrpSpPr>
            <a:grpSpLocks/>
          </p:cNvGrpSpPr>
          <p:nvPr/>
        </p:nvGrpSpPr>
        <p:grpSpPr bwMode="auto">
          <a:xfrm>
            <a:off x="7118664" y="3691057"/>
            <a:ext cx="1119654" cy="1182156"/>
            <a:chOff x="3059" y="2921"/>
            <a:chExt cx="1039" cy="1097"/>
          </a:xfrm>
        </p:grpSpPr>
        <p:sp>
          <p:nvSpPr>
            <p:cNvPr id="31" name="Oval 37"/>
            <p:cNvSpPr>
              <a:spLocks noChangeArrowheads="1"/>
            </p:cNvSpPr>
            <p:nvPr/>
          </p:nvSpPr>
          <p:spPr bwMode="auto">
            <a:xfrm>
              <a:off x="3243" y="3164"/>
              <a:ext cx="855" cy="854"/>
            </a:xfrm>
            <a:prstGeom prst="ellipse">
              <a:avLst/>
            </a:prstGeom>
            <a:gradFill flip="none" rotWithShape="1">
              <a:gsLst>
                <a:gs pos="0">
                  <a:srgbClr val="CC6600">
                    <a:shade val="30000"/>
                    <a:satMod val="115000"/>
                  </a:srgbClr>
                </a:gs>
                <a:gs pos="50000">
                  <a:srgbClr val="CC6600">
                    <a:shade val="67500"/>
                    <a:satMod val="115000"/>
                  </a:srgbClr>
                </a:gs>
                <a:gs pos="100000">
                  <a:srgbClr val="CC6600">
                    <a:shade val="100000"/>
                    <a:satMod val="115000"/>
                  </a:srgbClr>
                </a:gs>
              </a:gsLst>
              <a:lin ang="18900000" scaled="1"/>
              <a:tileRect/>
            </a:gradFill>
            <a:ln w="9525">
              <a:solidFill>
                <a:sysClr val="windowText" lastClr="000000"/>
              </a:solidFill>
              <a:round/>
              <a:headEnd/>
              <a:tailEnd/>
            </a:ln>
            <a:effectLst>
              <a:outerShdw dist="35921" dir="2700000" algn="ctr" rotWithShape="0">
                <a:srgbClr val="B2B2B2"/>
              </a:outerShdw>
            </a:effectLst>
          </p:spPr>
          <p:txBody>
            <a:bodyPr wrap="none" lIns="69056" tIns="34529" rIns="69056" bIns="34529" anchor="ctr"/>
            <a:lstStyle/>
            <a:p>
              <a:pPr algn="ctr" defTabSz="685800">
                <a:lnSpc>
                  <a:spcPts val="1275"/>
                </a:lnSpc>
                <a:defRPr/>
              </a:pPr>
              <a:r>
                <a:rPr lang="en-US" sz="1275" kern="0" dirty="0">
                  <a:solidFill>
                    <a:prstClr val="white"/>
                  </a:solidFill>
                  <a:latin typeface="Calibri"/>
                </a:rPr>
                <a:t>EMAC</a:t>
              </a:r>
              <a:br>
                <a:rPr lang="en-US" sz="1275" kern="0" dirty="0">
                  <a:solidFill>
                    <a:prstClr val="white"/>
                  </a:solidFill>
                  <a:latin typeface="Calibri"/>
                </a:rPr>
              </a:br>
              <a:r>
                <a:rPr lang="en-US" sz="1275" kern="0" dirty="0">
                  <a:solidFill>
                    <a:prstClr val="white"/>
                  </a:solidFill>
                  <a:latin typeface="Calibri"/>
                </a:rPr>
                <a:t>State </a:t>
              </a:r>
            </a:p>
            <a:p>
              <a:pPr algn="ctr" defTabSz="685800">
                <a:lnSpc>
                  <a:spcPts val="1275"/>
                </a:lnSpc>
                <a:defRPr/>
              </a:pPr>
              <a:r>
                <a:rPr lang="en-US" sz="1275" kern="0" dirty="0">
                  <a:solidFill>
                    <a:prstClr val="white"/>
                  </a:solidFill>
                  <a:latin typeface="Calibri"/>
                </a:rPr>
                <a:t> To State </a:t>
              </a:r>
              <a:br>
                <a:rPr lang="en-US" sz="1275" kern="0" dirty="0">
                  <a:solidFill>
                    <a:prstClr val="white"/>
                  </a:solidFill>
                  <a:latin typeface="Calibri"/>
                </a:rPr>
              </a:br>
              <a:r>
                <a:rPr lang="en-US" sz="1275" kern="0" dirty="0">
                  <a:solidFill>
                    <a:prstClr val="white"/>
                  </a:solidFill>
                  <a:latin typeface="Calibri"/>
                </a:rPr>
                <a:t> Assets</a:t>
              </a:r>
            </a:p>
          </p:txBody>
        </p:sp>
        <p:grpSp>
          <p:nvGrpSpPr>
            <p:cNvPr id="32" name="Group 38"/>
            <p:cNvGrpSpPr>
              <a:grpSpLocks/>
            </p:cNvGrpSpPr>
            <p:nvPr/>
          </p:nvGrpSpPr>
          <p:grpSpPr bwMode="auto">
            <a:xfrm>
              <a:off x="3059" y="2921"/>
              <a:ext cx="320" cy="374"/>
              <a:chOff x="3059" y="2921"/>
              <a:chExt cx="320" cy="374"/>
            </a:xfrm>
          </p:grpSpPr>
          <p:sp>
            <p:nvSpPr>
              <p:cNvPr id="33" name="Line 39"/>
              <p:cNvSpPr>
                <a:spLocks noChangeShapeType="1"/>
              </p:cNvSpPr>
              <p:nvPr/>
            </p:nvSpPr>
            <p:spPr bwMode="auto">
              <a:xfrm flipH="1" flipV="1">
                <a:off x="3141" y="2921"/>
                <a:ext cx="238" cy="257"/>
              </a:xfrm>
              <a:prstGeom prst="line">
                <a:avLst/>
              </a:prstGeom>
              <a:noFill/>
              <a:ln w="76200">
                <a:solidFill>
                  <a:sysClr val="window" lastClr="FFFFFF">
                    <a:lumMod val="65000"/>
                  </a:sysClr>
                </a:solidFill>
                <a:round/>
                <a:headEnd type="none" w="sm" len="sm"/>
                <a:tailEnd type="stealth" w="med" len="med"/>
              </a:ln>
              <a:effectLst/>
            </p:spPr>
            <p:txBody>
              <a:bodyPr/>
              <a:lstStyle/>
              <a:p>
                <a:pPr defTabSz="685800">
                  <a:defRPr/>
                </a:pPr>
                <a:endParaRPr lang="en-US" sz="1275" kern="0" dirty="0">
                  <a:solidFill>
                    <a:prstClr val="black"/>
                  </a:solidFill>
                  <a:latin typeface="Calibri"/>
                </a:endParaRPr>
              </a:p>
            </p:txBody>
          </p:sp>
          <p:sp>
            <p:nvSpPr>
              <p:cNvPr id="34" name="Line 40"/>
              <p:cNvSpPr>
                <a:spLocks noChangeShapeType="1"/>
              </p:cNvSpPr>
              <p:nvPr/>
            </p:nvSpPr>
            <p:spPr bwMode="auto">
              <a:xfrm>
                <a:off x="3059" y="3027"/>
                <a:ext cx="232" cy="268"/>
              </a:xfrm>
              <a:prstGeom prst="line">
                <a:avLst/>
              </a:prstGeom>
              <a:noFill/>
              <a:ln w="76200">
                <a:solidFill>
                  <a:srgbClr val="FFC000"/>
                </a:solidFill>
                <a:round/>
                <a:headEnd type="none" w="sm" len="sm"/>
                <a:tailEnd type="stealth" w="med" len="med"/>
              </a:ln>
              <a:effectLst/>
            </p:spPr>
            <p:txBody>
              <a:bodyPr/>
              <a:lstStyle/>
              <a:p>
                <a:pPr defTabSz="685800">
                  <a:defRPr/>
                </a:pPr>
                <a:endParaRPr lang="en-US" sz="1275" kern="0" dirty="0">
                  <a:solidFill>
                    <a:prstClr val="black"/>
                  </a:solidFill>
                  <a:latin typeface="Calibri"/>
                </a:endParaRPr>
              </a:p>
            </p:txBody>
          </p:sp>
        </p:grpSp>
      </p:grpSp>
      <p:grpSp>
        <p:nvGrpSpPr>
          <p:cNvPr id="35" name="Group 52"/>
          <p:cNvGrpSpPr/>
          <p:nvPr/>
        </p:nvGrpSpPr>
        <p:grpSpPr>
          <a:xfrm>
            <a:off x="5416015" y="1605850"/>
            <a:ext cx="2513025" cy="1202631"/>
            <a:chOff x="2813050" y="1622425"/>
            <a:chExt cx="3702050" cy="1771650"/>
          </a:xfrm>
        </p:grpSpPr>
        <p:grpSp>
          <p:nvGrpSpPr>
            <p:cNvPr id="36" name="Group 14"/>
            <p:cNvGrpSpPr>
              <a:grpSpLocks/>
            </p:cNvGrpSpPr>
            <p:nvPr/>
          </p:nvGrpSpPr>
          <p:grpSpPr bwMode="auto">
            <a:xfrm>
              <a:off x="4003675" y="1622425"/>
              <a:ext cx="2511425" cy="1771650"/>
              <a:chOff x="2235" y="1028"/>
              <a:chExt cx="1582" cy="1116"/>
            </a:xfrm>
          </p:grpSpPr>
          <p:sp>
            <p:nvSpPr>
              <p:cNvPr id="42" name="Oval 15"/>
              <p:cNvSpPr>
                <a:spLocks noChangeArrowheads="1"/>
              </p:cNvSpPr>
              <p:nvPr/>
            </p:nvSpPr>
            <p:spPr bwMode="auto">
              <a:xfrm>
                <a:off x="2235" y="1028"/>
                <a:ext cx="706" cy="678"/>
              </a:xfrm>
              <a:prstGeom prst="ellipse">
                <a:avLst/>
              </a:prstGeom>
              <a:gradFill flip="none" rotWithShape="1">
                <a:gsLst>
                  <a:gs pos="0">
                    <a:srgbClr val="4F81BD">
                      <a:lumMod val="75000"/>
                      <a:shade val="30000"/>
                      <a:satMod val="115000"/>
                    </a:srgbClr>
                  </a:gs>
                  <a:gs pos="50000">
                    <a:srgbClr val="4F81BD">
                      <a:lumMod val="75000"/>
                      <a:shade val="67500"/>
                      <a:satMod val="115000"/>
                    </a:srgbClr>
                  </a:gs>
                  <a:gs pos="100000">
                    <a:srgbClr val="4F81BD">
                      <a:lumMod val="75000"/>
                      <a:shade val="100000"/>
                      <a:satMod val="115000"/>
                    </a:srgbClr>
                  </a:gs>
                </a:gsLst>
                <a:lin ang="18900000" scaled="1"/>
                <a:tileRect/>
              </a:gradFill>
              <a:ln w="9525">
                <a:solidFill>
                  <a:sysClr val="windowText" lastClr="000000"/>
                </a:solidFill>
                <a:round/>
                <a:headEnd/>
                <a:tailEnd/>
              </a:ln>
              <a:effectLst>
                <a:outerShdw dist="35921" dir="2700000" algn="ctr" rotWithShape="0">
                  <a:srgbClr val="B2B2B2"/>
                </a:outerShdw>
              </a:effectLst>
            </p:spPr>
            <p:txBody>
              <a:bodyPr wrap="none" lIns="69056" tIns="34529" rIns="69056" bIns="34529" anchor="ctr"/>
              <a:lstStyle/>
              <a:p>
                <a:pPr algn="ctr" defTabSz="685800">
                  <a:lnSpc>
                    <a:spcPts val="1275"/>
                  </a:lnSpc>
                  <a:defRPr/>
                </a:pPr>
                <a:r>
                  <a:rPr lang="en-US" sz="1275" kern="0" dirty="0">
                    <a:solidFill>
                      <a:prstClr val="white"/>
                    </a:solidFill>
                    <a:latin typeface="Calibri"/>
                  </a:rPr>
                  <a:t> State </a:t>
                </a:r>
              </a:p>
              <a:p>
                <a:pPr algn="ctr" defTabSz="685800">
                  <a:lnSpc>
                    <a:spcPts val="1275"/>
                  </a:lnSpc>
                  <a:defRPr/>
                </a:pPr>
                <a:r>
                  <a:rPr lang="en-US" sz="1275" kern="0" dirty="0">
                    <a:solidFill>
                      <a:prstClr val="white"/>
                    </a:solidFill>
                    <a:latin typeface="Calibri"/>
                  </a:rPr>
                  <a:t>  Agency </a:t>
                </a:r>
              </a:p>
              <a:p>
                <a:pPr algn="ctr" defTabSz="685800">
                  <a:lnSpc>
                    <a:spcPts val="1275"/>
                  </a:lnSpc>
                  <a:defRPr/>
                </a:pPr>
                <a:r>
                  <a:rPr lang="en-US" sz="1275" kern="0" dirty="0">
                    <a:solidFill>
                      <a:prstClr val="white"/>
                    </a:solidFill>
                    <a:latin typeface="Calibri"/>
                  </a:rPr>
                  <a:t>Assets</a:t>
                </a:r>
              </a:p>
            </p:txBody>
          </p:sp>
          <p:sp>
            <p:nvSpPr>
              <p:cNvPr id="43" name="Oval 16"/>
              <p:cNvSpPr>
                <a:spLocks noChangeArrowheads="1"/>
              </p:cNvSpPr>
              <p:nvPr/>
            </p:nvSpPr>
            <p:spPr bwMode="auto">
              <a:xfrm>
                <a:off x="3102" y="1165"/>
                <a:ext cx="715" cy="700"/>
              </a:xfrm>
              <a:prstGeom prst="ellipse">
                <a:avLst/>
              </a:prstGeom>
              <a:gradFill flip="none" rotWithShape="1">
                <a:gsLst>
                  <a:gs pos="0">
                    <a:srgbClr val="4F81BD">
                      <a:lumMod val="75000"/>
                      <a:shade val="30000"/>
                      <a:satMod val="115000"/>
                    </a:srgbClr>
                  </a:gs>
                  <a:gs pos="50000">
                    <a:srgbClr val="4F81BD">
                      <a:lumMod val="75000"/>
                      <a:shade val="67500"/>
                      <a:satMod val="115000"/>
                    </a:srgbClr>
                  </a:gs>
                  <a:gs pos="100000">
                    <a:srgbClr val="4F81BD">
                      <a:lumMod val="75000"/>
                      <a:shade val="100000"/>
                      <a:satMod val="115000"/>
                    </a:srgbClr>
                  </a:gs>
                </a:gsLst>
                <a:lin ang="18900000" scaled="1"/>
                <a:tileRect/>
              </a:gradFill>
              <a:ln w="9525">
                <a:solidFill>
                  <a:sysClr val="windowText" lastClr="000000"/>
                </a:solidFill>
                <a:round/>
                <a:headEnd/>
                <a:tailEnd/>
              </a:ln>
              <a:effectLst>
                <a:outerShdw dist="35921" dir="2700000" algn="ctr" rotWithShape="0">
                  <a:srgbClr val="B2B2B2"/>
                </a:outerShdw>
              </a:effectLst>
            </p:spPr>
            <p:txBody>
              <a:bodyPr wrap="none" lIns="69056" tIns="102870" rIns="69056" bIns="34529" anchor="ctr"/>
              <a:lstStyle/>
              <a:p>
                <a:pPr algn="ctr" defTabSz="685800">
                  <a:lnSpc>
                    <a:spcPts val="1125"/>
                  </a:lnSpc>
                  <a:defRPr/>
                </a:pPr>
                <a:r>
                  <a:rPr lang="en-US" sz="1275" kern="0" dirty="0">
                    <a:solidFill>
                      <a:prstClr val="white"/>
                    </a:solidFill>
                    <a:latin typeface="Calibri"/>
                  </a:rPr>
                  <a:t>ESF </a:t>
                </a:r>
              </a:p>
              <a:p>
                <a:pPr algn="ctr" defTabSz="685800">
                  <a:lnSpc>
                    <a:spcPts val="1125"/>
                  </a:lnSpc>
                  <a:defRPr/>
                </a:pPr>
                <a:r>
                  <a:rPr lang="en-US" sz="1275" kern="0" dirty="0">
                    <a:solidFill>
                      <a:prstClr val="white"/>
                    </a:solidFill>
                    <a:latin typeface="Calibri"/>
                  </a:rPr>
                  <a:t> Contracts,</a:t>
                </a:r>
              </a:p>
              <a:p>
                <a:pPr algn="ctr" defTabSz="685800">
                  <a:lnSpc>
                    <a:spcPts val="1125"/>
                  </a:lnSpc>
                  <a:defRPr/>
                </a:pPr>
                <a:r>
                  <a:rPr lang="en-US" sz="1275" kern="0" dirty="0">
                    <a:solidFill>
                      <a:prstClr val="white"/>
                    </a:solidFill>
                    <a:latin typeface="Calibri"/>
                  </a:rPr>
                  <a:t>Bids, etc.</a:t>
                </a:r>
              </a:p>
            </p:txBody>
          </p:sp>
          <p:grpSp>
            <p:nvGrpSpPr>
              <p:cNvPr id="44" name="Group 17"/>
              <p:cNvGrpSpPr>
                <a:grpSpLocks/>
              </p:cNvGrpSpPr>
              <p:nvPr/>
            </p:nvGrpSpPr>
            <p:grpSpPr bwMode="auto">
              <a:xfrm>
                <a:off x="2571" y="1732"/>
                <a:ext cx="148" cy="332"/>
                <a:chOff x="2571" y="1732"/>
                <a:chExt cx="148" cy="332"/>
              </a:xfrm>
            </p:grpSpPr>
            <p:sp>
              <p:nvSpPr>
                <p:cNvPr id="48" name="Line 18"/>
                <p:cNvSpPr>
                  <a:spLocks noChangeShapeType="1"/>
                </p:cNvSpPr>
                <p:nvPr/>
              </p:nvSpPr>
              <p:spPr bwMode="auto">
                <a:xfrm>
                  <a:off x="2571" y="1783"/>
                  <a:ext cx="37" cy="281"/>
                </a:xfrm>
                <a:prstGeom prst="line">
                  <a:avLst/>
                </a:prstGeom>
                <a:noFill/>
                <a:ln w="76200">
                  <a:solidFill>
                    <a:sysClr val="window" lastClr="FFFFFF">
                      <a:lumMod val="65000"/>
                    </a:sysClr>
                  </a:solidFill>
                  <a:round/>
                  <a:headEnd type="none" w="sm" len="sm"/>
                  <a:tailEnd type="stealth" w="med" len="med"/>
                </a:ln>
                <a:effectLst/>
              </p:spPr>
              <p:txBody>
                <a:bodyPr/>
                <a:lstStyle/>
                <a:p>
                  <a:pPr defTabSz="685800">
                    <a:defRPr/>
                  </a:pPr>
                  <a:endParaRPr lang="en-US" sz="1275" kern="0" dirty="0">
                    <a:solidFill>
                      <a:prstClr val="black"/>
                    </a:solidFill>
                    <a:latin typeface="Calibri"/>
                  </a:endParaRPr>
                </a:p>
              </p:txBody>
            </p:sp>
            <p:sp>
              <p:nvSpPr>
                <p:cNvPr id="49" name="Line 19"/>
                <p:cNvSpPr>
                  <a:spLocks noChangeShapeType="1"/>
                </p:cNvSpPr>
                <p:nvPr/>
              </p:nvSpPr>
              <p:spPr bwMode="auto">
                <a:xfrm flipH="1" flipV="1">
                  <a:off x="2691" y="1732"/>
                  <a:ext cx="28" cy="286"/>
                </a:xfrm>
                <a:prstGeom prst="line">
                  <a:avLst/>
                </a:prstGeom>
                <a:noFill/>
                <a:ln w="76200">
                  <a:solidFill>
                    <a:srgbClr val="FFC000"/>
                  </a:solidFill>
                  <a:round/>
                  <a:headEnd type="none" w="sm" len="sm"/>
                  <a:tailEnd type="stealth" w="med" len="med"/>
                </a:ln>
                <a:effectLst/>
              </p:spPr>
              <p:txBody>
                <a:bodyPr/>
                <a:lstStyle/>
                <a:p>
                  <a:pPr defTabSz="685800">
                    <a:defRPr/>
                  </a:pPr>
                  <a:endParaRPr lang="en-US" sz="1275" kern="0" dirty="0">
                    <a:solidFill>
                      <a:prstClr val="black"/>
                    </a:solidFill>
                    <a:latin typeface="Calibri"/>
                  </a:endParaRPr>
                </a:p>
              </p:txBody>
            </p:sp>
          </p:grpSp>
          <p:grpSp>
            <p:nvGrpSpPr>
              <p:cNvPr id="45" name="Group 20"/>
              <p:cNvGrpSpPr>
                <a:grpSpLocks/>
              </p:cNvGrpSpPr>
              <p:nvPr/>
            </p:nvGrpSpPr>
            <p:grpSpPr bwMode="auto">
              <a:xfrm>
                <a:off x="3021" y="1835"/>
                <a:ext cx="333" cy="309"/>
                <a:chOff x="3021" y="1835"/>
                <a:chExt cx="333" cy="309"/>
              </a:xfrm>
            </p:grpSpPr>
            <p:sp>
              <p:nvSpPr>
                <p:cNvPr id="46" name="Line 21"/>
                <p:cNvSpPr>
                  <a:spLocks noChangeShapeType="1"/>
                </p:cNvSpPr>
                <p:nvPr/>
              </p:nvSpPr>
              <p:spPr bwMode="auto">
                <a:xfrm flipH="1">
                  <a:off x="3021" y="1835"/>
                  <a:ext cx="202" cy="254"/>
                </a:xfrm>
                <a:prstGeom prst="line">
                  <a:avLst/>
                </a:prstGeom>
                <a:noFill/>
                <a:ln w="76200">
                  <a:solidFill>
                    <a:sysClr val="window" lastClr="FFFFFF">
                      <a:lumMod val="65000"/>
                    </a:sysClr>
                  </a:solidFill>
                  <a:round/>
                  <a:headEnd type="none" w="sm" len="sm"/>
                  <a:tailEnd type="stealth" w="med" len="med"/>
                </a:ln>
                <a:effectLst/>
              </p:spPr>
              <p:txBody>
                <a:bodyPr/>
                <a:lstStyle/>
                <a:p>
                  <a:pPr defTabSz="685800">
                    <a:defRPr/>
                  </a:pPr>
                  <a:endParaRPr lang="en-US" sz="1275" kern="0" dirty="0">
                    <a:solidFill>
                      <a:prstClr val="black"/>
                    </a:solidFill>
                    <a:latin typeface="Calibri"/>
                  </a:endParaRPr>
                </a:p>
              </p:txBody>
            </p:sp>
            <p:sp>
              <p:nvSpPr>
                <p:cNvPr id="47" name="Line 22"/>
                <p:cNvSpPr>
                  <a:spLocks noChangeShapeType="1"/>
                </p:cNvSpPr>
                <p:nvPr/>
              </p:nvSpPr>
              <p:spPr bwMode="auto">
                <a:xfrm flipV="1">
                  <a:off x="3133" y="1885"/>
                  <a:ext cx="221" cy="259"/>
                </a:xfrm>
                <a:prstGeom prst="line">
                  <a:avLst/>
                </a:prstGeom>
                <a:noFill/>
                <a:ln w="76200">
                  <a:solidFill>
                    <a:srgbClr val="FFC000"/>
                  </a:solidFill>
                  <a:round/>
                  <a:headEnd type="none" w="sm" len="sm"/>
                  <a:tailEnd type="stealth" w="med" len="med"/>
                </a:ln>
                <a:effectLst/>
              </p:spPr>
              <p:txBody>
                <a:bodyPr/>
                <a:lstStyle/>
                <a:p>
                  <a:pPr defTabSz="685800">
                    <a:defRPr/>
                  </a:pPr>
                  <a:endParaRPr lang="en-US" sz="1275" kern="0" dirty="0">
                    <a:solidFill>
                      <a:prstClr val="black"/>
                    </a:solidFill>
                    <a:latin typeface="Calibri"/>
                  </a:endParaRPr>
                </a:p>
              </p:txBody>
            </p:sp>
          </p:grpSp>
        </p:grpSp>
        <p:grpSp>
          <p:nvGrpSpPr>
            <p:cNvPr id="37" name="Group 51"/>
            <p:cNvGrpSpPr/>
            <p:nvPr/>
          </p:nvGrpSpPr>
          <p:grpSpPr>
            <a:xfrm>
              <a:off x="2813050" y="2117725"/>
              <a:ext cx="1491815" cy="1268982"/>
              <a:chOff x="2813050" y="2117725"/>
              <a:chExt cx="1491815" cy="1268982"/>
            </a:xfrm>
          </p:grpSpPr>
          <p:sp>
            <p:nvSpPr>
              <p:cNvPr id="38" name="Oval 15"/>
              <p:cNvSpPr>
                <a:spLocks noChangeArrowheads="1"/>
              </p:cNvSpPr>
              <p:nvPr/>
            </p:nvSpPr>
            <p:spPr bwMode="auto">
              <a:xfrm>
                <a:off x="2813050" y="2117725"/>
                <a:ext cx="1120775" cy="1076325"/>
              </a:xfrm>
              <a:prstGeom prst="ellipse">
                <a:avLst/>
              </a:prstGeom>
              <a:gradFill flip="none" rotWithShape="1">
                <a:gsLst>
                  <a:gs pos="0">
                    <a:srgbClr val="4F81BD">
                      <a:lumMod val="75000"/>
                      <a:shade val="30000"/>
                      <a:satMod val="115000"/>
                    </a:srgbClr>
                  </a:gs>
                  <a:gs pos="50000">
                    <a:srgbClr val="4F81BD">
                      <a:lumMod val="75000"/>
                      <a:shade val="67500"/>
                      <a:satMod val="115000"/>
                    </a:srgbClr>
                  </a:gs>
                  <a:gs pos="100000">
                    <a:srgbClr val="4F81BD">
                      <a:lumMod val="75000"/>
                      <a:shade val="100000"/>
                      <a:satMod val="115000"/>
                    </a:srgbClr>
                  </a:gs>
                </a:gsLst>
                <a:lin ang="18900000" scaled="1"/>
                <a:tileRect/>
              </a:gradFill>
              <a:ln w="9525">
                <a:solidFill>
                  <a:sysClr val="windowText" lastClr="000000"/>
                </a:solidFill>
                <a:round/>
                <a:headEnd/>
                <a:tailEnd/>
              </a:ln>
              <a:effectLst>
                <a:outerShdw dist="35921" dir="2700000" algn="ctr" rotWithShape="0">
                  <a:srgbClr val="B2B2B2"/>
                </a:outerShdw>
              </a:effectLst>
            </p:spPr>
            <p:txBody>
              <a:bodyPr wrap="none" lIns="69056" tIns="34529" rIns="69056" bIns="34529" anchor="ctr"/>
              <a:lstStyle/>
              <a:p>
                <a:pPr algn="ctr" defTabSz="685800">
                  <a:lnSpc>
                    <a:spcPts val="825"/>
                  </a:lnSpc>
                  <a:defRPr/>
                </a:pPr>
                <a:r>
                  <a:rPr lang="en-US" sz="1275" kern="0" dirty="0">
                    <a:solidFill>
                      <a:prstClr val="white"/>
                    </a:solidFill>
                    <a:latin typeface="Calibri"/>
                  </a:rPr>
                  <a:t> </a:t>
                </a:r>
                <a:br>
                  <a:rPr lang="en-US" sz="1275" kern="0" dirty="0">
                    <a:solidFill>
                      <a:prstClr val="white"/>
                    </a:solidFill>
                    <a:latin typeface="Calibri"/>
                  </a:rPr>
                </a:br>
                <a:r>
                  <a:rPr lang="en-US" sz="1275" kern="0" dirty="0">
                    <a:solidFill>
                      <a:prstClr val="white"/>
                    </a:solidFill>
                    <a:latin typeface="Calibri"/>
                  </a:rPr>
                  <a:t>Business</a:t>
                </a:r>
              </a:p>
              <a:p>
                <a:pPr algn="ctr" defTabSz="685800">
                  <a:lnSpc>
                    <a:spcPts val="1500"/>
                  </a:lnSpc>
                  <a:defRPr/>
                </a:pPr>
                <a:r>
                  <a:rPr lang="en-US" sz="1275" kern="0" dirty="0">
                    <a:solidFill>
                      <a:prstClr val="white"/>
                    </a:solidFill>
                    <a:latin typeface="Calibri"/>
                  </a:rPr>
                  <a:t>EOC</a:t>
                </a:r>
              </a:p>
            </p:txBody>
          </p:sp>
          <p:grpSp>
            <p:nvGrpSpPr>
              <p:cNvPr id="39" name="Group 17"/>
              <p:cNvGrpSpPr>
                <a:grpSpLocks/>
              </p:cNvGrpSpPr>
              <p:nvPr/>
            </p:nvGrpSpPr>
            <p:grpSpPr bwMode="auto">
              <a:xfrm rot="18261212" flipH="1">
                <a:off x="3886890" y="2968732"/>
                <a:ext cx="226350" cy="609600"/>
                <a:chOff x="2571" y="1702"/>
                <a:chExt cx="142" cy="344"/>
              </a:xfrm>
            </p:grpSpPr>
            <p:sp>
              <p:nvSpPr>
                <p:cNvPr id="40" name="Line 18"/>
                <p:cNvSpPr>
                  <a:spLocks noChangeShapeType="1"/>
                </p:cNvSpPr>
                <p:nvPr/>
              </p:nvSpPr>
              <p:spPr bwMode="auto">
                <a:xfrm>
                  <a:off x="2571" y="1765"/>
                  <a:ext cx="37" cy="281"/>
                </a:xfrm>
                <a:prstGeom prst="line">
                  <a:avLst/>
                </a:prstGeom>
                <a:noFill/>
                <a:ln w="76200">
                  <a:solidFill>
                    <a:sysClr val="window" lastClr="FFFFFF">
                      <a:lumMod val="65000"/>
                    </a:sysClr>
                  </a:solidFill>
                  <a:round/>
                  <a:headEnd type="none" w="sm" len="sm"/>
                  <a:tailEnd type="stealth" w="med" len="med"/>
                </a:ln>
                <a:effectLst/>
              </p:spPr>
              <p:txBody>
                <a:bodyPr/>
                <a:lstStyle/>
                <a:p>
                  <a:pPr defTabSz="685800">
                    <a:defRPr/>
                  </a:pPr>
                  <a:endParaRPr lang="en-US" sz="1275" kern="0" dirty="0">
                    <a:solidFill>
                      <a:prstClr val="black"/>
                    </a:solidFill>
                    <a:latin typeface="Calibri"/>
                  </a:endParaRPr>
                </a:p>
              </p:txBody>
            </p:sp>
            <p:sp>
              <p:nvSpPr>
                <p:cNvPr id="41" name="Line 19"/>
                <p:cNvSpPr>
                  <a:spLocks noChangeShapeType="1"/>
                </p:cNvSpPr>
                <p:nvPr/>
              </p:nvSpPr>
              <p:spPr bwMode="auto">
                <a:xfrm flipH="1" flipV="1">
                  <a:off x="2685" y="1702"/>
                  <a:ext cx="28" cy="286"/>
                </a:xfrm>
                <a:prstGeom prst="line">
                  <a:avLst/>
                </a:prstGeom>
                <a:noFill/>
                <a:ln w="76200">
                  <a:solidFill>
                    <a:srgbClr val="FFC000"/>
                  </a:solidFill>
                  <a:round/>
                  <a:headEnd type="none" w="sm" len="sm"/>
                  <a:tailEnd type="stealth" w="med" len="med"/>
                </a:ln>
                <a:effectLst/>
              </p:spPr>
              <p:txBody>
                <a:bodyPr/>
                <a:lstStyle/>
                <a:p>
                  <a:pPr defTabSz="685800">
                    <a:defRPr/>
                  </a:pPr>
                  <a:endParaRPr lang="en-US" sz="1275" kern="0" dirty="0">
                    <a:solidFill>
                      <a:prstClr val="black"/>
                    </a:solidFill>
                    <a:latin typeface="Calibri"/>
                  </a:endParaRPr>
                </a:p>
              </p:txBody>
            </p:sp>
          </p:grpSp>
        </p:grpSp>
      </p:grpSp>
      <p:sp>
        <p:nvSpPr>
          <p:cNvPr id="50" name="Rectangle 49"/>
          <p:cNvSpPr/>
          <p:nvPr/>
        </p:nvSpPr>
        <p:spPr bwMode="auto">
          <a:xfrm>
            <a:off x="1154408" y="4674197"/>
            <a:ext cx="1591182" cy="236631"/>
          </a:xfrm>
          <a:prstGeom prst="rect">
            <a:avLst/>
          </a:prstGeom>
          <a:solidFill>
            <a:sysClr val="windowText" lastClr="000000">
              <a:lumMod val="65000"/>
              <a:lumOff val="35000"/>
            </a:sysClr>
          </a:solidFill>
          <a:ln w="9525" cap="flat" cmpd="sng" algn="ctr">
            <a:noFill/>
            <a:prstDash val="solid"/>
            <a:round/>
            <a:headEnd type="none" w="med" len="med"/>
            <a:tailEnd type="none" w="med" len="med"/>
          </a:ln>
          <a:effectLst/>
        </p:spPr>
        <p:txBody>
          <a:bodyPr rot="10800000" vert="horz" wrap="square" lIns="68580" tIns="34290" rIns="68580" bIns="34290" numCol="1" rtlCol="0" anchor="t" anchorCtr="0" compatLnSpc="1">
            <a:prstTxWarp prst="textNoShape">
              <a:avLst/>
            </a:prstTxWarp>
          </a:bodyPr>
          <a:lstStyle/>
          <a:p>
            <a:pPr algn="ctr" defTabSz="685800" fontAlgn="base">
              <a:spcBef>
                <a:spcPct val="0"/>
              </a:spcBef>
              <a:spcAft>
                <a:spcPct val="0"/>
              </a:spcAft>
              <a:defRPr/>
            </a:pPr>
            <a:endParaRPr lang="en-US" sz="2100" b="1" kern="0" dirty="0">
              <a:solidFill>
                <a:prstClr val="black"/>
              </a:solidFill>
              <a:latin typeface="Times New Roman" pitchFamily="18" charset="0"/>
            </a:endParaRPr>
          </a:p>
        </p:txBody>
      </p:sp>
      <p:grpSp>
        <p:nvGrpSpPr>
          <p:cNvPr id="51" name="Group 50"/>
          <p:cNvGrpSpPr>
            <a:grpSpLocks/>
          </p:cNvGrpSpPr>
          <p:nvPr/>
        </p:nvGrpSpPr>
        <p:grpSpPr bwMode="auto">
          <a:xfrm>
            <a:off x="1149484" y="4667078"/>
            <a:ext cx="2241442" cy="1001479"/>
            <a:chOff x="577" y="1217"/>
            <a:chExt cx="1295" cy="503"/>
          </a:xfrm>
        </p:grpSpPr>
        <p:sp>
          <p:nvSpPr>
            <p:cNvPr id="52" name="Rectangle 3"/>
            <p:cNvSpPr>
              <a:spLocks noChangeArrowheads="1"/>
            </p:cNvSpPr>
            <p:nvPr/>
          </p:nvSpPr>
          <p:spPr bwMode="auto">
            <a:xfrm>
              <a:off x="577" y="1217"/>
              <a:ext cx="912" cy="503"/>
            </a:xfrm>
            <a:prstGeom prst="rect">
              <a:avLst/>
            </a:prstGeom>
            <a:noFill/>
            <a:ln w="9525">
              <a:solidFill>
                <a:sysClr val="windowText" lastClr="000000"/>
              </a:solidFill>
              <a:miter lim="800000"/>
              <a:headEnd/>
              <a:tailEnd/>
            </a:ln>
            <a:effectLst/>
          </p:spPr>
          <p:txBody>
            <a:bodyPr wrap="none" anchor="ctr"/>
            <a:lstStyle/>
            <a:p>
              <a:pPr defTabSz="685800">
                <a:defRPr/>
              </a:pPr>
              <a:endParaRPr lang="en-US" sz="2400" kern="0" dirty="0">
                <a:solidFill>
                  <a:prstClr val="black"/>
                </a:solidFill>
                <a:latin typeface="Calibri"/>
              </a:endParaRPr>
            </a:p>
          </p:txBody>
        </p:sp>
        <p:sp>
          <p:nvSpPr>
            <p:cNvPr id="53" name="Rectangle 4"/>
            <p:cNvSpPr>
              <a:spLocks noChangeArrowheads="1"/>
            </p:cNvSpPr>
            <p:nvPr/>
          </p:nvSpPr>
          <p:spPr bwMode="auto">
            <a:xfrm>
              <a:off x="579" y="1219"/>
              <a:ext cx="921" cy="128"/>
            </a:xfrm>
            <a:prstGeom prst="rect">
              <a:avLst/>
            </a:prstGeom>
            <a:noFill/>
            <a:ln w="9525">
              <a:noFill/>
              <a:miter lim="800000"/>
              <a:headEnd/>
              <a:tailEnd/>
            </a:ln>
            <a:effectLst/>
          </p:spPr>
          <p:txBody>
            <a:bodyPr wrap="square" lIns="69056" tIns="34529" rIns="69056" bIns="34529">
              <a:spAutoFit/>
            </a:bodyPr>
            <a:lstStyle/>
            <a:p>
              <a:pPr defTabSz="685800">
                <a:defRPr/>
              </a:pPr>
              <a:r>
                <a:rPr lang="en-US" sz="1200" b="1" kern="0" spc="143" dirty="0">
                  <a:solidFill>
                    <a:prstClr val="white"/>
                  </a:solidFill>
                  <a:latin typeface="Calibri"/>
                </a:rPr>
                <a:t>LEGEND</a:t>
              </a:r>
              <a:endParaRPr lang="en-US" sz="1125" b="1" kern="0" spc="143" dirty="0">
                <a:solidFill>
                  <a:prstClr val="white"/>
                </a:solidFill>
                <a:latin typeface="Calibri"/>
              </a:endParaRPr>
            </a:p>
          </p:txBody>
        </p:sp>
        <p:sp>
          <p:nvSpPr>
            <p:cNvPr id="54" name="Rectangle 5"/>
            <p:cNvSpPr>
              <a:spLocks noChangeArrowheads="1"/>
            </p:cNvSpPr>
            <p:nvPr/>
          </p:nvSpPr>
          <p:spPr bwMode="auto">
            <a:xfrm>
              <a:off x="636" y="1395"/>
              <a:ext cx="162" cy="96"/>
            </a:xfrm>
            <a:prstGeom prst="rect">
              <a:avLst/>
            </a:prstGeom>
            <a:solidFill>
              <a:srgbClr val="FFC000"/>
            </a:solidFill>
            <a:ln w="6350">
              <a:solidFill>
                <a:sysClr val="windowText" lastClr="000000">
                  <a:lumMod val="50000"/>
                  <a:lumOff val="50000"/>
                </a:sysClr>
              </a:solidFill>
              <a:miter lim="800000"/>
              <a:headEnd/>
              <a:tailEnd/>
            </a:ln>
            <a:effectLst/>
          </p:spPr>
          <p:txBody>
            <a:bodyPr wrap="none" anchor="ctr"/>
            <a:lstStyle/>
            <a:p>
              <a:pPr defTabSz="685800">
                <a:defRPr/>
              </a:pPr>
              <a:endParaRPr lang="en-US" sz="2400" kern="0" dirty="0">
                <a:solidFill>
                  <a:prstClr val="black"/>
                </a:solidFill>
                <a:latin typeface="Calibri"/>
              </a:endParaRPr>
            </a:p>
          </p:txBody>
        </p:sp>
        <p:sp>
          <p:nvSpPr>
            <p:cNvPr id="55" name="Rectangle 6"/>
            <p:cNvSpPr>
              <a:spLocks noChangeArrowheads="1"/>
            </p:cNvSpPr>
            <p:nvPr/>
          </p:nvSpPr>
          <p:spPr bwMode="auto">
            <a:xfrm>
              <a:off x="636" y="1558"/>
              <a:ext cx="162" cy="96"/>
            </a:xfrm>
            <a:prstGeom prst="rect">
              <a:avLst/>
            </a:prstGeom>
            <a:solidFill>
              <a:sysClr val="window" lastClr="FFFFFF">
                <a:lumMod val="65000"/>
              </a:sysClr>
            </a:solidFill>
            <a:ln w="6350">
              <a:solidFill>
                <a:sysClr val="windowText" lastClr="000000">
                  <a:lumMod val="50000"/>
                  <a:lumOff val="50000"/>
                </a:sysClr>
              </a:solidFill>
              <a:miter lim="800000"/>
              <a:headEnd/>
              <a:tailEnd/>
            </a:ln>
            <a:effectLst/>
          </p:spPr>
          <p:txBody>
            <a:bodyPr wrap="none" anchor="ctr"/>
            <a:lstStyle/>
            <a:p>
              <a:pPr defTabSz="685800">
                <a:defRPr/>
              </a:pPr>
              <a:endParaRPr lang="en-US" sz="2400" kern="0" dirty="0">
                <a:solidFill>
                  <a:prstClr val="black"/>
                </a:solidFill>
                <a:latin typeface="Calibri"/>
              </a:endParaRPr>
            </a:p>
          </p:txBody>
        </p:sp>
        <p:sp>
          <p:nvSpPr>
            <p:cNvPr id="56" name="Rectangle 7"/>
            <p:cNvSpPr>
              <a:spLocks noChangeArrowheads="1"/>
            </p:cNvSpPr>
            <p:nvPr/>
          </p:nvSpPr>
          <p:spPr bwMode="auto">
            <a:xfrm>
              <a:off x="804" y="1389"/>
              <a:ext cx="520" cy="105"/>
            </a:xfrm>
            <a:prstGeom prst="rect">
              <a:avLst/>
            </a:prstGeom>
            <a:noFill/>
            <a:ln w="9525">
              <a:noFill/>
              <a:miter lim="800000"/>
              <a:headEnd/>
              <a:tailEnd/>
            </a:ln>
            <a:effectLst/>
          </p:spPr>
          <p:txBody>
            <a:bodyPr wrap="none" lIns="69056" tIns="34529" rIns="69056" bIns="34529">
              <a:spAutoFit/>
            </a:bodyPr>
            <a:lstStyle/>
            <a:p>
              <a:pPr defTabSz="685800">
                <a:defRPr/>
              </a:pPr>
              <a:r>
                <a:rPr lang="en-US" sz="900" kern="0" dirty="0">
                  <a:solidFill>
                    <a:prstClr val="black"/>
                  </a:solidFill>
                  <a:latin typeface="Calibri"/>
                </a:rPr>
                <a:t>Status Feedback</a:t>
              </a:r>
            </a:p>
          </p:txBody>
        </p:sp>
        <p:sp>
          <p:nvSpPr>
            <p:cNvPr id="57" name="Rectangle 8"/>
            <p:cNvSpPr>
              <a:spLocks noChangeArrowheads="1"/>
            </p:cNvSpPr>
            <p:nvPr/>
          </p:nvSpPr>
          <p:spPr bwMode="auto">
            <a:xfrm>
              <a:off x="804" y="1565"/>
              <a:ext cx="1068" cy="94"/>
            </a:xfrm>
            <a:prstGeom prst="rect">
              <a:avLst/>
            </a:prstGeom>
            <a:noFill/>
            <a:ln w="9525">
              <a:noFill/>
              <a:miter lim="800000"/>
              <a:headEnd/>
              <a:tailEnd/>
            </a:ln>
            <a:effectLst/>
          </p:spPr>
          <p:txBody>
            <a:bodyPr lIns="69056" tIns="34529" rIns="69056" bIns="34529">
              <a:spAutoFit/>
            </a:bodyPr>
            <a:lstStyle/>
            <a:p>
              <a:pPr defTabSz="685800">
                <a:lnSpc>
                  <a:spcPct val="85000"/>
                </a:lnSpc>
                <a:defRPr/>
              </a:pPr>
              <a:r>
                <a:rPr lang="en-US" sz="900" kern="0" dirty="0">
                  <a:solidFill>
                    <a:prstClr val="black"/>
                  </a:solidFill>
                  <a:latin typeface="Calibri"/>
                </a:rPr>
                <a:t>Request Support</a:t>
              </a:r>
            </a:p>
          </p:txBody>
        </p:sp>
      </p:grpSp>
      <p:sp>
        <p:nvSpPr>
          <p:cNvPr id="58" name="Oval 15"/>
          <p:cNvSpPr>
            <a:spLocks noChangeArrowheads="1"/>
          </p:cNvSpPr>
          <p:nvPr/>
        </p:nvSpPr>
        <p:spPr bwMode="auto">
          <a:xfrm>
            <a:off x="5802431" y="3894578"/>
            <a:ext cx="734942" cy="715544"/>
          </a:xfrm>
          <a:prstGeom prst="ellipse">
            <a:avLst/>
          </a:prstGeom>
          <a:noFill/>
          <a:ln w="38100">
            <a:solidFill>
              <a:sysClr val="window" lastClr="FFFFFF">
                <a:lumMod val="85000"/>
              </a:sysClr>
            </a:solidFill>
            <a:prstDash val="sysDot"/>
            <a:round/>
            <a:headEnd/>
            <a:tailEnd/>
          </a:ln>
          <a:effectLst/>
        </p:spPr>
        <p:txBody>
          <a:bodyPr wrap="none" lIns="69056" tIns="34529" rIns="69056" bIns="34529" anchor="ctr"/>
          <a:lstStyle/>
          <a:p>
            <a:pPr algn="ctr" defTabSz="685800">
              <a:lnSpc>
                <a:spcPct val="85000"/>
              </a:lnSpc>
              <a:defRPr/>
            </a:pPr>
            <a:endParaRPr lang="en-US" sz="1350" kern="0" dirty="0">
              <a:solidFill>
                <a:prstClr val="white"/>
              </a:solidFill>
              <a:latin typeface="Calibri"/>
            </a:endParaRPr>
          </a:p>
        </p:txBody>
      </p:sp>
      <p:sp>
        <p:nvSpPr>
          <p:cNvPr id="59" name="Oval 15"/>
          <p:cNvSpPr>
            <a:spLocks noChangeArrowheads="1"/>
          </p:cNvSpPr>
          <p:nvPr/>
        </p:nvSpPr>
        <p:spPr bwMode="auto">
          <a:xfrm>
            <a:off x="4073830" y="3918347"/>
            <a:ext cx="717699" cy="695069"/>
          </a:xfrm>
          <a:prstGeom prst="ellipse">
            <a:avLst/>
          </a:prstGeom>
          <a:noFill/>
          <a:ln w="38100">
            <a:solidFill>
              <a:sysClr val="window" lastClr="FFFFFF">
                <a:lumMod val="85000"/>
              </a:sysClr>
            </a:solidFill>
            <a:prstDash val="sysDot"/>
            <a:round/>
            <a:headEnd/>
            <a:tailEnd/>
          </a:ln>
          <a:effectLst/>
        </p:spPr>
        <p:txBody>
          <a:bodyPr wrap="none" lIns="69056" tIns="34529" rIns="69056" bIns="34529" anchor="ctr"/>
          <a:lstStyle/>
          <a:p>
            <a:pPr algn="ctr" defTabSz="685800">
              <a:lnSpc>
                <a:spcPct val="85000"/>
              </a:lnSpc>
              <a:defRPr/>
            </a:pPr>
            <a:endParaRPr lang="en-US" sz="1350" kern="0" dirty="0">
              <a:solidFill>
                <a:prstClr val="white"/>
              </a:solidFill>
              <a:latin typeface="Calibri"/>
            </a:endParaRPr>
          </a:p>
        </p:txBody>
      </p:sp>
      <p:sp>
        <p:nvSpPr>
          <p:cNvPr id="60" name="Line 21"/>
          <p:cNvSpPr>
            <a:spLocks noChangeShapeType="1"/>
          </p:cNvSpPr>
          <p:nvPr/>
        </p:nvSpPr>
        <p:spPr bwMode="auto">
          <a:xfrm rot="5985168" flipH="1">
            <a:off x="5670045" y="3634708"/>
            <a:ext cx="217681" cy="273717"/>
          </a:xfrm>
          <a:prstGeom prst="line">
            <a:avLst/>
          </a:prstGeom>
          <a:noFill/>
          <a:ln w="76200">
            <a:solidFill>
              <a:sysClr val="window" lastClr="FFFFFF">
                <a:lumMod val="8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sp>
        <p:nvSpPr>
          <p:cNvPr id="61" name="Line 22"/>
          <p:cNvSpPr>
            <a:spLocks noChangeShapeType="1"/>
          </p:cNvSpPr>
          <p:nvPr/>
        </p:nvSpPr>
        <p:spPr bwMode="auto">
          <a:xfrm rot="5985168" flipV="1">
            <a:off x="5581870" y="3751469"/>
            <a:ext cx="238156" cy="279106"/>
          </a:xfrm>
          <a:prstGeom prst="line">
            <a:avLst/>
          </a:prstGeom>
          <a:noFill/>
          <a:ln w="76200">
            <a:solidFill>
              <a:sysClr val="window" lastClr="FFFFFF">
                <a:lumMod val="8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grpSp>
        <p:nvGrpSpPr>
          <p:cNvPr id="62" name="Group 61"/>
          <p:cNvGrpSpPr/>
          <p:nvPr/>
        </p:nvGrpSpPr>
        <p:grpSpPr>
          <a:xfrm>
            <a:off x="2356887" y="1598333"/>
            <a:ext cx="1938908" cy="2113751"/>
            <a:chOff x="251520" y="2027511"/>
            <a:chExt cx="2585211" cy="2818334"/>
          </a:xfrm>
        </p:grpSpPr>
        <p:sp>
          <p:nvSpPr>
            <p:cNvPr id="63" name="Oval 24"/>
            <p:cNvSpPr>
              <a:spLocks noChangeArrowheads="1"/>
            </p:cNvSpPr>
            <p:nvPr/>
          </p:nvSpPr>
          <p:spPr bwMode="auto">
            <a:xfrm>
              <a:off x="1559384" y="3575683"/>
              <a:ext cx="1277347" cy="1270162"/>
            </a:xfrm>
            <a:prstGeom prst="ellipse">
              <a:avLst/>
            </a:prstGeom>
            <a:gradFill flip="none" rotWithShape="1">
              <a:gsLst>
                <a:gs pos="0">
                  <a:srgbClr val="8064A2">
                    <a:lumMod val="75000"/>
                    <a:shade val="30000"/>
                    <a:satMod val="115000"/>
                  </a:srgbClr>
                </a:gs>
                <a:gs pos="50000">
                  <a:srgbClr val="8064A2">
                    <a:lumMod val="75000"/>
                    <a:shade val="67500"/>
                    <a:satMod val="115000"/>
                  </a:srgbClr>
                </a:gs>
                <a:gs pos="100000">
                  <a:srgbClr val="8064A2">
                    <a:lumMod val="75000"/>
                    <a:shade val="100000"/>
                    <a:satMod val="115000"/>
                  </a:srgbClr>
                </a:gs>
              </a:gsLst>
              <a:lin ang="18900000" scaled="1"/>
              <a:tileRect/>
            </a:gradFill>
            <a:ln w="9525">
              <a:solidFill>
                <a:sysClr val="windowText" lastClr="000000"/>
              </a:solidFill>
              <a:round/>
              <a:headEnd/>
              <a:tailEnd/>
            </a:ln>
            <a:effectLst>
              <a:outerShdw dist="35921" dir="2700000" algn="ctr" rotWithShape="0">
                <a:srgbClr val="B2B2B2"/>
              </a:outerShdw>
            </a:effectLst>
          </p:spPr>
          <p:txBody>
            <a:bodyPr wrap="none" lIns="69056" tIns="34529" rIns="69056" bIns="34529" anchor="ctr"/>
            <a:lstStyle/>
            <a:p>
              <a:pPr algn="ctr" defTabSz="685800">
                <a:lnSpc>
                  <a:spcPts val="1275"/>
                </a:lnSpc>
                <a:defRPr/>
              </a:pPr>
              <a:r>
                <a:rPr lang="en-US" sz="1350" kern="0" dirty="0">
                  <a:solidFill>
                    <a:prstClr val="white"/>
                  </a:solidFill>
                  <a:latin typeface="Calibri"/>
                </a:rPr>
                <a:t>Municipal:</a:t>
              </a:r>
              <a:br>
                <a:rPr lang="en-US" sz="1350" kern="0" dirty="0">
                  <a:solidFill>
                    <a:prstClr val="white"/>
                  </a:solidFill>
                  <a:latin typeface="Calibri"/>
                </a:rPr>
              </a:br>
              <a:r>
                <a:rPr lang="en-US" sz="1350" kern="0" spc="-30" dirty="0">
                  <a:solidFill>
                    <a:prstClr val="white"/>
                  </a:solidFill>
                  <a:latin typeface="Calibri"/>
                </a:rPr>
                <a:t>City/Town/</a:t>
              </a:r>
            </a:p>
            <a:p>
              <a:pPr algn="ctr" defTabSz="685800">
                <a:lnSpc>
                  <a:spcPts val="1275"/>
                </a:lnSpc>
                <a:defRPr/>
              </a:pPr>
              <a:r>
                <a:rPr lang="en-US" sz="1350" kern="0" spc="-30" dirty="0">
                  <a:solidFill>
                    <a:prstClr val="white"/>
                  </a:solidFill>
                  <a:latin typeface="Calibri"/>
                </a:rPr>
                <a:t>Village</a:t>
              </a:r>
            </a:p>
          </p:txBody>
        </p:sp>
        <p:sp>
          <p:nvSpPr>
            <p:cNvPr id="64" name="Oval 28"/>
            <p:cNvSpPr>
              <a:spLocks noChangeArrowheads="1"/>
            </p:cNvSpPr>
            <p:nvPr/>
          </p:nvSpPr>
          <p:spPr bwMode="auto">
            <a:xfrm>
              <a:off x="251520" y="2636912"/>
              <a:ext cx="1079064" cy="1031647"/>
            </a:xfrm>
            <a:prstGeom prst="ellipse">
              <a:avLst/>
            </a:prstGeom>
            <a:gradFill flip="none" rotWithShape="1">
              <a:gsLst>
                <a:gs pos="0">
                  <a:srgbClr val="8064A2">
                    <a:lumMod val="75000"/>
                    <a:shade val="30000"/>
                    <a:satMod val="115000"/>
                  </a:srgbClr>
                </a:gs>
                <a:gs pos="50000">
                  <a:srgbClr val="8064A2">
                    <a:lumMod val="75000"/>
                    <a:shade val="67500"/>
                    <a:satMod val="115000"/>
                  </a:srgbClr>
                </a:gs>
                <a:gs pos="100000">
                  <a:srgbClr val="8064A2">
                    <a:lumMod val="75000"/>
                    <a:shade val="100000"/>
                    <a:satMod val="115000"/>
                  </a:srgbClr>
                </a:gs>
              </a:gsLst>
              <a:lin ang="18900000" scaled="1"/>
              <a:tileRect/>
            </a:gradFill>
            <a:ln w="9525">
              <a:solidFill>
                <a:sysClr val="windowText" lastClr="000000"/>
              </a:solidFill>
              <a:round/>
              <a:headEnd/>
              <a:tailEnd/>
            </a:ln>
            <a:effectLst>
              <a:outerShdw dist="35921" dir="2700000" algn="ctr" rotWithShape="0">
                <a:srgbClr val="B2B2B2"/>
              </a:outerShdw>
            </a:effectLst>
          </p:spPr>
          <p:txBody>
            <a:bodyPr wrap="none" lIns="34290" tIns="0" rIns="69056" bIns="34529" anchor="ctr"/>
            <a:lstStyle/>
            <a:p>
              <a:pPr algn="ctr" defTabSz="685800">
                <a:lnSpc>
                  <a:spcPts val="1275"/>
                </a:lnSpc>
                <a:defRPr/>
              </a:pPr>
              <a:r>
                <a:rPr lang="en-US" sz="1275" kern="0" dirty="0">
                  <a:solidFill>
                    <a:prstClr val="white"/>
                  </a:solidFill>
                  <a:latin typeface="Calibri"/>
                </a:rPr>
                <a:t/>
              </a:r>
              <a:br>
                <a:rPr lang="en-US" sz="1275" kern="0" dirty="0">
                  <a:solidFill>
                    <a:prstClr val="white"/>
                  </a:solidFill>
                  <a:latin typeface="Calibri"/>
                </a:rPr>
              </a:br>
              <a:r>
                <a:rPr lang="en-US" sz="1275" kern="0" dirty="0">
                  <a:solidFill>
                    <a:prstClr val="white"/>
                  </a:solidFill>
                  <a:latin typeface="Calibri"/>
                </a:rPr>
                <a:t>  Contracts,</a:t>
              </a:r>
            </a:p>
            <a:p>
              <a:pPr algn="ctr" defTabSz="685800">
                <a:lnSpc>
                  <a:spcPts val="1275"/>
                </a:lnSpc>
                <a:defRPr/>
              </a:pPr>
              <a:r>
                <a:rPr lang="en-US" sz="1275" kern="0" dirty="0">
                  <a:solidFill>
                    <a:prstClr val="white"/>
                  </a:solidFill>
                  <a:latin typeface="Calibri"/>
                </a:rPr>
                <a:t>Bids, etc.</a:t>
              </a:r>
            </a:p>
          </p:txBody>
        </p:sp>
        <p:grpSp>
          <p:nvGrpSpPr>
            <p:cNvPr id="65" name="Group 29"/>
            <p:cNvGrpSpPr>
              <a:grpSpLocks/>
            </p:cNvGrpSpPr>
            <p:nvPr/>
          </p:nvGrpSpPr>
          <p:grpSpPr bwMode="auto">
            <a:xfrm rot="19722217">
              <a:off x="1906157" y="3060483"/>
              <a:ext cx="324725" cy="525882"/>
              <a:chOff x="977" y="2978"/>
              <a:chExt cx="226" cy="366"/>
            </a:xfrm>
          </p:grpSpPr>
          <p:sp>
            <p:nvSpPr>
              <p:cNvPr id="70" name="Line 30"/>
              <p:cNvSpPr>
                <a:spLocks noChangeShapeType="1"/>
              </p:cNvSpPr>
              <p:nvPr/>
            </p:nvSpPr>
            <p:spPr bwMode="auto">
              <a:xfrm flipV="1">
                <a:off x="977" y="2978"/>
                <a:ext cx="106" cy="282"/>
              </a:xfrm>
              <a:prstGeom prst="line">
                <a:avLst/>
              </a:prstGeom>
              <a:noFill/>
              <a:ln w="76200">
                <a:solidFill>
                  <a:srgbClr val="FFC000"/>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sp>
            <p:nvSpPr>
              <p:cNvPr id="71" name="Line 31"/>
              <p:cNvSpPr>
                <a:spLocks noChangeShapeType="1"/>
              </p:cNvSpPr>
              <p:nvPr/>
            </p:nvSpPr>
            <p:spPr bwMode="auto">
              <a:xfrm flipH="1">
                <a:off x="1101" y="3062"/>
                <a:ext cx="102" cy="282"/>
              </a:xfrm>
              <a:prstGeom prst="line">
                <a:avLst/>
              </a:prstGeom>
              <a:noFill/>
              <a:ln w="76200">
                <a:solidFill>
                  <a:sysClr val="window" lastClr="FFFFFF">
                    <a:lumMod val="6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grpSp>
        <p:sp>
          <p:nvSpPr>
            <p:cNvPr id="66" name="Oval 25"/>
            <p:cNvSpPr>
              <a:spLocks noChangeArrowheads="1"/>
            </p:cNvSpPr>
            <p:nvPr/>
          </p:nvSpPr>
          <p:spPr bwMode="auto">
            <a:xfrm>
              <a:off x="1324563" y="2027511"/>
              <a:ext cx="1063258" cy="1025900"/>
            </a:xfrm>
            <a:prstGeom prst="ellipse">
              <a:avLst/>
            </a:prstGeom>
            <a:gradFill flip="none" rotWithShape="1">
              <a:gsLst>
                <a:gs pos="0">
                  <a:srgbClr val="8064A2">
                    <a:lumMod val="75000"/>
                    <a:shade val="30000"/>
                    <a:satMod val="115000"/>
                  </a:srgbClr>
                </a:gs>
                <a:gs pos="50000">
                  <a:srgbClr val="8064A2">
                    <a:lumMod val="75000"/>
                    <a:shade val="67500"/>
                    <a:satMod val="115000"/>
                  </a:srgbClr>
                </a:gs>
                <a:gs pos="100000">
                  <a:srgbClr val="8064A2">
                    <a:lumMod val="75000"/>
                    <a:shade val="100000"/>
                    <a:satMod val="115000"/>
                  </a:srgbClr>
                </a:gs>
              </a:gsLst>
              <a:lin ang="18900000" scaled="1"/>
              <a:tileRect/>
            </a:gradFill>
            <a:ln w="9525">
              <a:solidFill>
                <a:sysClr val="windowText" lastClr="000000"/>
              </a:solidFill>
              <a:round/>
              <a:headEnd/>
              <a:tailEnd/>
            </a:ln>
            <a:effectLst>
              <a:outerShdw dist="35921" dir="2700000" algn="ctr" rotWithShape="0">
                <a:srgbClr val="B2B2B2"/>
              </a:outerShdw>
            </a:effectLst>
          </p:spPr>
          <p:txBody>
            <a:bodyPr wrap="none" lIns="34290" tIns="68580" rIns="69056" bIns="34529" anchor="ctr"/>
            <a:lstStyle/>
            <a:p>
              <a:pPr algn="ctr" defTabSz="685800">
                <a:lnSpc>
                  <a:spcPts val="1275"/>
                </a:lnSpc>
                <a:defRPr/>
              </a:pPr>
              <a:r>
                <a:rPr lang="en-US" sz="1275" kern="0" dirty="0">
                  <a:solidFill>
                    <a:prstClr val="white"/>
                  </a:solidFill>
                  <a:latin typeface="Calibri"/>
                </a:rPr>
                <a:t> Municipal</a:t>
              </a:r>
              <a:br>
                <a:rPr lang="en-US" sz="1275" kern="0" dirty="0">
                  <a:solidFill>
                    <a:prstClr val="white"/>
                  </a:solidFill>
                  <a:latin typeface="Calibri"/>
                </a:rPr>
              </a:br>
              <a:r>
                <a:rPr lang="en-US" sz="1275" kern="0" dirty="0">
                  <a:solidFill>
                    <a:prstClr val="white"/>
                  </a:solidFill>
                  <a:latin typeface="Calibri"/>
                </a:rPr>
                <a:t>Assets</a:t>
              </a:r>
            </a:p>
          </p:txBody>
        </p:sp>
        <p:grpSp>
          <p:nvGrpSpPr>
            <p:cNvPr id="67" name="Group 66"/>
            <p:cNvGrpSpPr/>
            <p:nvPr/>
          </p:nvGrpSpPr>
          <p:grpSpPr>
            <a:xfrm rot="3587692">
              <a:off x="1149588" y="3568810"/>
              <a:ext cx="522423" cy="345892"/>
              <a:chOff x="9097970" y="7762731"/>
              <a:chExt cx="522423" cy="345892"/>
            </a:xfrm>
          </p:grpSpPr>
          <p:sp>
            <p:nvSpPr>
              <p:cNvPr id="68" name="Line 26"/>
              <p:cNvSpPr>
                <a:spLocks noChangeShapeType="1"/>
              </p:cNvSpPr>
              <p:nvPr/>
            </p:nvSpPr>
            <p:spPr bwMode="auto">
              <a:xfrm rot="5710352" flipH="1" flipV="1">
                <a:off x="9325944" y="7814175"/>
                <a:ext cx="190655" cy="398242"/>
              </a:xfrm>
              <a:prstGeom prst="line">
                <a:avLst/>
              </a:prstGeom>
              <a:noFill/>
              <a:ln w="76200">
                <a:solidFill>
                  <a:srgbClr val="FFC000"/>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sp>
            <p:nvSpPr>
              <p:cNvPr id="69" name="Line 27"/>
              <p:cNvSpPr>
                <a:spLocks noChangeShapeType="1"/>
              </p:cNvSpPr>
              <p:nvPr/>
            </p:nvSpPr>
            <p:spPr bwMode="auto">
              <a:xfrm rot="5710352">
                <a:off x="9204389" y="7656312"/>
                <a:ext cx="212424" cy="425261"/>
              </a:xfrm>
              <a:prstGeom prst="line">
                <a:avLst/>
              </a:prstGeom>
              <a:noFill/>
              <a:ln w="76200">
                <a:solidFill>
                  <a:sysClr val="window" lastClr="FFFFFF">
                    <a:lumMod val="6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grpSp>
      </p:grpSp>
      <p:grpSp>
        <p:nvGrpSpPr>
          <p:cNvPr id="72" name="Group 71"/>
          <p:cNvGrpSpPr/>
          <p:nvPr/>
        </p:nvGrpSpPr>
        <p:grpSpPr>
          <a:xfrm>
            <a:off x="4350593" y="3218798"/>
            <a:ext cx="382558" cy="142247"/>
            <a:chOff x="2951820" y="4067430"/>
            <a:chExt cx="510077" cy="189662"/>
          </a:xfrm>
        </p:grpSpPr>
        <p:sp>
          <p:nvSpPr>
            <p:cNvPr id="73" name="Line 11"/>
            <p:cNvSpPr>
              <a:spLocks noChangeShapeType="1"/>
            </p:cNvSpPr>
            <p:nvPr/>
          </p:nvSpPr>
          <p:spPr bwMode="auto">
            <a:xfrm>
              <a:off x="2979120" y="4067430"/>
              <a:ext cx="482777" cy="0"/>
            </a:xfrm>
            <a:prstGeom prst="line">
              <a:avLst/>
            </a:prstGeom>
            <a:noFill/>
            <a:ln w="76200">
              <a:solidFill>
                <a:sysClr val="window" lastClr="FFFFFF">
                  <a:lumMod val="8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sp>
          <p:nvSpPr>
            <p:cNvPr id="74" name="Line 12"/>
            <p:cNvSpPr>
              <a:spLocks noChangeShapeType="1"/>
            </p:cNvSpPr>
            <p:nvPr/>
          </p:nvSpPr>
          <p:spPr bwMode="auto">
            <a:xfrm flipH="1">
              <a:off x="2951820" y="4257092"/>
              <a:ext cx="482777" cy="0"/>
            </a:xfrm>
            <a:prstGeom prst="line">
              <a:avLst/>
            </a:prstGeom>
            <a:noFill/>
            <a:ln w="76200">
              <a:solidFill>
                <a:sysClr val="window" lastClr="FFFFFF">
                  <a:lumMod val="8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grpSp>
      <p:grpSp>
        <p:nvGrpSpPr>
          <p:cNvPr id="75" name="Group 74"/>
          <p:cNvGrpSpPr/>
          <p:nvPr/>
        </p:nvGrpSpPr>
        <p:grpSpPr>
          <a:xfrm>
            <a:off x="4350593" y="2785851"/>
            <a:ext cx="1408671" cy="952622"/>
            <a:chOff x="2981804" y="3526171"/>
            <a:chExt cx="1878228" cy="1270162"/>
          </a:xfrm>
        </p:grpSpPr>
        <p:sp>
          <p:nvSpPr>
            <p:cNvPr id="76" name="Oval 24"/>
            <p:cNvSpPr>
              <a:spLocks noChangeArrowheads="1"/>
            </p:cNvSpPr>
            <p:nvPr/>
          </p:nvSpPr>
          <p:spPr bwMode="auto">
            <a:xfrm>
              <a:off x="3582685" y="3526171"/>
              <a:ext cx="1277347" cy="1270162"/>
            </a:xfrm>
            <a:prstGeom prst="ellipse">
              <a:avLst/>
            </a:prstGeom>
            <a:gradFill flip="none" rotWithShape="1">
              <a:gsLst>
                <a:gs pos="0">
                  <a:srgbClr val="9BBB59">
                    <a:lumMod val="50000"/>
                    <a:shade val="30000"/>
                    <a:satMod val="115000"/>
                  </a:srgbClr>
                </a:gs>
                <a:gs pos="50000">
                  <a:srgbClr val="9BBB59">
                    <a:lumMod val="50000"/>
                    <a:shade val="67500"/>
                    <a:satMod val="115000"/>
                  </a:srgbClr>
                </a:gs>
                <a:gs pos="100000">
                  <a:srgbClr val="9BBB59">
                    <a:lumMod val="50000"/>
                    <a:shade val="100000"/>
                    <a:satMod val="115000"/>
                  </a:srgbClr>
                </a:gs>
              </a:gsLst>
              <a:lin ang="18900000" scaled="1"/>
              <a:tileRect/>
            </a:gradFill>
            <a:ln w="9525">
              <a:solidFill>
                <a:sysClr val="windowText" lastClr="000000"/>
              </a:solidFill>
              <a:round/>
              <a:headEnd/>
              <a:tailEnd/>
            </a:ln>
            <a:effectLst>
              <a:outerShdw dist="35921" dir="2700000" algn="ctr" rotWithShape="0">
                <a:srgbClr val="B2B2B2"/>
              </a:outerShdw>
            </a:effectLst>
          </p:spPr>
          <p:txBody>
            <a:bodyPr wrap="none" lIns="69056" tIns="34529" rIns="69056" bIns="34529" anchor="ctr"/>
            <a:lstStyle/>
            <a:p>
              <a:pPr algn="ctr" defTabSz="685800">
                <a:lnSpc>
                  <a:spcPts val="1425"/>
                </a:lnSpc>
                <a:defRPr/>
              </a:pPr>
              <a:r>
                <a:rPr lang="en-US" sz="1500" kern="0" dirty="0">
                  <a:solidFill>
                    <a:prstClr val="white"/>
                  </a:solidFill>
                  <a:latin typeface="Calibri"/>
                </a:rPr>
                <a:t>Parish</a:t>
              </a:r>
              <a:br>
                <a:rPr lang="en-US" sz="1500" kern="0" dirty="0">
                  <a:solidFill>
                    <a:prstClr val="white"/>
                  </a:solidFill>
                  <a:latin typeface="Calibri"/>
                </a:rPr>
              </a:br>
              <a:r>
                <a:rPr lang="en-US" sz="1500" kern="0" dirty="0">
                  <a:solidFill>
                    <a:prstClr val="white"/>
                  </a:solidFill>
                  <a:latin typeface="Calibri"/>
                </a:rPr>
                <a:t>EOC</a:t>
              </a:r>
            </a:p>
          </p:txBody>
        </p:sp>
        <p:sp>
          <p:nvSpPr>
            <p:cNvPr id="77" name="Line 11"/>
            <p:cNvSpPr>
              <a:spLocks noChangeShapeType="1"/>
            </p:cNvSpPr>
            <p:nvPr/>
          </p:nvSpPr>
          <p:spPr bwMode="auto">
            <a:xfrm>
              <a:off x="3009104" y="4103434"/>
              <a:ext cx="482776" cy="0"/>
            </a:xfrm>
            <a:prstGeom prst="line">
              <a:avLst/>
            </a:prstGeom>
            <a:noFill/>
            <a:ln w="76200">
              <a:solidFill>
                <a:sysClr val="window" lastClr="FFFFFF">
                  <a:lumMod val="6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sp>
          <p:nvSpPr>
            <p:cNvPr id="78" name="Line 12"/>
            <p:cNvSpPr>
              <a:spLocks noChangeShapeType="1"/>
            </p:cNvSpPr>
            <p:nvPr/>
          </p:nvSpPr>
          <p:spPr bwMode="auto">
            <a:xfrm flipH="1">
              <a:off x="2981804" y="4293096"/>
              <a:ext cx="482776" cy="0"/>
            </a:xfrm>
            <a:prstGeom prst="line">
              <a:avLst/>
            </a:prstGeom>
            <a:noFill/>
            <a:ln w="76200">
              <a:solidFill>
                <a:srgbClr val="FFC000"/>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grpSp>
      <p:sp>
        <p:nvSpPr>
          <p:cNvPr id="79" name="Oval 15"/>
          <p:cNvSpPr>
            <a:spLocks noChangeArrowheads="1"/>
          </p:cNvSpPr>
          <p:nvPr/>
        </p:nvSpPr>
        <p:spPr bwMode="auto">
          <a:xfrm>
            <a:off x="4964929" y="4230057"/>
            <a:ext cx="720932" cy="709078"/>
          </a:xfrm>
          <a:prstGeom prst="ellipse">
            <a:avLst/>
          </a:prstGeom>
          <a:noFill/>
          <a:ln w="38100">
            <a:solidFill>
              <a:sysClr val="window" lastClr="FFFFFF">
                <a:lumMod val="85000"/>
              </a:sysClr>
            </a:solidFill>
            <a:prstDash val="sysDot"/>
            <a:round/>
            <a:headEnd/>
            <a:tailEnd/>
          </a:ln>
          <a:effectLst/>
        </p:spPr>
        <p:txBody>
          <a:bodyPr wrap="none" lIns="69056" tIns="34529" rIns="69056" bIns="34529" anchor="ctr"/>
          <a:lstStyle/>
          <a:p>
            <a:pPr algn="ctr" defTabSz="685800">
              <a:lnSpc>
                <a:spcPct val="85000"/>
              </a:lnSpc>
              <a:defRPr/>
            </a:pPr>
            <a:endParaRPr lang="en-US" sz="1350" kern="0" dirty="0">
              <a:solidFill>
                <a:prstClr val="white"/>
              </a:solidFill>
              <a:latin typeface="Calibri"/>
            </a:endParaRPr>
          </a:p>
        </p:txBody>
      </p:sp>
      <p:sp>
        <p:nvSpPr>
          <p:cNvPr id="80" name="Line 21"/>
          <p:cNvSpPr>
            <a:spLocks noChangeShapeType="1"/>
          </p:cNvSpPr>
          <p:nvPr/>
        </p:nvSpPr>
        <p:spPr bwMode="auto">
          <a:xfrm rot="8323469" flipH="1">
            <a:off x="5260957" y="3819884"/>
            <a:ext cx="217681" cy="273717"/>
          </a:xfrm>
          <a:prstGeom prst="line">
            <a:avLst/>
          </a:prstGeom>
          <a:noFill/>
          <a:ln w="76200">
            <a:solidFill>
              <a:sysClr val="window" lastClr="FFFFFF">
                <a:lumMod val="8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sp>
        <p:nvSpPr>
          <p:cNvPr id="81" name="Line 22"/>
          <p:cNvSpPr>
            <a:spLocks noChangeShapeType="1"/>
          </p:cNvSpPr>
          <p:nvPr/>
        </p:nvSpPr>
        <p:spPr bwMode="auto">
          <a:xfrm rot="8323469" flipV="1">
            <a:off x="5114997" y="3861043"/>
            <a:ext cx="238156" cy="279106"/>
          </a:xfrm>
          <a:prstGeom prst="line">
            <a:avLst/>
          </a:prstGeom>
          <a:noFill/>
          <a:ln w="76200">
            <a:solidFill>
              <a:sysClr val="window" lastClr="FFFFFF">
                <a:lumMod val="8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sp>
        <p:nvSpPr>
          <p:cNvPr id="82" name="Line 21"/>
          <p:cNvSpPr>
            <a:spLocks noChangeShapeType="1"/>
          </p:cNvSpPr>
          <p:nvPr/>
        </p:nvSpPr>
        <p:spPr bwMode="auto">
          <a:xfrm rot="11037947" flipH="1">
            <a:off x="4803870" y="3715808"/>
            <a:ext cx="217681" cy="273717"/>
          </a:xfrm>
          <a:prstGeom prst="line">
            <a:avLst/>
          </a:prstGeom>
          <a:noFill/>
          <a:ln w="76200">
            <a:solidFill>
              <a:sysClr val="window" lastClr="FFFFFF">
                <a:lumMod val="8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sp>
        <p:nvSpPr>
          <p:cNvPr id="83" name="Line 22"/>
          <p:cNvSpPr>
            <a:spLocks noChangeShapeType="1"/>
          </p:cNvSpPr>
          <p:nvPr/>
        </p:nvSpPr>
        <p:spPr bwMode="auto">
          <a:xfrm rot="11037947" flipV="1">
            <a:off x="4666928" y="3647617"/>
            <a:ext cx="238156" cy="279106"/>
          </a:xfrm>
          <a:prstGeom prst="line">
            <a:avLst/>
          </a:prstGeom>
          <a:noFill/>
          <a:ln w="76200">
            <a:solidFill>
              <a:sysClr val="window" lastClr="FFFFFF">
                <a:lumMod val="85000"/>
              </a:sysClr>
            </a:solidFill>
            <a:round/>
            <a:headEnd type="none" w="sm" len="sm"/>
            <a:tailEnd type="stealth" w="med" len="med"/>
          </a:ln>
          <a:effectLst/>
        </p:spPr>
        <p:txBody>
          <a:bodyPr/>
          <a:lstStyle/>
          <a:p>
            <a:pPr defTabSz="685800">
              <a:defRPr/>
            </a:pPr>
            <a:endParaRPr lang="en-US" sz="1350" kern="0" dirty="0">
              <a:solidFill>
                <a:prstClr val="black"/>
              </a:solidFill>
              <a:latin typeface="Calibri"/>
            </a:endParaRPr>
          </a:p>
        </p:txBody>
      </p:sp>
      <p:grpSp>
        <p:nvGrpSpPr>
          <p:cNvPr id="84" name="Group 83"/>
          <p:cNvGrpSpPr/>
          <p:nvPr/>
        </p:nvGrpSpPr>
        <p:grpSpPr>
          <a:xfrm>
            <a:off x="4053355" y="3654068"/>
            <a:ext cx="2503415" cy="1300154"/>
            <a:chOff x="2585487" y="4768491"/>
            <a:chExt cx="3337886" cy="1733538"/>
          </a:xfrm>
        </p:grpSpPr>
        <p:grpSp>
          <p:nvGrpSpPr>
            <p:cNvPr id="85" name="Group 84"/>
            <p:cNvGrpSpPr/>
            <p:nvPr/>
          </p:nvGrpSpPr>
          <p:grpSpPr>
            <a:xfrm>
              <a:off x="4604704" y="4781494"/>
              <a:ext cx="1318669" cy="1286160"/>
              <a:chOff x="4604704" y="4696797"/>
              <a:chExt cx="1318669" cy="1286160"/>
            </a:xfrm>
          </p:grpSpPr>
          <p:sp>
            <p:nvSpPr>
              <p:cNvPr id="94" name="Oval 16"/>
              <p:cNvSpPr>
                <a:spLocks noChangeArrowheads="1"/>
              </p:cNvSpPr>
              <p:nvPr/>
            </p:nvSpPr>
            <p:spPr bwMode="auto">
              <a:xfrm>
                <a:off x="4896036" y="4977172"/>
                <a:ext cx="1027337" cy="1005785"/>
              </a:xfrm>
              <a:prstGeom prst="ellipse">
                <a:avLst/>
              </a:prstGeom>
              <a:gradFill flip="none" rotWithShape="1">
                <a:gsLst>
                  <a:gs pos="0">
                    <a:srgbClr val="9BBB59">
                      <a:lumMod val="50000"/>
                      <a:shade val="30000"/>
                      <a:satMod val="115000"/>
                    </a:srgbClr>
                  </a:gs>
                  <a:gs pos="50000">
                    <a:srgbClr val="9BBB59">
                      <a:lumMod val="50000"/>
                      <a:shade val="67500"/>
                      <a:satMod val="115000"/>
                    </a:srgbClr>
                  </a:gs>
                  <a:gs pos="100000">
                    <a:srgbClr val="9BBB59">
                      <a:lumMod val="50000"/>
                      <a:shade val="100000"/>
                      <a:satMod val="115000"/>
                    </a:srgbClr>
                  </a:gs>
                </a:gsLst>
                <a:lin ang="18900000" scaled="1"/>
                <a:tileRect/>
              </a:gradFill>
              <a:ln w="9525">
                <a:solidFill>
                  <a:sysClr val="windowText" lastClr="000000"/>
                </a:solidFill>
                <a:round/>
                <a:headEnd/>
                <a:tailEnd/>
              </a:ln>
              <a:effectLst>
                <a:outerShdw dist="35921" dir="2700000" algn="ctr" rotWithShape="0">
                  <a:srgbClr val="B2B2B2"/>
                </a:outerShdw>
              </a:effectLst>
            </p:spPr>
            <p:txBody>
              <a:bodyPr wrap="none" lIns="69056" tIns="137160" rIns="69056" bIns="34529" anchor="ctr"/>
              <a:lstStyle/>
              <a:p>
                <a:pPr algn="ctr" defTabSz="685800">
                  <a:lnSpc>
                    <a:spcPts val="1200"/>
                  </a:lnSpc>
                  <a:spcBef>
                    <a:spcPts val="450"/>
                  </a:spcBef>
                  <a:defRPr/>
                </a:pPr>
                <a:r>
                  <a:rPr lang="en-US" sz="1275" kern="0" spc="-15" dirty="0">
                    <a:solidFill>
                      <a:prstClr val="white"/>
                    </a:solidFill>
                    <a:latin typeface="Calibri"/>
                  </a:rPr>
                  <a:t>Intrastate</a:t>
                </a:r>
              </a:p>
              <a:p>
                <a:pPr algn="ctr" defTabSz="685800">
                  <a:lnSpc>
                    <a:spcPts val="1200"/>
                  </a:lnSpc>
                  <a:defRPr/>
                </a:pPr>
                <a:r>
                  <a:rPr lang="en-US" sz="1275" kern="0" dirty="0">
                    <a:solidFill>
                      <a:prstClr val="white"/>
                    </a:solidFill>
                    <a:latin typeface="Calibri"/>
                  </a:rPr>
                  <a:t>Mutual </a:t>
                </a:r>
              </a:p>
              <a:p>
                <a:pPr algn="ctr" defTabSz="685800">
                  <a:lnSpc>
                    <a:spcPts val="1200"/>
                  </a:lnSpc>
                  <a:defRPr/>
                </a:pPr>
                <a:r>
                  <a:rPr lang="en-US" sz="1275" kern="0" dirty="0">
                    <a:solidFill>
                      <a:prstClr val="white"/>
                    </a:solidFill>
                    <a:latin typeface="Calibri"/>
                  </a:rPr>
                  <a:t>Aid</a:t>
                </a:r>
              </a:p>
            </p:txBody>
          </p:sp>
          <p:sp>
            <p:nvSpPr>
              <p:cNvPr id="95" name="Line 21"/>
              <p:cNvSpPr>
                <a:spLocks noChangeShapeType="1"/>
              </p:cNvSpPr>
              <p:nvPr/>
            </p:nvSpPr>
            <p:spPr bwMode="auto">
              <a:xfrm rot="5985168" flipH="1">
                <a:off x="4749570" y="4659440"/>
                <a:ext cx="290241" cy="364956"/>
              </a:xfrm>
              <a:prstGeom prst="line">
                <a:avLst/>
              </a:prstGeom>
              <a:noFill/>
              <a:ln w="76200">
                <a:solidFill>
                  <a:sysClr val="window" lastClr="FFFFFF">
                    <a:lumMod val="65000"/>
                  </a:sysClr>
                </a:solidFill>
                <a:round/>
                <a:headEnd type="none" w="sm" len="sm"/>
                <a:tailEnd type="stealth" w="med" len="med"/>
              </a:ln>
              <a:effectLst/>
            </p:spPr>
            <p:txBody>
              <a:bodyPr/>
              <a:lstStyle/>
              <a:p>
                <a:pPr defTabSz="685800">
                  <a:defRPr/>
                </a:pPr>
                <a:endParaRPr lang="en-US" sz="1275" kern="0" dirty="0">
                  <a:solidFill>
                    <a:prstClr val="black"/>
                  </a:solidFill>
                  <a:latin typeface="Calibri"/>
                </a:endParaRPr>
              </a:p>
            </p:txBody>
          </p:sp>
          <p:sp>
            <p:nvSpPr>
              <p:cNvPr id="96" name="Line 22"/>
              <p:cNvSpPr>
                <a:spLocks noChangeShapeType="1"/>
              </p:cNvSpPr>
              <p:nvPr/>
            </p:nvSpPr>
            <p:spPr bwMode="auto">
              <a:xfrm rot="5985168" flipV="1">
                <a:off x="4632004" y="4815122"/>
                <a:ext cx="317540" cy="372140"/>
              </a:xfrm>
              <a:prstGeom prst="line">
                <a:avLst/>
              </a:prstGeom>
              <a:noFill/>
              <a:ln w="76200">
                <a:solidFill>
                  <a:srgbClr val="FFC000"/>
                </a:solidFill>
                <a:round/>
                <a:headEnd type="none" w="sm" len="sm"/>
                <a:tailEnd type="stealth" w="med" len="med"/>
              </a:ln>
              <a:effectLst/>
            </p:spPr>
            <p:txBody>
              <a:bodyPr/>
              <a:lstStyle/>
              <a:p>
                <a:pPr defTabSz="685800">
                  <a:defRPr/>
                </a:pPr>
                <a:endParaRPr lang="en-US" sz="1275" kern="0" dirty="0">
                  <a:solidFill>
                    <a:prstClr val="black"/>
                  </a:solidFill>
                  <a:latin typeface="Calibri"/>
                </a:endParaRPr>
              </a:p>
            </p:txBody>
          </p:sp>
        </p:grpSp>
        <p:grpSp>
          <p:nvGrpSpPr>
            <p:cNvPr id="86" name="Group 85"/>
            <p:cNvGrpSpPr/>
            <p:nvPr/>
          </p:nvGrpSpPr>
          <p:grpSpPr>
            <a:xfrm>
              <a:off x="3773618" y="4996057"/>
              <a:ext cx="1014406" cy="1505972"/>
              <a:chOff x="3773618" y="4911360"/>
              <a:chExt cx="1014406" cy="1505972"/>
            </a:xfrm>
          </p:grpSpPr>
          <p:sp>
            <p:nvSpPr>
              <p:cNvPr id="91" name="Oval 15"/>
              <p:cNvSpPr>
                <a:spLocks noChangeArrowheads="1"/>
              </p:cNvSpPr>
              <p:nvPr/>
            </p:nvSpPr>
            <p:spPr bwMode="auto">
              <a:xfrm>
                <a:off x="3773618" y="5443158"/>
                <a:ext cx="1014406" cy="974174"/>
              </a:xfrm>
              <a:prstGeom prst="ellipse">
                <a:avLst/>
              </a:prstGeom>
              <a:gradFill flip="none" rotWithShape="1">
                <a:gsLst>
                  <a:gs pos="0">
                    <a:srgbClr val="9BBB59">
                      <a:lumMod val="50000"/>
                      <a:shade val="30000"/>
                      <a:satMod val="115000"/>
                    </a:srgbClr>
                  </a:gs>
                  <a:gs pos="50000">
                    <a:srgbClr val="9BBB59">
                      <a:lumMod val="50000"/>
                      <a:shade val="67500"/>
                      <a:satMod val="115000"/>
                    </a:srgbClr>
                  </a:gs>
                  <a:gs pos="100000">
                    <a:srgbClr val="9BBB59">
                      <a:lumMod val="50000"/>
                      <a:shade val="100000"/>
                      <a:satMod val="115000"/>
                    </a:srgbClr>
                  </a:gs>
                </a:gsLst>
                <a:lin ang="18900000" scaled="1"/>
                <a:tileRect/>
              </a:gradFill>
              <a:ln w="9525">
                <a:solidFill>
                  <a:sysClr val="windowText" lastClr="000000"/>
                </a:solidFill>
                <a:round/>
                <a:headEnd/>
                <a:tailEnd/>
              </a:ln>
              <a:effectLst>
                <a:outerShdw dist="35921" dir="2700000" algn="ctr" rotWithShape="0">
                  <a:srgbClr val="B2B2B2"/>
                </a:outerShdw>
              </a:effectLst>
            </p:spPr>
            <p:txBody>
              <a:bodyPr wrap="none" lIns="69056" tIns="137160" rIns="69056" bIns="34529" anchor="ctr"/>
              <a:lstStyle/>
              <a:p>
                <a:pPr algn="ctr" defTabSz="685800">
                  <a:lnSpc>
                    <a:spcPts val="1200"/>
                  </a:lnSpc>
                  <a:defRPr/>
                </a:pPr>
                <a:r>
                  <a:rPr lang="en-US" sz="1275" kern="0" spc="-45" dirty="0">
                    <a:solidFill>
                      <a:prstClr val="white"/>
                    </a:solidFill>
                    <a:latin typeface="Calibri"/>
                  </a:rPr>
                  <a:t> Contracts,</a:t>
                </a:r>
              </a:p>
              <a:p>
                <a:pPr algn="ctr" defTabSz="685800">
                  <a:lnSpc>
                    <a:spcPts val="1200"/>
                  </a:lnSpc>
                  <a:defRPr/>
                </a:pPr>
                <a:r>
                  <a:rPr lang="en-US" sz="1275" kern="0" spc="-45" dirty="0">
                    <a:solidFill>
                      <a:prstClr val="white"/>
                    </a:solidFill>
                    <a:latin typeface="Calibri"/>
                  </a:rPr>
                  <a:t>Bids, </a:t>
                </a:r>
                <a:r>
                  <a:rPr lang="en-US" sz="1275" kern="0" dirty="0">
                    <a:solidFill>
                      <a:prstClr val="white"/>
                    </a:solidFill>
                    <a:latin typeface="Calibri"/>
                  </a:rPr>
                  <a:t>etc.</a:t>
                </a:r>
              </a:p>
            </p:txBody>
          </p:sp>
          <p:sp>
            <p:nvSpPr>
              <p:cNvPr id="92" name="Line 21"/>
              <p:cNvSpPr>
                <a:spLocks noChangeShapeType="1"/>
              </p:cNvSpPr>
              <p:nvPr/>
            </p:nvSpPr>
            <p:spPr bwMode="auto">
              <a:xfrm rot="8323469" flipH="1">
                <a:off x="4201310" y="4911360"/>
                <a:ext cx="290241" cy="364956"/>
              </a:xfrm>
              <a:prstGeom prst="line">
                <a:avLst/>
              </a:prstGeom>
              <a:noFill/>
              <a:ln w="76200">
                <a:solidFill>
                  <a:sysClr val="window" lastClr="FFFFFF">
                    <a:lumMod val="65000"/>
                  </a:sysClr>
                </a:solidFill>
                <a:round/>
                <a:headEnd type="none" w="sm" len="sm"/>
                <a:tailEnd type="stealth" w="med" len="med"/>
              </a:ln>
              <a:effectLst/>
            </p:spPr>
            <p:txBody>
              <a:bodyPr/>
              <a:lstStyle/>
              <a:p>
                <a:pPr defTabSz="685800">
                  <a:defRPr/>
                </a:pPr>
                <a:endParaRPr lang="en-US" sz="1275" kern="0" dirty="0">
                  <a:solidFill>
                    <a:prstClr val="black"/>
                  </a:solidFill>
                  <a:latin typeface="Calibri"/>
                </a:endParaRPr>
              </a:p>
            </p:txBody>
          </p:sp>
          <p:sp>
            <p:nvSpPr>
              <p:cNvPr id="93" name="Line 22"/>
              <p:cNvSpPr>
                <a:spLocks noChangeShapeType="1"/>
              </p:cNvSpPr>
              <p:nvPr/>
            </p:nvSpPr>
            <p:spPr bwMode="auto">
              <a:xfrm rot="8323469" flipV="1">
                <a:off x="4006696" y="4966240"/>
                <a:ext cx="317540" cy="372140"/>
              </a:xfrm>
              <a:prstGeom prst="line">
                <a:avLst/>
              </a:prstGeom>
              <a:noFill/>
              <a:ln w="76200">
                <a:solidFill>
                  <a:srgbClr val="FFC000"/>
                </a:solidFill>
                <a:round/>
                <a:headEnd type="none" w="sm" len="sm"/>
                <a:tailEnd type="stealth" w="med" len="med"/>
              </a:ln>
              <a:effectLst/>
            </p:spPr>
            <p:txBody>
              <a:bodyPr/>
              <a:lstStyle/>
              <a:p>
                <a:pPr defTabSz="685800">
                  <a:defRPr/>
                </a:pPr>
                <a:endParaRPr lang="en-US" sz="1275" kern="0" dirty="0">
                  <a:solidFill>
                    <a:prstClr val="black"/>
                  </a:solidFill>
                  <a:latin typeface="Calibri"/>
                </a:endParaRPr>
              </a:p>
            </p:txBody>
          </p:sp>
        </p:grpSp>
        <p:grpSp>
          <p:nvGrpSpPr>
            <p:cNvPr id="87" name="Group 86"/>
            <p:cNvGrpSpPr/>
            <p:nvPr/>
          </p:nvGrpSpPr>
          <p:grpSpPr>
            <a:xfrm>
              <a:off x="2585487" y="4768491"/>
              <a:ext cx="1290331" cy="1303556"/>
              <a:chOff x="2585487" y="4683794"/>
              <a:chExt cx="1290331" cy="1303556"/>
            </a:xfrm>
          </p:grpSpPr>
          <p:sp>
            <p:nvSpPr>
              <p:cNvPr id="88" name="Oval 15"/>
              <p:cNvSpPr>
                <a:spLocks noChangeArrowheads="1"/>
              </p:cNvSpPr>
              <p:nvPr/>
            </p:nvSpPr>
            <p:spPr bwMode="auto">
              <a:xfrm>
                <a:off x="2585487" y="5013176"/>
                <a:ext cx="1014405" cy="974174"/>
              </a:xfrm>
              <a:prstGeom prst="ellipse">
                <a:avLst/>
              </a:prstGeom>
              <a:gradFill flip="none" rotWithShape="1">
                <a:gsLst>
                  <a:gs pos="0">
                    <a:srgbClr val="9BBB59">
                      <a:lumMod val="50000"/>
                      <a:shade val="30000"/>
                      <a:satMod val="115000"/>
                    </a:srgbClr>
                  </a:gs>
                  <a:gs pos="50000">
                    <a:srgbClr val="9BBB59">
                      <a:lumMod val="50000"/>
                      <a:shade val="67500"/>
                      <a:satMod val="115000"/>
                    </a:srgbClr>
                  </a:gs>
                  <a:gs pos="100000">
                    <a:srgbClr val="9BBB59">
                      <a:lumMod val="50000"/>
                      <a:shade val="100000"/>
                      <a:satMod val="115000"/>
                    </a:srgbClr>
                  </a:gs>
                </a:gsLst>
                <a:lin ang="18900000" scaled="1"/>
                <a:tileRect/>
              </a:gradFill>
              <a:ln w="9525">
                <a:solidFill>
                  <a:sysClr val="windowText" lastClr="000000"/>
                </a:solidFill>
                <a:round/>
                <a:headEnd/>
                <a:tailEnd/>
              </a:ln>
              <a:effectLst>
                <a:outerShdw dist="35921" dir="2700000" algn="ctr" rotWithShape="0">
                  <a:srgbClr val="B2B2B2"/>
                </a:outerShdw>
              </a:effectLst>
            </p:spPr>
            <p:txBody>
              <a:bodyPr wrap="none" lIns="69056" tIns="34529" rIns="69056" bIns="34529" anchor="ctr"/>
              <a:lstStyle/>
              <a:p>
                <a:pPr algn="ctr" defTabSz="685800">
                  <a:lnSpc>
                    <a:spcPts val="1125"/>
                  </a:lnSpc>
                  <a:defRPr/>
                </a:pPr>
                <a:r>
                  <a:rPr lang="en-US" sz="1275" kern="0" dirty="0">
                    <a:solidFill>
                      <a:prstClr val="white"/>
                    </a:solidFill>
                    <a:latin typeface="Calibri"/>
                  </a:rPr>
                  <a:t> Parish</a:t>
                </a:r>
                <a:br>
                  <a:rPr lang="en-US" sz="1275" kern="0" dirty="0">
                    <a:solidFill>
                      <a:prstClr val="white"/>
                    </a:solidFill>
                    <a:latin typeface="Calibri"/>
                  </a:rPr>
                </a:br>
                <a:r>
                  <a:rPr lang="en-US" sz="1275" kern="0" dirty="0">
                    <a:solidFill>
                      <a:prstClr val="white"/>
                    </a:solidFill>
                    <a:latin typeface="Calibri"/>
                  </a:rPr>
                  <a:t> Assets</a:t>
                </a:r>
              </a:p>
            </p:txBody>
          </p:sp>
          <p:sp>
            <p:nvSpPr>
              <p:cNvPr id="89" name="Line 21"/>
              <p:cNvSpPr>
                <a:spLocks noChangeShapeType="1"/>
              </p:cNvSpPr>
              <p:nvPr/>
            </p:nvSpPr>
            <p:spPr bwMode="auto">
              <a:xfrm rot="11037947" flipH="1">
                <a:off x="3585577" y="4774713"/>
                <a:ext cx="290241" cy="364956"/>
              </a:xfrm>
              <a:prstGeom prst="line">
                <a:avLst/>
              </a:prstGeom>
              <a:noFill/>
              <a:ln w="76200">
                <a:solidFill>
                  <a:sysClr val="window" lastClr="FFFFFF">
                    <a:lumMod val="65000"/>
                  </a:sysClr>
                </a:solidFill>
                <a:round/>
                <a:headEnd type="none" w="sm" len="sm"/>
                <a:tailEnd type="stealth" w="med" len="med"/>
              </a:ln>
              <a:effectLst/>
            </p:spPr>
            <p:txBody>
              <a:bodyPr/>
              <a:lstStyle/>
              <a:p>
                <a:pPr defTabSz="685800">
                  <a:defRPr/>
                </a:pPr>
                <a:endParaRPr lang="en-US" sz="1275" kern="0" dirty="0">
                  <a:solidFill>
                    <a:prstClr val="black"/>
                  </a:solidFill>
                  <a:latin typeface="Calibri"/>
                </a:endParaRPr>
              </a:p>
            </p:txBody>
          </p:sp>
          <p:sp>
            <p:nvSpPr>
              <p:cNvPr id="90" name="Line 22"/>
              <p:cNvSpPr>
                <a:spLocks noChangeShapeType="1"/>
              </p:cNvSpPr>
              <p:nvPr/>
            </p:nvSpPr>
            <p:spPr bwMode="auto">
              <a:xfrm rot="11037947" flipV="1">
                <a:off x="3402987" y="4683794"/>
                <a:ext cx="317540" cy="372140"/>
              </a:xfrm>
              <a:prstGeom prst="line">
                <a:avLst/>
              </a:prstGeom>
              <a:noFill/>
              <a:ln w="76200">
                <a:solidFill>
                  <a:srgbClr val="FFC000"/>
                </a:solidFill>
                <a:round/>
                <a:headEnd type="none" w="sm" len="sm"/>
                <a:tailEnd type="stealth" w="med" len="med"/>
              </a:ln>
              <a:effectLst/>
            </p:spPr>
            <p:txBody>
              <a:bodyPr/>
              <a:lstStyle/>
              <a:p>
                <a:pPr defTabSz="685800">
                  <a:defRPr/>
                </a:pPr>
                <a:endParaRPr lang="en-US" sz="1275" kern="0" dirty="0">
                  <a:solidFill>
                    <a:prstClr val="black"/>
                  </a:solidFill>
                  <a:latin typeface="Calibri"/>
                </a:endParaRPr>
              </a:p>
            </p:txBody>
          </p:sp>
        </p:grpSp>
      </p:grpSp>
      <p:grpSp>
        <p:nvGrpSpPr>
          <p:cNvPr id="97" name="Group 32"/>
          <p:cNvGrpSpPr>
            <a:grpSpLocks/>
          </p:cNvGrpSpPr>
          <p:nvPr/>
        </p:nvGrpSpPr>
        <p:grpSpPr bwMode="auto">
          <a:xfrm>
            <a:off x="7362211" y="2734125"/>
            <a:ext cx="1421390" cy="980640"/>
            <a:chOff x="3279" y="2051"/>
            <a:chExt cx="1319" cy="910"/>
          </a:xfrm>
        </p:grpSpPr>
        <p:sp>
          <p:nvSpPr>
            <p:cNvPr id="98" name="Oval 33"/>
            <p:cNvSpPr>
              <a:spLocks noChangeArrowheads="1"/>
            </p:cNvSpPr>
            <p:nvPr/>
          </p:nvSpPr>
          <p:spPr bwMode="auto">
            <a:xfrm>
              <a:off x="3698" y="2051"/>
              <a:ext cx="900" cy="910"/>
            </a:xfrm>
            <a:prstGeom prst="ellipse">
              <a:avLst/>
            </a:prstGeom>
            <a:gradFill flip="none" rotWithShape="1">
              <a:gsLst>
                <a:gs pos="0">
                  <a:srgbClr val="820019">
                    <a:shade val="30000"/>
                    <a:satMod val="115000"/>
                  </a:srgbClr>
                </a:gs>
                <a:gs pos="50000">
                  <a:srgbClr val="820019">
                    <a:shade val="67500"/>
                    <a:satMod val="115000"/>
                  </a:srgbClr>
                </a:gs>
                <a:gs pos="100000">
                  <a:srgbClr val="820019">
                    <a:shade val="100000"/>
                    <a:satMod val="115000"/>
                  </a:srgbClr>
                </a:gs>
              </a:gsLst>
              <a:lin ang="18900000" scaled="1"/>
              <a:tileRect/>
            </a:gradFill>
            <a:ln w="9525">
              <a:solidFill>
                <a:sysClr val="windowText" lastClr="000000"/>
              </a:solidFill>
              <a:round/>
              <a:headEnd/>
              <a:tailEnd/>
            </a:ln>
            <a:effectLst>
              <a:outerShdw dist="35921" dir="2700000" algn="ctr" rotWithShape="0">
                <a:srgbClr val="B2B2B2"/>
              </a:outerShdw>
            </a:effectLst>
          </p:spPr>
          <p:txBody>
            <a:bodyPr wrap="none" lIns="69056" tIns="34529" rIns="69056" bIns="34529" anchor="ctr"/>
            <a:lstStyle/>
            <a:p>
              <a:pPr algn="ctr" defTabSz="685800">
                <a:lnSpc>
                  <a:spcPts val="1425"/>
                </a:lnSpc>
                <a:defRPr/>
              </a:pPr>
              <a:r>
                <a:rPr lang="en-US" sz="1275" kern="0" dirty="0">
                  <a:solidFill>
                    <a:prstClr val="white"/>
                  </a:solidFill>
                  <a:latin typeface="Calibri"/>
                </a:rPr>
                <a:t>Federal</a:t>
              </a:r>
            </a:p>
            <a:p>
              <a:pPr algn="ctr" defTabSz="685800">
                <a:lnSpc>
                  <a:spcPts val="1425"/>
                </a:lnSpc>
                <a:defRPr/>
              </a:pPr>
              <a:r>
                <a:rPr lang="en-US" sz="1275" kern="0" dirty="0">
                  <a:solidFill>
                    <a:prstClr val="white"/>
                  </a:solidFill>
                  <a:latin typeface="Calibri"/>
                </a:rPr>
                <a:t>Assistance</a:t>
              </a:r>
            </a:p>
          </p:txBody>
        </p:sp>
        <p:sp>
          <p:nvSpPr>
            <p:cNvPr id="99" name="Line 34"/>
            <p:cNvSpPr>
              <a:spLocks noChangeShapeType="1"/>
            </p:cNvSpPr>
            <p:nvPr/>
          </p:nvSpPr>
          <p:spPr bwMode="auto">
            <a:xfrm>
              <a:off x="3306" y="2457"/>
              <a:ext cx="334" cy="1"/>
            </a:xfrm>
            <a:prstGeom prst="line">
              <a:avLst/>
            </a:prstGeom>
            <a:noFill/>
            <a:ln w="76200">
              <a:solidFill>
                <a:sysClr val="window" lastClr="FFFFFF">
                  <a:lumMod val="65000"/>
                </a:sysClr>
              </a:solidFill>
              <a:round/>
              <a:headEnd type="none" w="sm" len="sm"/>
              <a:tailEnd type="stealth" w="med" len="med"/>
            </a:ln>
            <a:effectLst/>
          </p:spPr>
          <p:txBody>
            <a:bodyPr/>
            <a:lstStyle/>
            <a:p>
              <a:pPr defTabSz="685800">
                <a:defRPr/>
              </a:pPr>
              <a:endParaRPr lang="en-US" sz="1275" kern="0" dirty="0">
                <a:solidFill>
                  <a:prstClr val="black"/>
                </a:solidFill>
                <a:latin typeface="Calibri"/>
              </a:endParaRPr>
            </a:p>
          </p:txBody>
        </p:sp>
        <p:sp>
          <p:nvSpPr>
            <p:cNvPr id="100" name="Line 35"/>
            <p:cNvSpPr>
              <a:spLocks noChangeShapeType="1"/>
            </p:cNvSpPr>
            <p:nvPr/>
          </p:nvSpPr>
          <p:spPr bwMode="auto">
            <a:xfrm flipH="1">
              <a:off x="3279" y="2575"/>
              <a:ext cx="359" cy="0"/>
            </a:xfrm>
            <a:prstGeom prst="line">
              <a:avLst/>
            </a:prstGeom>
            <a:noFill/>
            <a:ln w="76200">
              <a:solidFill>
                <a:srgbClr val="FFC000"/>
              </a:solidFill>
              <a:round/>
              <a:headEnd type="none" w="sm" len="sm"/>
              <a:tailEnd type="stealth" w="med" len="med"/>
            </a:ln>
            <a:effectLst/>
          </p:spPr>
          <p:txBody>
            <a:bodyPr/>
            <a:lstStyle/>
            <a:p>
              <a:pPr defTabSz="685800">
                <a:defRPr/>
              </a:pPr>
              <a:endParaRPr lang="en-US" sz="1275" kern="0" dirty="0">
                <a:solidFill>
                  <a:prstClr val="black"/>
                </a:solidFill>
                <a:latin typeface="Calibri"/>
              </a:endParaRPr>
            </a:p>
          </p:txBody>
        </p:sp>
      </p:grpSp>
      <p:sp>
        <p:nvSpPr>
          <p:cNvPr id="2" name="Slide Number Placeholder 5">
            <a:extLst>
              <a:ext uri="{FF2B5EF4-FFF2-40B4-BE49-F238E27FC236}">
                <a16:creationId xmlns:a16="http://schemas.microsoft.com/office/drawing/2014/main" id="{E9F72108-4F52-2FF4-6C3B-755F3A46EEB3}"/>
              </a:ext>
            </a:extLst>
          </p:cNvPr>
          <p:cNvSpPr txBox="1">
            <a:spLocks/>
          </p:cNvSpPr>
          <p:nvPr/>
        </p:nvSpPr>
        <p:spPr>
          <a:xfrm>
            <a:off x="6882173" y="5662181"/>
            <a:ext cx="2057400" cy="273844"/>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t>38</a:t>
            </a:r>
          </a:p>
        </p:txBody>
      </p:sp>
    </p:spTree>
    <p:extLst>
      <p:ext uri="{BB962C8B-B14F-4D97-AF65-F5344CB8AC3E}">
        <p14:creationId xmlns:p14="http://schemas.microsoft.com/office/powerpoint/2010/main" val="390617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randombar(horizont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randombar(horizontal)">
                                      <p:cBhvr>
                                        <p:cTn id="12" dur="500"/>
                                        <p:tgtEl>
                                          <p:spTgt spid="8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randombar(horizont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randombar(horizontal)">
                                      <p:cBhvr>
                                        <p:cTn id="32"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9391" y="1616281"/>
            <a:ext cx="8005397" cy="441191"/>
          </a:xfrm>
        </p:spPr>
        <p:txBody>
          <a:bodyPr>
            <a:normAutofit fontScale="90000"/>
          </a:bodyPr>
          <a:lstStyle/>
          <a:p>
            <a:r>
              <a:rPr lang="en-US" sz="4050" b="1" dirty="0">
                <a:solidFill>
                  <a:srgbClr val="003399"/>
                </a:solidFill>
              </a:rPr>
              <a:t>Best Practices</a:t>
            </a:r>
          </a:p>
        </p:txBody>
      </p:sp>
      <p:sp>
        <p:nvSpPr>
          <p:cNvPr id="5" name="Content Placeholder 4"/>
          <p:cNvSpPr>
            <a:spLocks noGrp="1"/>
          </p:cNvSpPr>
          <p:nvPr>
            <p:ph idx="1"/>
          </p:nvPr>
        </p:nvSpPr>
        <p:spPr>
          <a:xfrm>
            <a:off x="524589" y="2516203"/>
            <a:ext cx="7886700" cy="3263504"/>
          </a:xfrm>
        </p:spPr>
        <p:txBody>
          <a:bodyPr>
            <a:normAutofit fontScale="85000" lnSpcReduction="20000"/>
          </a:bodyPr>
          <a:lstStyle/>
          <a:p>
            <a:r>
              <a:rPr lang="en-US" dirty="0"/>
              <a:t>Utilize </a:t>
            </a:r>
            <a:r>
              <a:rPr lang="en-US" b="1" dirty="0"/>
              <a:t>local</a:t>
            </a:r>
            <a:r>
              <a:rPr lang="en-US" dirty="0"/>
              <a:t> resources</a:t>
            </a:r>
          </a:p>
          <a:p>
            <a:pPr lvl="1"/>
            <a:r>
              <a:rPr lang="en-US" dirty="0"/>
              <a:t>Local contracts will be quicker and you have control over when they arrive</a:t>
            </a:r>
          </a:p>
          <a:p>
            <a:pPr lvl="1"/>
            <a:r>
              <a:rPr lang="en-US" dirty="0"/>
              <a:t>Puts money back into local businesses</a:t>
            </a:r>
          </a:p>
          <a:p>
            <a:pPr lvl="1"/>
            <a:r>
              <a:rPr lang="en-US" dirty="0"/>
              <a:t>Parishes can get the same reimbursed from FEMA as the State </a:t>
            </a:r>
          </a:p>
          <a:p>
            <a:r>
              <a:rPr lang="en-US" dirty="0"/>
              <a:t>Coordinate </a:t>
            </a:r>
            <a:r>
              <a:rPr lang="en-US" b="1" dirty="0"/>
              <a:t>regional assets </a:t>
            </a:r>
            <a:r>
              <a:rPr lang="en-US" dirty="0"/>
              <a:t>with neighboring parishes</a:t>
            </a:r>
          </a:p>
          <a:p>
            <a:pPr lvl="1"/>
            <a:r>
              <a:rPr lang="en-US" dirty="0"/>
              <a:t>Neighbors helping neighbors - IMAC</a:t>
            </a:r>
          </a:p>
          <a:p>
            <a:r>
              <a:rPr lang="en-US" dirty="0"/>
              <a:t>Once </a:t>
            </a:r>
            <a:r>
              <a:rPr lang="en-US" b="1" dirty="0"/>
              <a:t>ALL</a:t>
            </a:r>
            <a:r>
              <a:rPr lang="en-US" dirty="0"/>
              <a:t> local resources have been exhausted</a:t>
            </a:r>
          </a:p>
          <a:p>
            <a:pPr lvl="1"/>
            <a:r>
              <a:rPr lang="en-US" dirty="0"/>
              <a:t>Parish submits a declaration of emergency in WebEOC</a:t>
            </a:r>
          </a:p>
          <a:p>
            <a:pPr lvl="1"/>
            <a:r>
              <a:rPr lang="en-US" dirty="0"/>
              <a:t>Parish enters a WebEOC request to GOHSEP for resources</a:t>
            </a:r>
          </a:p>
          <a:p>
            <a:endParaRPr lang="en-US" dirty="0"/>
          </a:p>
        </p:txBody>
      </p:sp>
    </p:spTree>
    <p:extLst>
      <p:ext uri="{BB962C8B-B14F-4D97-AF65-F5344CB8AC3E}">
        <p14:creationId xmlns:p14="http://schemas.microsoft.com/office/powerpoint/2010/main" val="31588776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5892" y="1558092"/>
            <a:ext cx="8005397" cy="441191"/>
          </a:xfrm>
        </p:spPr>
        <p:txBody>
          <a:bodyPr>
            <a:normAutofit fontScale="90000"/>
          </a:bodyPr>
          <a:lstStyle/>
          <a:p>
            <a:r>
              <a:rPr lang="en-US" sz="4050" b="1" dirty="0">
                <a:solidFill>
                  <a:srgbClr val="003399"/>
                </a:solidFill>
              </a:rPr>
              <a:t>Best Practices</a:t>
            </a:r>
          </a:p>
        </p:txBody>
      </p:sp>
      <p:sp>
        <p:nvSpPr>
          <p:cNvPr id="5" name="Content Placeholder 4"/>
          <p:cNvSpPr>
            <a:spLocks noGrp="1"/>
          </p:cNvSpPr>
          <p:nvPr>
            <p:ph idx="1"/>
          </p:nvPr>
        </p:nvSpPr>
        <p:spPr>
          <a:xfrm>
            <a:off x="524589" y="2748960"/>
            <a:ext cx="7886700" cy="3263504"/>
          </a:xfrm>
        </p:spPr>
        <p:txBody>
          <a:bodyPr>
            <a:normAutofit fontScale="85000" lnSpcReduction="20000"/>
          </a:bodyPr>
          <a:lstStyle/>
          <a:p>
            <a:r>
              <a:rPr lang="en-US" dirty="0"/>
              <a:t>Utilize </a:t>
            </a:r>
            <a:r>
              <a:rPr lang="en-US" b="1" dirty="0"/>
              <a:t>local</a:t>
            </a:r>
            <a:r>
              <a:rPr lang="en-US" dirty="0"/>
              <a:t> resources</a:t>
            </a:r>
          </a:p>
          <a:p>
            <a:pPr lvl="1"/>
            <a:r>
              <a:rPr lang="en-US" dirty="0"/>
              <a:t>Local contracts will be quicker and you have control over when they arrive</a:t>
            </a:r>
          </a:p>
          <a:p>
            <a:pPr lvl="1"/>
            <a:r>
              <a:rPr lang="en-US" dirty="0"/>
              <a:t>Puts money back into local businesses</a:t>
            </a:r>
          </a:p>
          <a:p>
            <a:pPr lvl="1"/>
            <a:r>
              <a:rPr lang="en-US" dirty="0"/>
              <a:t>Parishes can get the same reimbursed from FEMA as the State </a:t>
            </a:r>
          </a:p>
          <a:p>
            <a:r>
              <a:rPr lang="en-US" dirty="0"/>
              <a:t>Coordinate </a:t>
            </a:r>
            <a:r>
              <a:rPr lang="en-US" b="1" dirty="0"/>
              <a:t>regional assets </a:t>
            </a:r>
            <a:r>
              <a:rPr lang="en-US" dirty="0"/>
              <a:t>with neighboring parishes</a:t>
            </a:r>
          </a:p>
          <a:p>
            <a:pPr lvl="1"/>
            <a:r>
              <a:rPr lang="en-US" dirty="0"/>
              <a:t>Neighbors helping neighbors - IMAC</a:t>
            </a:r>
          </a:p>
          <a:p>
            <a:r>
              <a:rPr lang="en-US" dirty="0"/>
              <a:t>Once </a:t>
            </a:r>
            <a:r>
              <a:rPr lang="en-US" b="1" dirty="0"/>
              <a:t>ALL</a:t>
            </a:r>
            <a:r>
              <a:rPr lang="en-US" dirty="0"/>
              <a:t> local resources have been exhausted</a:t>
            </a:r>
          </a:p>
          <a:p>
            <a:pPr lvl="1"/>
            <a:r>
              <a:rPr lang="en-US" dirty="0"/>
              <a:t>Parish submits a declaration of emergency in WebEOC</a:t>
            </a:r>
          </a:p>
          <a:p>
            <a:pPr lvl="1"/>
            <a:r>
              <a:rPr lang="en-US" dirty="0"/>
              <a:t>Parish enters a WebEOC request to GOHSEP for resources</a:t>
            </a:r>
          </a:p>
          <a:p>
            <a:endParaRPr lang="en-US" dirty="0"/>
          </a:p>
        </p:txBody>
      </p:sp>
    </p:spTree>
    <p:extLst>
      <p:ext uri="{BB962C8B-B14F-4D97-AF65-F5344CB8AC3E}">
        <p14:creationId xmlns:p14="http://schemas.microsoft.com/office/powerpoint/2010/main" val="13251705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0726" y="1471886"/>
            <a:ext cx="8363823" cy="658843"/>
          </a:xfrm>
        </p:spPr>
        <p:txBody>
          <a:bodyPr>
            <a:normAutofit/>
          </a:bodyPr>
          <a:lstStyle/>
          <a:p>
            <a:r>
              <a:rPr lang="en-US" sz="4050" b="1" dirty="0">
                <a:solidFill>
                  <a:srgbClr val="003399"/>
                </a:solidFill>
              </a:rPr>
              <a:t>Best Practices</a:t>
            </a:r>
          </a:p>
        </p:txBody>
      </p:sp>
      <p:sp>
        <p:nvSpPr>
          <p:cNvPr id="5" name="Content Placeholder 4"/>
          <p:cNvSpPr>
            <a:spLocks noGrp="1"/>
          </p:cNvSpPr>
          <p:nvPr>
            <p:ph sz="half" idx="1"/>
          </p:nvPr>
        </p:nvSpPr>
        <p:spPr>
          <a:xfrm>
            <a:off x="656438" y="2540518"/>
            <a:ext cx="3886200" cy="4675843"/>
          </a:xfrm>
        </p:spPr>
        <p:txBody>
          <a:bodyPr>
            <a:normAutofit/>
          </a:bodyPr>
          <a:lstStyle/>
          <a:p>
            <a:r>
              <a:rPr lang="en-US" sz="1800" dirty="0"/>
              <a:t>Keep an open line of communication throughout the parish</a:t>
            </a:r>
          </a:p>
          <a:p>
            <a:pPr lvl="1"/>
            <a:r>
              <a:rPr lang="en-US" sz="1500" dirty="0"/>
              <a:t>The Parish President / Police Jury President</a:t>
            </a:r>
          </a:p>
          <a:p>
            <a:pPr lvl="1"/>
            <a:r>
              <a:rPr lang="en-US" sz="1500" dirty="0"/>
              <a:t>OHSEP Director</a:t>
            </a:r>
          </a:p>
          <a:p>
            <a:pPr lvl="1"/>
            <a:r>
              <a:rPr lang="en-US" sz="1500" dirty="0"/>
              <a:t>Sheriff </a:t>
            </a:r>
          </a:p>
          <a:p>
            <a:pPr lvl="1"/>
            <a:r>
              <a:rPr lang="en-US" sz="1500" dirty="0"/>
              <a:t>Mayor of the municipality</a:t>
            </a:r>
          </a:p>
        </p:txBody>
      </p:sp>
      <p:sp>
        <p:nvSpPr>
          <p:cNvPr id="2" name="Content Placeholder 1"/>
          <p:cNvSpPr>
            <a:spLocks noGrp="1"/>
          </p:cNvSpPr>
          <p:nvPr>
            <p:ph sz="half" idx="2"/>
          </p:nvPr>
        </p:nvSpPr>
        <p:spPr>
          <a:xfrm>
            <a:off x="4662400" y="2474017"/>
            <a:ext cx="3886200" cy="4675843"/>
          </a:xfrm>
        </p:spPr>
        <p:txBody>
          <a:bodyPr>
            <a:normAutofit/>
          </a:bodyPr>
          <a:lstStyle/>
          <a:p>
            <a:r>
              <a:rPr lang="en-US" sz="1800" dirty="0"/>
              <a:t>Get to know your local partners during “</a:t>
            </a:r>
            <a:r>
              <a:rPr lang="en-US" sz="1800" b="1" dirty="0"/>
              <a:t>blue skies</a:t>
            </a:r>
            <a:r>
              <a:rPr lang="en-US" sz="1800" dirty="0"/>
              <a:t>”</a:t>
            </a:r>
          </a:p>
          <a:p>
            <a:pPr lvl="1"/>
            <a:r>
              <a:rPr lang="en-US" sz="1500" dirty="0"/>
              <a:t>Neighboring Parishes</a:t>
            </a:r>
          </a:p>
          <a:p>
            <a:pPr lvl="1"/>
            <a:r>
              <a:rPr lang="en-US" sz="1500" dirty="0"/>
              <a:t>Local utility companies</a:t>
            </a:r>
          </a:p>
          <a:p>
            <a:pPr lvl="1"/>
            <a:r>
              <a:rPr lang="en-US" sz="1500" dirty="0"/>
              <a:t>Zoning enforcement</a:t>
            </a:r>
          </a:p>
          <a:p>
            <a:pPr lvl="1"/>
            <a:r>
              <a:rPr lang="en-US" sz="1500" dirty="0"/>
              <a:t>Businesses….</a:t>
            </a:r>
          </a:p>
          <a:p>
            <a:pPr lvl="2"/>
            <a:r>
              <a:rPr lang="en-US" sz="1350" dirty="0"/>
              <a:t>Home Depot</a:t>
            </a:r>
          </a:p>
          <a:p>
            <a:pPr lvl="2"/>
            <a:r>
              <a:rPr lang="en-US" sz="1350" dirty="0"/>
              <a:t>Lowes</a:t>
            </a:r>
          </a:p>
          <a:p>
            <a:pPr lvl="2"/>
            <a:r>
              <a:rPr lang="en-US" sz="1350" dirty="0"/>
              <a:t>Walmart</a:t>
            </a:r>
          </a:p>
          <a:p>
            <a:pPr lvl="2"/>
            <a:r>
              <a:rPr lang="en-US" sz="1350" dirty="0"/>
              <a:t>Local “mom and pop” grocery / hardware</a:t>
            </a:r>
            <a:endParaRPr lang="en-US" sz="2100" dirty="0"/>
          </a:p>
          <a:p>
            <a:endParaRPr lang="en-US" dirty="0"/>
          </a:p>
          <a:p>
            <a:endParaRPr lang="en-US" dirty="0"/>
          </a:p>
        </p:txBody>
      </p:sp>
    </p:spTree>
    <p:extLst>
      <p:ext uri="{BB962C8B-B14F-4D97-AF65-F5344CB8AC3E}">
        <p14:creationId xmlns:p14="http://schemas.microsoft.com/office/powerpoint/2010/main" val="40573668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F18AB4-0926-CD75-D0DD-573FDAAA6E18}"/>
              </a:ext>
            </a:extLst>
          </p:cNvPr>
          <p:cNvSpPr txBox="1">
            <a:spLocks/>
          </p:cNvSpPr>
          <p:nvPr/>
        </p:nvSpPr>
        <p:spPr>
          <a:xfrm>
            <a:off x="6888773" y="5635143"/>
            <a:ext cx="2057400" cy="273844"/>
          </a:xfrm>
          <a:prstGeom prst="rect">
            <a:avLst/>
          </a:prstGeom>
        </p:spPr>
        <p:txBody>
          <a:bodyPr vert="horz" lIns="68580" tIns="34290" rIns="68580" bIns="34290" rtlCol="0" anchor="ctr"/>
          <a:lstStyle>
            <a:defPPr>
              <a:defRPr lang="en-US"/>
            </a:defPPr>
            <a:lvl1pPr marL="0" algn="r" defTabSz="914400" rtl="0" eaLnBrk="1" latinLnBrk="0" hangingPunct="1">
              <a:defRPr sz="1200" b="1" i="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39</a:t>
            </a:r>
          </a:p>
        </p:txBody>
      </p:sp>
      <p:sp>
        <p:nvSpPr>
          <p:cNvPr id="7" name="Content Placeholder 6">
            <a:extLst>
              <a:ext uri="{FF2B5EF4-FFF2-40B4-BE49-F238E27FC236}">
                <a16:creationId xmlns:a16="http://schemas.microsoft.com/office/drawing/2014/main" id="{2AA0F89D-185C-253A-4DC0-59F350926B09}"/>
              </a:ext>
            </a:extLst>
          </p:cNvPr>
          <p:cNvSpPr>
            <a:spLocks noGrp="1"/>
          </p:cNvSpPr>
          <p:nvPr>
            <p:ph idx="1"/>
          </p:nvPr>
        </p:nvSpPr>
        <p:spPr>
          <a:xfrm>
            <a:off x="1321635" y="1901989"/>
            <a:ext cx="6776081" cy="3129410"/>
          </a:xfrm>
        </p:spPr>
        <p:txBody>
          <a:bodyPr numCol="1">
            <a:noAutofit/>
          </a:bodyPr>
          <a:lstStyle/>
          <a:p>
            <a:pPr marL="0" indent="0">
              <a:spcBef>
                <a:spcPts val="900"/>
              </a:spcBef>
              <a:spcAft>
                <a:spcPts val="450"/>
              </a:spcAft>
              <a:buNone/>
            </a:pPr>
            <a:r>
              <a:rPr lang="en-US" sz="2400" b="1" dirty="0"/>
              <a:t>WebEOC</a:t>
            </a:r>
            <a:r>
              <a:rPr lang="en-US" sz="2400" dirty="0"/>
              <a:t> is the State’s official emergency </a:t>
            </a:r>
            <a:br>
              <a:rPr lang="en-US" sz="2400" dirty="0"/>
            </a:br>
            <a:r>
              <a:rPr lang="en-US" sz="2400" dirty="0"/>
              <a:t>management software system.</a:t>
            </a:r>
          </a:p>
          <a:p>
            <a:pPr lvl="1">
              <a:spcBef>
                <a:spcPts val="900"/>
              </a:spcBef>
              <a:spcAft>
                <a:spcPts val="450"/>
              </a:spcAft>
            </a:pPr>
            <a:r>
              <a:rPr lang="en-US" sz="1950" dirty="0"/>
              <a:t>WebEOC training is conducted </a:t>
            </a:r>
            <a:r>
              <a:rPr lang="en-US" sz="1950" b="1" dirty="0"/>
              <a:t>year-round</a:t>
            </a:r>
            <a:r>
              <a:rPr lang="en-US" sz="1950" dirty="0"/>
              <a:t>.</a:t>
            </a:r>
          </a:p>
          <a:p>
            <a:pPr lvl="1">
              <a:spcBef>
                <a:spcPts val="900"/>
              </a:spcBef>
              <a:spcAft>
                <a:spcPts val="450"/>
              </a:spcAft>
            </a:pPr>
            <a:r>
              <a:rPr lang="en-US" sz="1950" dirty="0"/>
              <a:t>Parish OHSEPs monitor and manage activities </a:t>
            </a:r>
            <a:br>
              <a:rPr lang="en-US" sz="1950" dirty="0"/>
            </a:br>
            <a:r>
              <a:rPr lang="en-US" sz="1950" b="1" dirty="0"/>
              <a:t>before</a:t>
            </a:r>
            <a:r>
              <a:rPr lang="en-US" sz="1950" dirty="0"/>
              <a:t>, </a:t>
            </a:r>
            <a:r>
              <a:rPr lang="en-US" sz="1950" b="1" dirty="0"/>
              <a:t>during</a:t>
            </a:r>
            <a:r>
              <a:rPr lang="en-US" sz="1950" dirty="0"/>
              <a:t> and </a:t>
            </a:r>
            <a:r>
              <a:rPr lang="en-US" sz="1950" b="1" dirty="0"/>
              <a:t>after</a:t>
            </a:r>
            <a:r>
              <a:rPr lang="en-US" sz="1950" dirty="0"/>
              <a:t> an emergency or disaster.</a:t>
            </a:r>
          </a:p>
          <a:p>
            <a:pPr lvl="1">
              <a:spcBef>
                <a:spcPts val="900"/>
              </a:spcBef>
              <a:spcAft>
                <a:spcPts val="450"/>
              </a:spcAft>
            </a:pPr>
            <a:r>
              <a:rPr lang="en-US" sz="1950" dirty="0"/>
              <a:t>WebEOC recently updated to include </a:t>
            </a:r>
            <a:r>
              <a:rPr lang="en-US" sz="1950" b="1" dirty="0"/>
              <a:t>email notifications </a:t>
            </a:r>
            <a:r>
              <a:rPr lang="en-US" sz="1950" dirty="0"/>
              <a:t>sent to Parish Point of Contact (POC) on any change in the mission or tasking.</a:t>
            </a:r>
          </a:p>
          <a:p>
            <a:pPr>
              <a:spcBef>
                <a:spcPts val="900"/>
              </a:spcBef>
              <a:spcAft>
                <a:spcPts val="450"/>
              </a:spcAft>
            </a:pPr>
            <a:endParaRPr lang="en-US" dirty="0"/>
          </a:p>
          <a:p>
            <a:endParaRPr lang="en-US" dirty="0"/>
          </a:p>
        </p:txBody>
      </p:sp>
      <p:pic>
        <p:nvPicPr>
          <p:cNvPr id="4" name="Picture 3">
            <a:extLst>
              <a:ext uri="{FF2B5EF4-FFF2-40B4-BE49-F238E27FC236}">
                <a16:creationId xmlns:a16="http://schemas.microsoft.com/office/drawing/2014/main" id="{46D36157-A4CF-B7A4-D5B2-1C86265E09B9}"/>
              </a:ext>
            </a:extLst>
          </p:cNvPr>
          <p:cNvPicPr>
            <a:picLocks noChangeAspect="1"/>
          </p:cNvPicPr>
          <p:nvPr/>
        </p:nvPicPr>
        <p:blipFill>
          <a:blip r:embed="rId3"/>
          <a:stretch>
            <a:fillRect/>
          </a:stretch>
        </p:blipFill>
        <p:spPr>
          <a:xfrm>
            <a:off x="6678744" y="1527298"/>
            <a:ext cx="1511291" cy="1461876"/>
          </a:xfrm>
          <a:prstGeom prst="rect">
            <a:avLst/>
          </a:prstGeom>
        </p:spPr>
      </p:pic>
    </p:spTree>
    <p:extLst>
      <p:ext uri="{BB962C8B-B14F-4D97-AF65-F5344CB8AC3E}">
        <p14:creationId xmlns:p14="http://schemas.microsoft.com/office/powerpoint/2010/main" val="33404220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F18AB4-0926-CD75-D0DD-573FDAAA6E18}"/>
              </a:ext>
            </a:extLst>
          </p:cNvPr>
          <p:cNvSpPr txBox="1">
            <a:spLocks/>
          </p:cNvSpPr>
          <p:nvPr/>
        </p:nvSpPr>
        <p:spPr>
          <a:xfrm>
            <a:off x="6888773" y="5640586"/>
            <a:ext cx="2057400" cy="273844"/>
          </a:xfrm>
          <a:prstGeom prst="rect">
            <a:avLst/>
          </a:prstGeom>
        </p:spPr>
        <p:txBody>
          <a:bodyPr vert="horz" lIns="68580" tIns="34290" rIns="68580" bIns="34290" rtlCol="0" anchor="ctr"/>
          <a:lstStyle>
            <a:defPPr>
              <a:defRPr lang="en-US"/>
            </a:defPPr>
            <a:lvl1pPr marL="0" algn="r" defTabSz="914400" rtl="0" eaLnBrk="1" latinLnBrk="0" hangingPunct="1">
              <a:defRPr sz="1200" b="1" i="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40</a:t>
            </a:r>
          </a:p>
        </p:txBody>
      </p:sp>
      <p:sp>
        <p:nvSpPr>
          <p:cNvPr id="7" name="Content Placeholder 6">
            <a:extLst>
              <a:ext uri="{FF2B5EF4-FFF2-40B4-BE49-F238E27FC236}">
                <a16:creationId xmlns:a16="http://schemas.microsoft.com/office/drawing/2014/main" id="{2AA0F89D-185C-253A-4DC0-59F350926B09}"/>
              </a:ext>
            </a:extLst>
          </p:cNvPr>
          <p:cNvSpPr>
            <a:spLocks noGrp="1"/>
          </p:cNvSpPr>
          <p:nvPr>
            <p:ph idx="1"/>
          </p:nvPr>
        </p:nvSpPr>
        <p:spPr>
          <a:xfrm>
            <a:off x="698988" y="1866167"/>
            <a:ext cx="8229601" cy="3231173"/>
          </a:xfrm>
        </p:spPr>
        <p:txBody>
          <a:bodyPr numCol="1">
            <a:noAutofit/>
          </a:bodyPr>
          <a:lstStyle/>
          <a:p>
            <a:pPr marL="0" indent="0">
              <a:buNone/>
            </a:pPr>
            <a:r>
              <a:rPr lang="en-US" sz="2700" dirty="0"/>
              <a:t>To learn more about WebEOC, contact: </a:t>
            </a:r>
          </a:p>
          <a:p>
            <a:pPr lvl="1">
              <a:spcBef>
                <a:spcPts val="600"/>
              </a:spcBef>
              <a:spcAft>
                <a:spcPts val="450"/>
              </a:spcAft>
            </a:pPr>
            <a:r>
              <a:rPr lang="en-US" dirty="0"/>
              <a:t>The WebEOC Administrator at </a:t>
            </a:r>
            <a:br>
              <a:rPr lang="en-US" dirty="0"/>
            </a:br>
            <a:r>
              <a:rPr lang="en-US" dirty="0">
                <a:hlinkClick r:id="rId3"/>
              </a:rPr>
              <a:t>WebEOCAdministrators@la.gov</a:t>
            </a:r>
            <a:endParaRPr lang="en-US" dirty="0"/>
          </a:p>
          <a:p>
            <a:pPr lvl="1">
              <a:spcBef>
                <a:spcPts val="600"/>
              </a:spcBef>
              <a:spcAft>
                <a:spcPts val="450"/>
              </a:spcAft>
            </a:pPr>
            <a:r>
              <a:rPr lang="en-US" dirty="0"/>
              <a:t>Your Parish Office of Homeland Security and Emergency </a:t>
            </a:r>
            <a:br>
              <a:rPr lang="en-US" dirty="0"/>
            </a:br>
            <a:r>
              <a:rPr lang="en-US" dirty="0"/>
              <a:t>Management (OHSEP) </a:t>
            </a:r>
            <a:r>
              <a:rPr lang="en-US" dirty="0">
                <a:hlinkClick r:id="rId4"/>
              </a:rPr>
              <a:t>https://gohsep.la.gov/about/parishpa </a:t>
            </a:r>
            <a:endParaRPr lang="en-US" dirty="0"/>
          </a:p>
          <a:p>
            <a:pPr lvl="1">
              <a:spcBef>
                <a:spcPts val="600"/>
              </a:spcBef>
              <a:spcAft>
                <a:spcPts val="450"/>
              </a:spcAft>
            </a:pPr>
            <a:r>
              <a:rPr lang="en-US" dirty="0"/>
              <a:t>Request a WebEOC account at </a:t>
            </a:r>
            <a:r>
              <a:rPr lang="en-US" dirty="0">
                <a:hlinkClick r:id="rId5"/>
              </a:rPr>
              <a:t>https://la.readyop.com/fs/4cdv/1605</a:t>
            </a:r>
            <a:endParaRPr lang="en-US" dirty="0"/>
          </a:p>
          <a:p>
            <a:pPr lvl="1">
              <a:spcBef>
                <a:spcPts val="600"/>
              </a:spcBef>
              <a:spcAft>
                <a:spcPts val="450"/>
              </a:spcAft>
            </a:pPr>
            <a:r>
              <a:rPr lang="en-US" dirty="0"/>
              <a:t>Visit </a:t>
            </a:r>
            <a:r>
              <a:rPr lang="en-US" dirty="0">
                <a:solidFill>
                  <a:schemeClr val="accent1">
                    <a:lumMod val="75000"/>
                  </a:schemeClr>
                </a:solidFill>
                <a:hlinkClick r:id="rId6"/>
              </a:rPr>
              <a:t>State of Louisiana WebEOC</a:t>
            </a:r>
            <a:endParaRPr lang="en-US" dirty="0">
              <a:solidFill>
                <a:schemeClr val="accent1">
                  <a:lumMod val="75000"/>
                </a:schemeClr>
              </a:solidFill>
            </a:endParaRPr>
          </a:p>
          <a:p>
            <a:pPr lvl="1">
              <a:spcBef>
                <a:spcPts val="600"/>
              </a:spcBef>
              <a:spcAft>
                <a:spcPts val="450"/>
              </a:spcAft>
            </a:pPr>
            <a:r>
              <a:rPr lang="en-US" dirty="0"/>
              <a:t>WebEOC training at </a:t>
            </a:r>
            <a:r>
              <a:rPr lang="en-US" dirty="0">
                <a:hlinkClick r:id="rId7" tooltip="https://gohsep.la.gov/RESOURCES/TRAINING-EVENTS-SCHEDULE"/>
              </a:rPr>
              <a:t>https://gohsep.la.gov/RESOURCES/TRAINING-EVENTS-SCHEDULE</a:t>
            </a:r>
            <a:endParaRPr lang="en-US" dirty="0"/>
          </a:p>
          <a:p>
            <a:pPr lvl="1">
              <a:spcBef>
                <a:spcPts val="450"/>
              </a:spcBef>
              <a:spcAft>
                <a:spcPts val="450"/>
              </a:spcAft>
            </a:pPr>
            <a:endParaRPr lang="en-US" dirty="0">
              <a:highlight>
                <a:srgbClr val="FFFF00"/>
              </a:highlight>
            </a:endParaRPr>
          </a:p>
        </p:txBody>
      </p:sp>
      <p:pic>
        <p:nvPicPr>
          <p:cNvPr id="3" name="Picture 2">
            <a:extLst>
              <a:ext uri="{FF2B5EF4-FFF2-40B4-BE49-F238E27FC236}">
                <a16:creationId xmlns:a16="http://schemas.microsoft.com/office/drawing/2014/main" id="{133F54D0-BD18-181A-1A34-62D9EC9BE151}"/>
              </a:ext>
            </a:extLst>
          </p:cNvPr>
          <p:cNvPicPr>
            <a:picLocks noChangeAspect="1"/>
          </p:cNvPicPr>
          <p:nvPr/>
        </p:nvPicPr>
        <p:blipFill>
          <a:blip r:embed="rId8"/>
          <a:stretch>
            <a:fillRect/>
          </a:stretch>
        </p:blipFill>
        <p:spPr>
          <a:xfrm>
            <a:off x="6678744" y="1527298"/>
            <a:ext cx="1511291" cy="1461876"/>
          </a:xfrm>
          <a:prstGeom prst="rect">
            <a:avLst/>
          </a:prstGeom>
        </p:spPr>
      </p:pic>
    </p:spTree>
    <p:extLst>
      <p:ext uri="{BB962C8B-B14F-4D97-AF65-F5344CB8AC3E}">
        <p14:creationId xmlns:p14="http://schemas.microsoft.com/office/powerpoint/2010/main" val="9963565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Public Assistance</a:t>
            </a:r>
            <a:endParaRPr lang="en-US" dirty="0"/>
          </a:p>
        </p:txBody>
      </p:sp>
      <p:sp>
        <p:nvSpPr>
          <p:cNvPr id="3" name="Subtitle 2"/>
          <p:cNvSpPr>
            <a:spLocks noGrp="1"/>
          </p:cNvSpPr>
          <p:nvPr>
            <p:ph type="subTitle" idx="1"/>
          </p:nvPr>
        </p:nvSpPr>
        <p:spPr/>
        <p:txBody>
          <a:bodyPr/>
          <a:lstStyle/>
          <a:p>
            <a:r>
              <a:rPr lang="en-US" dirty="0" smtClean="0"/>
              <a:t>Lynne Browning, Assistant Director</a:t>
            </a:r>
          </a:p>
          <a:p>
            <a:r>
              <a:rPr lang="en-US" dirty="0" smtClean="0"/>
              <a:t>Nathan Gary, Executive Officer</a:t>
            </a:r>
            <a:endParaRPr lang="en-US" dirty="0"/>
          </a:p>
        </p:txBody>
      </p:sp>
    </p:spTree>
    <p:extLst>
      <p:ext uri="{BB962C8B-B14F-4D97-AF65-F5344CB8AC3E}">
        <p14:creationId xmlns:p14="http://schemas.microsoft.com/office/powerpoint/2010/main" val="3181250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4283" y="1122363"/>
            <a:ext cx="8305100" cy="955819"/>
          </a:xfrm>
        </p:spPr>
        <p:txBody>
          <a:bodyPr/>
          <a:lstStyle/>
          <a:p>
            <a:r>
              <a:rPr lang="en-US" b="1" u="sng" dirty="0">
                <a:solidFill>
                  <a:schemeClr val="tx1"/>
                </a:solidFill>
                <a:latin typeface="Arial Black" panose="020B0A04020102020204" pitchFamily="34" charset="0"/>
              </a:rPr>
              <a:t>Public Assistance</a:t>
            </a:r>
          </a:p>
        </p:txBody>
      </p:sp>
      <p:sp>
        <p:nvSpPr>
          <p:cNvPr id="3" name="Subtitle 2"/>
          <p:cNvSpPr>
            <a:spLocks noGrp="1"/>
          </p:cNvSpPr>
          <p:nvPr>
            <p:ph type="subTitle" idx="1"/>
          </p:nvPr>
        </p:nvSpPr>
        <p:spPr>
          <a:xfrm>
            <a:off x="570450" y="2768672"/>
            <a:ext cx="7952764" cy="1655762"/>
          </a:xfrm>
        </p:spPr>
        <p:txBody>
          <a:bodyPr/>
          <a:lstStyle/>
          <a:p>
            <a:r>
              <a:rPr lang="en-US" dirty="0">
                <a:latin typeface="Century Gothic" pitchFamily="34" charset="0"/>
                <a:cs typeface="Calibri" pitchFamily="34" charset="0"/>
              </a:rPr>
              <a:t>A Federal </a:t>
            </a:r>
            <a:r>
              <a:rPr lang="en-US" b="1" dirty="0">
                <a:latin typeface="Century Gothic" pitchFamily="34" charset="0"/>
                <a:cs typeface="Calibri" pitchFamily="34" charset="0"/>
              </a:rPr>
              <a:t>reimbursement</a:t>
            </a:r>
            <a:r>
              <a:rPr lang="en-US" dirty="0">
                <a:latin typeface="Century Gothic" pitchFamily="34" charset="0"/>
                <a:cs typeface="Calibri" pitchFamily="34" charset="0"/>
              </a:rPr>
              <a:t> cost-share program </a:t>
            </a:r>
            <a:r>
              <a:rPr lang="en-US" b="1" u="sng" dirty="0">
                <a:solidFill>
                  <a:srgbClr val="800000"/>
                </a:solidFill>
              </a:rPr>
              <a:t>75% Federal / 25% non-Federal</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7144" y="4443656"/>
            <a:ext cx="2619375" cy="1743075"/>
          </a:xfrm>
          <a:prstGeom prst="rect">
            <a:avLst/>
          </a:prstGeom>
        </p:spPr>
      </p:pic>
    </p:spTree>
    <p:extLst>
      <p:ext uri="{BB962C8B-B14F-4D97-AF65-F5344CB8AC3E}">
        <p14:creationId xmlns:p14="http://schemas.microsoft.com/office/powerpoint/2010/main" val="11457882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7089" y="1031998"/>
            <a:ext cx="8694843" cy="4801314"/>
          </a:xfrm>
          <a:prstGeom prst="rect">
            <a:avLst/>
          </a:prstGeom>
        </p:spPr>
        <p:txBody>
          <a:bodyPr wrap="square">
            <a:spAutoFit/>
          </a:bodyPr>
          <a:lstStyle/>
          <a:p>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GOHSEP Vision: </a:t>
            </a:r>
            <a:r>
              <a:rPr lang="en-US" dirty="0">
                <a:latin typeface="Calibri" panose="020F0502020204030204" pitchFamily="34" charset="0"/>
                <a:ea typeface="Calibri" panose="020F0502020204030204" pitchFamily="34" charset="0"/>
              </a:rPr>
              <a:t>Serve as an extension of the Office of the Governor and provide sound leadership</a:t>
            </a:r>
          </a:p>
          <a:p>
            <a:endParaRPr lang="en-US"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GOHSEP Mission: </a:t>
            </a:r>
            <a:r>
              <a:rPr lang="en-US" dirty="0">
                <a:latin typeface="Calibri" panose="020F0502020204030204" pitchFamily="34" charset="0"/>
                <a:ea typeface="Calibri" panose="020F0502020204030204" pitchFamily="34" charset="0"/>
                <a:cs typeface="Calibri" panose="020F0502020204030204" pitchFamily="34" charset="0"/>
              </a:rPr>
              <a:t>Utilize three priorities to save lives, protect property and maintain infrastructure: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57175" indent="-257175">
              <a:buFont typeface="Symbol" panose="05050102010706020507" pitchFamily="18" charset="2"/>
              <a:buChar char=""/>
            </a:pPr>
            <a:r>
              <a:rPr lang="en-US" dirty="0">
                <a:latin typeface="Calibri" panose="020F0502020204030204" pitchFamily="34" charset="0"/>
                <a:cs typeface="Calibri" panose="020F0502020204030204" pitchFamily="34" charset="0"/>
              </a:rPr>
              <a:t>Priority Number One: GOHSEP serves as the emergency arm of the Governor </a:t>
            </a:r>
          </a:p>
          <a:p>
            <a:pPr marL="257175" indent="-257175">
              <a:buFont typeface="Symbol" panose="05050102010706020507" pitchFamily="18" charset="2"/>
              <a:buChar char=""/>
            </a:pPr>
            <a:r>
              <a:rPr lang="en-US" dirty="0">
                <a:latin typeface="Calibri" panose="020F0502020204030204" pitchFamily="34" charset="0"/>
                <a:cs typeface="Calibri" panose="020F0502020204030204" pitchFamily="34" charset="0"/>
              </a:rPr>
              <a:t>Priority Number Two: Ensure Agencies have a voice and an agency to champion for them</a:t>
            </a:r>
            <a:endParaRPr lang="en-US" dirty="0"/>
          </a:p>
          <a:p>
            <a:pPr marL="257175" indent="-257175">
              <a:buFont typeface="Symbol" panose="05050102010706020507" pitchFamily="18" charset="2"/>
              <a:buChar char=""/>
            </a:pPr>
            <a:r>
              <a:rPr lang="en-US" dirty="0">
                <a:latin typeface="Calibri" panose="020F0502020204030204" pitchFamily="34" charset="0"/>
                <a:ea typeface="Calibri" panose="020F0502020204030204" pitchFamily="34" charset="0"/>
                <a:cs typeface="Calibri" panose="020F0502020204030204" pitchFamily="34" charset="0"/>
              </a:rPr>
              <a:t>Priority Number Three: Review internal best business practices and potential for improvements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GOHSEP Goals:</a:t>
            </a: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257175" indent="-257175">
              <a:buFont typeface="Symbol" panose="05050102010706020507" pitchFamily="18" charset="2"/>
              <a:buChar char=""/>
            </a:pPr>
            <a:r>
              <a:rPr lang="en-US" dirty="0">
                <a:latin typeface="Calibri" panose="020F0502020204030204" pitchFamily="34" charset="0"/>
                <a:cs typeface="Calibri" panose="020F0502020204030204" pitchFamily="34" charset="0"/>
              </a:rPr>
              <a:t>Apply leadership directly towards lifesaving, protect public/private property and protect, operate and improve our infrastructure  </a:t>
            </a:r>
            <a:endParaRPr lang="en-US" dirty="0"/>
          </a:p>
          <a:p>
            <a:pPr marL="257175" indent="-257175">
              <a:buFont typeface="Symbol" panose="05050102010706020507" pitchFamily="18" charset="2"/>
              <a:buChar char=""/>
            </a:pPr>
            <a:r>
              <a:rPr lang="en-US" dirty="0">
                <a:latin typeface="Calibri" panose="020F0502020204030204" pitchFamily="34" charset="0"/>
                <a:cs typeface="Calibri" panose="020F0502020204030204" pitchFamily="34" charset="0"/>
              </a:rPr>
              <a:t>Quickly and efficiently move resources through the emergency management cycle</a:t>
            </a:r>
            <a:endParaRPr lang="en-US" dirty="0"/>
          </a:p>
          <a:p>
            <a:pPr marL="257175" indent="-257175">
              <a:buFont typeface="Symbol" panose="05050102010706020507" pitchFamily="18" charset="2"/>
              <a:buChar char=""/>
            </a:pPr>
            <a:r>
              <a:rPr lang="en-US" dirty="0">
                <a:solidFill>
                  <a:srgbClr val="000000"/>
                </a:solidFill>
                <a:latin typeface="Calibri" panose="020F0502020204030204" pitchFamily="34" charset="0"/>
                <a:cs typeface="Calibri" panose="020F0502020204030204" pitchFamily="34" charset="0"/>
              </a:rPr>
              <a:t>Strategic directive: </a:t>
            </a:r>
            <a:r>
              <a:rPr lang="en-US" b="1" dirty="0">
                <a:solidFill>
                  <a:srgbClr val="FF0000"/>
                </a:solidFill>
                <a:latin typeface="Calibri" panose="020F0502020204030204" pitchFamily="34" charset="0"/>
                <a:cs typeface="Calibri" panose="020F0502020204030204" pitchFamily="34" charset="0"/>
              </a:rPr>
              <a:t>GOHSEP will be unwavering in our efforts to save lives, protect property and maintain infrastructure</a:t>
            </a:r>
            <a:endParaRPr lang="en-US" b="1" dirty="0">
              <a:solidFill>
                <a:srgbClr val="FF0000"/>
              </a:solidFill>
            </a:endParaRPr>
          </a:p>
          <a:p>
            <a:pPr marL="257175" indent="-257175">
              <a:buFont typeface="Symbol" panose="05050102010706020507" pitchFamily="18" charset="2"/>
              <a:buChar char=""/>
            </a:pPr>
            <a:r>
              <a:rPr lang="en-US" dirty="0">
                <a:solidFill>
                  <a:srgbClr val="000000"/>
                </a:solidFill>
                <a:latin typeface="Calibri" panose="020F0502020204030204" pitchFamily="34" charset="0"/>
                <a:cs typeface="Calibri" panose="020F0502020204030204" pitchFamily="34" charset="0"/>
              </a:rPr>
              <a:t>S</a:t>
            </a:r>
            <a:r>
              <a:rPr lang="en-US" dirty="0">
                <a:latin typeface="Calibri" panose="020F0502020204030204" pitchFamily="34" charset="0"/>
                <a:cs typeface="Calibri" panose="020F0502020204030204" pitchFamily="34" charset="0"/>
              </a:rPr>
              <a:t>tandardize internal strategic concepts </a:t>
            </a:r>
            <a:r>
              <a:rPr lang="en-US" dirty="0">
                <a:solidFill>
                  <a:srgbClr val="000000"/>
                </a:solidFill>
                <a:latin typeface="Calibri" panose="020F0502020204030204" pitchFamily="34" charset="0"/>
                <a:cs typeface="Calibri" panose="020F0502020204030204" pitchFamily="34" charset="0"/>
              </a:rPr>
              <a:t>in a specific format to streamline communication</a:t>
            </a:r>
            <a:endParaRPr lang="en-US" dirty="0"/>
          </a:p>
        </p:txBody>
      </p:sp>
    </p:spTree>
    <p:extLst>
      <p:ext uri="{BB962C8B-B14F-4D97-AF65-F5344CB8AC3E}">
        <p14:creationId xmlns:p14="http://schemas.microsoft.com/office/powerpoint/2010/main" val="22805035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Disaster Life Cycle</a:t>
            </a:r>
            <a:endParaRPr lang="en-US" dirty="0"/>
          </a:p>
        </p:txBody>
      </p:sp>
      <p:pic>
        <p:nvPicPr>
          <p:cNvPr id="4" name="Content Placeholder 8"/>
          <p:cNvPicPr>
            <a:picLocks noGrp="1" noChangeAspect="1"/>
          </p:cNvPicPr>
          <p:nvPr>
            <p:ph idx="1"/>
          </p:nvPr>
        </p:nvPicPr>
        <p:blipFill>
          <a:blip r:embed="rId3"/>
          <a:stretch>
            <a:fillRect/>
          </a:stretch>
        </p:blipFill>
        <p:spPr>
          <a:xfrm>
            <a:off x="203717" y="1822697"/>
            <a:ext cx="8532959" cy="4401654"/>
          </a:xfrm>
          <a:prstGeom prst="rect">
            <a:avLst/>
          </a:prstGeom>
        </p:spPr>
      </p:pic>
      <p:cxnSp>
        <p:nvCxnSpPr>
          <p:cNvPr id="5" name="Straight Arrow Connector 4"/>
          <p:cNvCxnSpPr>
            <a:stCxn id="2" idx="1"/>
          </p:cNvCxnSpPr>
          <p:nvPr/>
        </p:nvCxnSpPr>
        <p:spPr>
          <a:xfrm>
            <a:off x="628650" y="1336101"/>
            <a:ext cx="1324840" cy="1565040"/>
          </a:xfrm>
          <a:prstGeom prst="straightConnector1">
            <a:avLst/>
          </a:prstGeom>
          <a:ln w="762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3999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Arial Black" panose="020B0A04020102020204" pitchFamily="34" charset="0"/>
              </a:rPr>
              <a:t>Preliminary Damage Assessments</a:t>
            </a:r>
          </a:p>
        </p:txBody>
      </p:sp>
      <p:sp>
        <p:nvSpPr>
          <p:cNvPr id="3" name="Content Placeholder 2"/>
          <p:cNvSpPr>
            <a:spLocks noGrp="1"/>
          </p:cNvSpPr>
          <p:nvPr>
            <p:ph idx="1"/>
          </p:nvPr>
        </p:nvSpPr>
        <p:spPr/>
        <p:txBody>
          <a:bodyPr/>
          <a:lstStyle/>
          <a:p>
            <a:r>
              <a:rPr lang="en-US" dirty="0"/>
              <a:t>The Preliminary Damage Assessment (PDA) process is a mechanism used to determine the impact and magnitude of damage and resulting needs of individuals, businesses, public sector, and community as a whole. Information collected is used by the State as a basis for the Governor’s request for a major disaster or emergency declaration, and by the President in determining a response to the Governor’s request. </a:t>
            </a:r>
          </a:p>
          <a:p>
            <a:pPr marL="0" indent="0">
              <a:buNone/>
            </a:pPr>
            <a:endParaRPr lang="en-US" dirty="0"/>
          </a:p>
        </p:txBody>
      </p:sp>
    </p:spTree>
    <p:extLst>
      <p:ext uri="{BB962C8B-B14F-4D97-AF65-F5344CB8AC3E}">
        <p14:creationId xmlns:p14="http://schemas.microsoft.com/office/powerpoint/2010/main" val="8590814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i="1" dirty="0"/>
              <a:t>Know what work can be FEMA eligible </a:t>
            </a:r>
            <a:br>
              <a:rPr lang="en-US" sz="2800" b="1" i="1" dirty="0"/>
            </a:br>
            <a:r>
              <a:rPr lang="en-US" sz="2800" b="1" i="1" dirty="0"/>
              <a:t>as you respond</a:t>
            </a:r>
            <a:endParaRPr lang="en-US" sz="2800" dirty="0"/>
          </a:p>
        </p:txBody>
      </p:sp>
      <p:sp>
        <p:nvSpPr>
          <p:cNvPr id="3" name="Content Placeholder 2"/>
          <p:cNvSpPr>
            <a:spLocks noGrp="1"/>
          </p:cNvSpPr>
          <p:nvPr>
            <p:ph idx="1"/>
          </p:nvPr>
        </p:nvSpPr>
        <p:spPr/>
        <p:txBody>
          <a:bodyPr>
            <a:normAutofit fontScale="85000" lnSpcReduction="20000"/>
          </a:bodyPr>
          <a:lstStyle/>
          <a:p>
            <a:r>
              <a:rPr lang="en-US" dirty="0"/>
              <a:t>Emergency work consists of debris removal and emergency protective measures</a:t>
            </a:r>
            <a:r>
              <a:rPr lang="en-US" dirty="0" smtClean="0"/>
              <a:t>.</a:t>
            </a:r>
          </a:p>
          <a:p>
            <a:endParaRPr lang="en-US" dirty="0"/>
          </a:p>
          <a:p>
            <a:r>
              <a:rPr lang="en-US" dirty="0"/>
              <a:t>Result of the declared incident—Pre-disaster photographs and documentation may be needed in support</a:t>
            </a:r>
          </a:p>
          <a:p>
            <a:endParaRPr lang="en-US" dirty="0"/>
          </a:p>
          <a:p>
            <a:r>
              <a:rPr lang="en-US" dirty="0"/>
              <a:t>Within the designated area—Either the damaged facility or the work performed must be within the declaration designated areas (except for sheltering, evacuation, and EOC activities).</a:t>
            </a:r>
          </a:p>
          <a:p>
            <a:pPr marL="0" indent="0">
              <a:buNone/>
            </a:pPr>
            <a:endParaRPr lang="en-US" dirty="0"/>
          </a:p>
          <a:p>
            <a:r>
              <a:rPr lang="en-US" dirty="0"/>
              <a:t>Legal Responsibility—Work must be the legal responsibility of the Applicant requesting Assistance.  Applicants may need to show jurisdiction or legal authority for any work being claimed</a:t>
            </a:r>
          </a:p>
          <a:p>
            <a:endParaRPr lang="en-US" dirty="0"/>
          </a:p>
        </p:txBody>
      </p:sp>
    </p:spTree>
    <p:extLst>
      <p:ext uri="{BB962C8B-B14F-4D97-AF65-F5344CB8AC3E}">
        <p14:creationId xmlns:p14="http://schemas.microsoft.com/office/powerpoint/2010/main" val="25711361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Preliminary Damage Assessments</a:t>
            </a:r>
          </a:p>
        </p:txBody>
      </p:sp>
      <p:sp>
        <p:nvSpPr>
          <p:cNvPr id="3" name="Content Placeholder 2"/>
          <p:cNvSpPr>
            <a:spLocks noGrp="1"/>
          </p:cNvSpPr>
          <p:nvPr>
            <p:ph idx="1"/>
          </p:nvPr>
        </p:nvSpPr>
        <p:spPr>
          <a:xfrm>
            <a:off x="628650" y="1665522"/>
            <a:ext cx="7886700" cy="4773336"/>
          </a:xfrm>
        </p:spPr>
        <p:txBody>
          <a:bodyPr/>
          <a:lstStyle/>
          <a:p>
            <a:r>
              <a:rPr lang="en-US" sz="2400" dirty="0"/>
              <a:t>Getting Federal declaration</a:t>
            </a:r>
          </a:p>
          <a:p>
            <a:pPr lvl="1"/>
            <a:r>
              <a:rPr lang="en-US" dirty="0"/>
              <a:t>Preliminary damage assessments (PDAs)</a:t>
            </a:r>
          </a:p>
          <a:p>
            <a:pPr lvl="2"/>
            <a:r>
              <a:rPr lang="en-US" sz="2400" dirty="0"/>
              <a:t>State </a:t>
            </a:r>
            <a:r>
              <a:rPr lang="en-US" sz="2400" dirty="0" smtClean="0"/>
              <a:t>threshold</a:t>
            </a:r>
          </a:p>
          <a:p>
            <a:pPr lvl="3"/>
            <a:r>
              <a:rPr lang="en-US" sz="2200" dirty="0"/>
              <a:t>FY24 State Declaration Threshold @ </a:t>
            </a:r>
            <a:r>
              <a:rPr lang="en-US" sz="2200" u="sng" dirty="0"/>
              <a:t>$1.84/Capita </a:t>
            </a:r>
            <a:r>
              <a:rPr lang="en-US" sz="2200" dirty="0" smtClean="0"/>
              <a:t>= </a:t>
            </a:r>
            <a:r>
              <a:rPr lang="en-US" sz="3200" b="1" u="sng" dirty="0" smtClean="0"/>
              <a:t>$8,570,272.88</a:t>
            </a:r>
            <a:endParaRPr lang="en-US" sz="3200" b="1" u="sng" dirty="0"/>
          </a:p>
          <a:p>
            <a:pPr lvl="2"/>
            <a:r>
              <a:rPr lang="en-US" sz="2400" dirty="0"/>
              <a:t>Parish </a:t>
            </a:r>
            <a:r>
              <a:rPr lang="en-US" sz="2400" dirty="0" smtClean="0"/>
              <a:t>threshold</a:t>
            </a:r>
          </a:p>
          <a:p>
            <a:pPr lvl="3"/>
            <a:r>
              <a:rPr lang="en-US" sz="2200" b="1" dirty="0" smtClean="0"/>
              <a:t>$4.60 per capita (based on 2020 census)</a:t>
            </a:r>
            <a:endParaRPr lang="en-US" sz="2200" b="1" dirty="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9766" y="4505497"/>
            <a:ext cx="3184467" cy="2352503"/>
          </a:xfrm>
          <a:prstGeom prst="rect">
            <a:avLst/>
          </a:prstGeom>
        </p:spPr>
      </p:pic>
    </p:spTree>
    <p:extLst>
      <p:ext uri="{BB962C8B-B14F-4D97-AF65-F5344CB8AC3E}">
        <p14:creationId xmlns:p14="http://schemas.microsoft.com/office/powerpoint/2010/main" val="31125165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Preliminary Damage Assessments</a:t>
            </a:r>
          </a:p>
        </p:txBody>
      </p:sp>
      <p:sp>
        <p:nvSpPr>
          <p:cNvPr id="3" name="Content Placeholder 2"/>
          <p:cNvSpPr>
            <a:spLocks noGrp="1"/>
          </p:cNvSpPr>
          <p:nvPr>
            <p:ph idx="1"/>
          </p:nvPr>
        </p:nvSpPr>
        <p:spPr/>
        <p:txBody>
          <a:bodyPr/>
          <a:lstStyle/>
          <a:p>
            <a:pPr lvl="1"/>
            <a:r>
              <a:rPr lang="en-US" sz="2800" dirty="0"/>
              <a:t>Directors role in PDAs:</a:t>
            </a:r>
          </a:p>
          <a:p>
            <a:pPr lvl="2"/>
            <a:r>
              <a:rPr lang="en-US" sz="2800" dirty="0" err="1"/>
              <a:t>WebEOC</a:t>
            </a:r>
            <a:r>
              <a:rPr lang="en-US" sz="2800" dirty="0"/>
              <a:t> requests</a:t>
            </a:r>
          </a:p>
          <a:p>
            <a:pPr lvl="2"/>
            <a:r>
              <a:rPr lang="en-US" sz="2800" dirty="0"/>
              <a:t>Identifying impacted communities and areas</a:t>
            </a:r>
          </a:p>
          <a:p>
            <a:pPr lvl="2"/>
            <a:r>
              <a:rPr lang="en-US" sz="2800" dirty="0"/>
              <a:t>Sharing information on documenting damages/costs</a:t>
            </a:r>
          </a:p>
          <a:p>
            <a:pPr lvl="2"/>
            <a:r>
              <a:rPr lang="en-US" sz="2800" dirty="0"/>
              <a:t>Coordination of both State and Federal inspections</a:t>
            </a:r>
          </a:p>
          <a:p>
            <a:pPr lvl="3"/>
            <a:r>
              <a:rPr lang="en-US" sz="2800" dirty="0">
                <a:latin typeface="Arial" panose="020B0604020202020204" pitchFamily="34" charset="0"/>
                <a:cs typeface="Arial" panose="020B0604020202020204" pitchFamily="34" charset="0"/>
              </a:rPr>
              <a:t>Virtual vs Physical PDAs</a:t>
            </a:r>
          </a:p>
          <a:p>
            <a:endParaRPr lang="en-US" dirty="0"/>
          </a:p>
        </p:txBody>
      </p:sp>
    </p:spTree>
    <p:extLst>
      <p:ext uri="{BB962C8B-B14F-4D97-AF65-F5344CB8AC3E}">
        <p14:creationId xmlns:p14="http://schemas.microsoft.com/office/powerpoint/2010/main" val="7411952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Disaster Life Cycle</a:t>
            </a:r>
            <a:endParaRPr lang="en-US" dirty="0"/>
          </a:p>
        </p:txBody>
      </p:sp>
      <p:pic>
        <p:nvPicPr>
          <p:cNvPr id="4" name="Content Placeholder 8"/>
          <p:cNvPicPr>
            <a:picLocks noGrp="1" noChangeAspect="1"/>
          </p:cNvPicPr>
          <p:nvPr>
            <p:ph idx="1"/>
          </p:nvPr>
        </p:nvPicPr>
        <p:blipFill>
          <a:blip r:embed="rId3"/>
          <a:stretch>
            <a:fillRect/>
          </a:stretch>
        </p:blipFill>
        <p:spPr>
          <a:xfrm>
            <a:off x="203717" y="1822697"/>
            <a:ext cx="8532959" cy="4401654"/>
          </a:xfrm>
          <a:prstGeom prst="rect">
            <a:avLst/>
          </a:prstGeom>
        </p:spPr>
      </p:pic>
      <p:sp>
        <p:nvSpPr>
          <p:cNvPr id="3" name="Down Arrow 2"/>
          <p:cNvSpPr/>
          <p:nvPr/>
        </p:nvSpPr>
        <p:spPr>
          <a:xfrm>
            <a:off x="4329684" y="1604356"/>
            <a:ext cx="484632" cy="97840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52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7" y="2083695"/>
            <a:ext cx="8847512" cy="403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70462" y="883366"/>
            <a:ext cx="6583681" cy="1200329"/>
          </a:xfrm>
          <a:prstGeom prst="rect">
            <a:avLst/>
          </a:prstGeom>
        </p:spPr>
        <p:txBody>
          <a:bodyPr wrap="square">
            <a:spAutoFit/>
          </a:bodyPr>
          <a:lstStyle/>
          <a:p>
            <a:pPr algn="ctr"/>
            <a:r>
              <a:rPr lang="en-US" sz="3600" b="1" dirty="0" smtClean="0">
                <a:latin typeface="Arial Black" panose="020B0A04020102020204" pitchFamily="34" charset="0"/>
              </a:rPr>
              <a:t>Request for Public Assistance (RPA)</a:t>
            </a:r>
            <a:endParaRPr lang="en-US" sz="3600" b="1" dirty="0">
              <a:latin typeface="Arial Black" panose="020B0A04020102020204" pitchFamily="34" charset="0"/>
            </a:endParaRPr>
          </a:p>
        </p:txBody>
      </p:sp>
    </p:spTree>
    <p:extLst>
      <p:ext uri="{BB962C8B-B14F-4D97-AF65-F5344CB8AC3E}">
        <p14:creationId xmlns:p14="http://schemas.microsoft.com/office/powerpoint/2010/main" val="22010836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Assistance- </a:t>
            </a:r>
          </a:p>
        </p:txBody>
      </p:sp>
      <p:sp>
        <p:nvSpPr>
          <p:cNvPr id="4" name="Content Placeholder 2"/>
          <p:cNvSpPr>
            <a:spLocks noGrp="1"/>
          </p:cNvSpPr>
          <p:nvPr>
            <p:ph idx="1"/>
          </p:nvPr>
        </p:nvSpPr>
        <p:spPr/>
        <p:txBody>
          <a:bodyPr>
            <a:normAutofit fontScale="85000" lnSpcReduction="20000"/>
          </a:bodyPr>
          <a:lstStyle/>
          <a:p>
            <a:pPr marL="404813" lvl="1" indent="0" algn="ctr">
              <a:buNone/>
            </a:pPr>
            <a:r>
              <a:rPr lang="en-US" dirty="0" smtClean="0"/>
              <a:t>Who’s eligible for assistance</a:t>
            </a:r>
          </a:p>
          <a:p>
            <a:pPr lvl="1"/>
            <a:endParaRPr lang="en-US" dirty="0" smtClean="0"/>
          </a:p>
          <a:p>
            <a:r>
              <a:rPr lang="en-US" dirty="0" smtClean="0"/>
              <a:t>Cities</a:t>
            </a:r>
            <a:r>
              <a:rPr lang="en-US" dirty="0"/>
              <a:t>, Towns, </a:t>
            </a:r>
            <a:r>
              <a:rPr lang="en-US" dirty="0" smtClean="0"/>
              <a:t>Parishes</a:t>
            </a:r>
            <a:endParaRPr lang="en-US" dirty="0"/>
          </a:p>
          <a:p>
            <a:r>
              <a:rPr lang="en-US" dirty="0"/>
              <a:t>Water Districts </a:t>
            </a:r>
          </a:p>
          <a:p>
            <a:r>
              <a:rPr lang="en-US" dirty="0" smtClean="0"/>
              <a:t>State </a:t>
            </a:r>
            <a:r>
              <a:rPr lang="en-US" dirty="0"/>
              <a:t>Recognized Tribes</a:t>
            </a:r>
          </a:p>
          <a:p>
            <a:r>
              <a:rPr lang="en-US" dirty="0"/>
              <a:t>State Agencies</a:t>
            </a:r>
          </a:p>
          <a:p>
            <a:r>
              <a:rPr lang="en-US" dirty="0"/>
              <a:t>Colleges and Universities</a:t>
            </a:r>
          </a:p>
          <a:p>
            <a:r>
              <a:rPr lang="en-US" dirty="0" smtClean="0"/>
              <a:t>Schools</a:t>
            </a:r>
          </a:p>
          <a:p>
            <a:r>
              <a:rPr lang="en-US" dirty="0" smtClean="0"/>
              <a:t>Non-Profits</a:t>
            </a:r>
            <a:endParaRPr lang="en-US" dirty="0"/>
          </a:p>
          <a:p>
            <a:pPr lvl="1"/>
            <a:r>
              <a:rPr lang="en-US" dirty="0"/>
              <a:t>Hospitals</a:t>
            </a:r>
          </a:p>
          <a:p>
            <a:pPr lvl="1"/>
            <a:r>
              <a:rPr lang="en-US" dirty="0"/>
              <a:t>Volunteer Fire Departments</a:t>
            </a:r>
          </a:p>
          <a:p>
            <a:pPr lvl="1"/>
            <a:r>
              <a:rPr lang="en-US" dirty="0" smtClean="0"/>
              <a:t>Electrical CO-OPS</a:t>
            </a:r>
          </a:p>
          <a:p>
            <a:pPr lvl="1"/>
            <a:r>
              <a:rPr lang="en-US" dirty="0" smtClean="0"/>
              <a:t>Houses of Worship</a:t>
            </a:r>
            <a:endParaRPr lang="en-US" dirty="0"/>
          </a:p>
        </p:txBody>
      </p:sp>
    </p:spTree>
    <p:extLst>
      <p:ext uri="{BB962C8B-B14F-4D97-AF65-F5344CB8AC3E}">
        <p14:creationId xmlns:p14="http://schemas.microsoft.com/office/powerpoint/2010/main" val="6530418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FEMA is involved…</a:t>
            </a:r>
            <a:endParaRPr lang="en-US" dirty="0"/>
          </a:p>
        </p:txBody>
      </p:sp>
      <p:sp>
        <p:nvSpPr>
          <p:cNvPr id="3" name="Content Placeholder 2"/>
          <p:cNvSpPr>
            <a:spLocks noGrp="1"/>
          </p:cNvSpPr>
          <p:nvPr>
            <p:ph idx="1"/>
          </p:nvPr>
        </p:nvSpPr>
        <p:spPr/>
        <p:txBody>
          <a:bodyPr/>
          <a:lstStyle/>
          <a:p>
            <a:r>
              <a:rPr lang="en-US" dirty="0" smtClean="0"/>
              <a:t>Grants Portal</a:t>
            </a:r>
          </a:p>
          <a:p>
            <a:r>
              <a:rPr lang="en-US" dirty="0" smtClean="0"/>
              <a:t>EC (Exploratory Call)</a:t>
            </a:r>
          </a:p>
          <a:p>
            <a:r>
              <a:rPr lang="en-US" dirty="0" smtClean="0"/>
              <a:t>RSM (Recovery Scoping Meeting</a:t>
            </a:r>
          </a:p>
          <a:p>
            <a:r>
              <a:rPr lang="en-US" dirty="0" smtClean="0"/>
              <a:t>Damages</a:t>
            </a:r>
          </a:p>
          <a:p>
            <a:pPr lvl="1"/>
            <a:r>
              <a:rPr lang="en-US" dirty="0" smtClean="0"/>
              <a:t>Identified within 60 days of RSM</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4840518"/>
            <a:ext cx="3600450" cy="12668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5628" y="4565765"/>
            <a:ext cx="2857500" cy="1600200"/>
          </a:xfrm>
          <a:prstGeom prst="rect">
            <a:avLst/>
          </a:prstGeom>
        </p:spPr>
      </p:pic>
      <p:pic>
        <p:nvPicPr>
          <p:cNvPr id="6" name="Picture 5"/>
          <p:cNvPicPr>
            <a:picLocks noChangeAspect="1"/>
          </p:cNvPicPr>
          <p:nvPr/>
        </p:nvPicPr>
        <p:blipFill>
          <a:blip r:embed="rId5"/>
          <a:stretch>
            <a:fillRect/>
          </a:stretch>
        </p:blipFill>
        <p:spPr>
          <a:xfrm>
            <a:off x="5545628" y="2017395"/>
            <a:ext cx="3067050" cy="628650"/>
          </a:xfrm>
          <a:prstGeom prst="rect">
            <a:avLst/>
          </a:prstGeom>
        </p:spPr>
      </p:pic>
    </p:spTree>
    <p:extLst>
      <p:ext uri="{BB962C8B-B14F-4D97-AF65-F5344CB8AC3E}">
        <p14:creationId xmlns:p14="http://schemas.microsoft.com/office/powerpoint/2010/main" val="11999824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582" y="1044916"/>
            <a:ext cx="7886700" cy="653459"/>
          </a:xfrm>
        </p:spPr>
        <p:txBody>
          <a:bodyPr/>
          <a:lstStyle/>
          <a:p>
            <a:pPr algn="r"/>
            <a:r>
              <a:rPr lang="en-US" sz="3600" u="sng" dirty="0" smtClean="0">
                <a:latin typeface="Arial" panose="020B0604020202020204" pitchFamily="34" charset="0"/>
                <a:cs typeface="Arial" panose="020B0604020202020204" pitchFamily="34" charset="0"/>
              </a:rPr>
              <a:t>Delivery Model Steps and Phases</a:t>
            </a:r>
            <a:endParaRPr lang="en-US" sz="3600" u="sng"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28650" y="1845425"/>
            <a:ext cx="7886700" cy="4796913"/>
          </a:xfrm>
        </p:spPr>
        <p:txBody>
          <a:bodyPr>
            <a:normAutofit fontScale="92500" lnSpcReduction="20000"/>
          </a:bodyPr>
          <a:lstStyle/>
          <a:p>
            <a:r>
              <a:rPr lang="en-US" dirty="0" smtClean="0"/>
              <a:t>PHASE 2</a:t>
            </a:r>
          </a:p>
          <a:p>
            <a:pPr lvl="1"/>
            <a:r>
              <a:rPr lang="en-US" dirty="0"/>
              <a:t>Applicant, GOHSEP, and PDMG work together to collect necessary information and documentation in order to present project to CRC for </a:t>
            </a:r>
            <a:r>
              <a:rPr lang="en-US" dirty="0" smtClean="0"/>
              <a:t>review.  </a:t>
            </a:r>
            <a:r>
              <a:rPr lang="en-US" b="1" dirty="0" smtClean="0"/>
              <a:t>Normally most time consuming part of delivery model</a:t>
            </a:r>
          </a:p>
          <a:p>
            <a:r>
              <a:rPr lang="en-US" dirty="0" smtClean="0"/>
              <a:t>PHASE 3</a:t>
            </a:r>
          </a:p>
          <a:p>
            <a:pPr lvl="1"/>
            <a:r>
              <a:rPr lang="en-US" dirty="0" smtClean="0"/>
              <a:t>CRC reviews, develops, and validates information in order to send a scope of work ahead for compliance reviews.  This includes insurance and mitigation review for any opportunities.  </a:t>
            </a:r>
            <a:r>
              <a:rPr lang="en-US" i="1" dirty="0" smtClean="0"/>
              <a:t>Can cause delays if Phase 2 is not completed properly causing project to be returned to previous phase</a:t>
            </a:r>
          </a:p>
          <a:p>
            <a:r>
              <a:rPr lang="en-US" dirty="0" smtClean="0"/>
              <a:t>PHASE 4</a:t>
            </a:r>
          </a:p>
          <a:p>
            <a:pPr lvl="1"/>
            <a:r>
              <a:rPr lang="en-US" dirty="0" smtClean="0"/>
              <a:t>EHP reviews for compliance.  Then GOHSEP and Applicant review in order to confirm and accept project</a:t>
            </a:r>
          </a:p>
          <a:p>
            <a:r>
              <a:rPr lang="en-US" dirty="0" smtClean="0"/>
              <a:t>PHASE 5</a:t>
            </a:r>
          </a:p>
          <a:p>
            <a:pPr lvl="1"/>
            <a:r>
              <a:rPr lang="en-US" dirty="0" smtClean="0"/>
              <a:t>Obligation of Project Worksheet.  YEA!  MONEY!</a:t>
            </a:r>
          </a:p>
          <a:p>
            <a:pPr lvl="1"/>
            <a:endParaRPr lang="en-US" dirty="0"/>
          </a:p>
        </p:txBody>
      </p:sp>
    </p:spTree>
    <p:extLst>
      <p:ext uri="{BB962C8B-B14F-4D97-AF65-F5344CB8AC3E}">
        <p14:creationId xmlns:p14="http://schemas.microsoft.com/office/powerpoint/2010/main" val="41030327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45801" y="1357624"/>
            <a:ext cx="6648978" cy="4914893"/>
          </a:xfrm>
          <a:prstGeom prst="rect">
            <a:avLst/>
          </a:prstGeom>
        </p:spPr>
      </p:pic>
      <p:pic>
        <p:nvPicPr>
          <p:cNvPr id="4" name="Picture 3">
            <a:extLst>
              <a:ext uri="{FF2B5EF4-FFF2-40B4-BE49-F238E27FC236}">
                <a16:creationId xmlns:a16="http://schemas.microsoft.com/office/drawing/2014/main" id="{3B645F04-B4AC-E306-DDFA-6170D452BEC6}"/>
              </a:ext>
            </a:extLst>
          </p:cNvPr>
          <p:cNvPicPr>
            <a:picLocks noChangeAspect="1"/>
          </p:cNvPicPr>
          <p:nvPr/>
        </p:nvPicPr>
        <p:blipFill>
          <a:blip r:embed="rId3"/>
          <a:stretch>
            <a:fillRect/>
          </a:stretch>
        </p:blipFill>
        <p:spPr>
          <a:xfrm>
            <a:off x="8298052" y="1023119"/>
            <a:ext cx="703226" cy="669011"/>
          </a:xfrm>
          <a:prstGeom prst="rect">
            <a:avLst/>
          </a:prstGeom>
          <a:ln w="38100">
            <a:solidFill>
              <a:schemeClr val="bg1">
                <a:lumMod val="50000"/>
              </a:schemeClr>
            </a:solidFill>
          </a:ln>
        </p:spPr>
      </p:pic>
    </p:spTree>
    <p:extLst>
      <p:ext uri="{BB962C8B-B14F-4D97-AF65-F5344CB8AC3E}">
        <p14:creationId xmlns:p14="http://schemas.microsoft.com/office/powerpoint/2010/main" val="30480802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87" y="1074205"/>
            <a:ext cx="7886700" cy="658843"/>
          </a:xfrm>
        </p:spPr>
        <p:txBody>
          <a:bodyPr/>
          <a:lstStyle/>
          <a:p>
            <a:pPr algn="r"/>
            <a:r>
              <a:rPr lang="en-US" sz="3600" u="sng" dirty="0" smtClean="0">
                <a:latin typeface="Arial" panose="020B0604020202020204" pitchFamily="34" charset="0"/>
                <a:cs typeface="Arial" panose="020B0604020202020204" pitchFamily="34" charset="0"/>
              </a:rPr>
              <a:t>Streamlined Project Application</a:t>
            </a:r>
            <a:endParaRPr lang="en-US" sz="3600" u="sng"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dirty="0" smtClean="0">
                <a:latin typeface="Arial" panose="020B0604020202020204" pitchFamily="34" charset="0"/>
                <a:cs typeface="Arial" panose="020B0604020202020204" pitchFamily="34" charset="0"/>
              </a:rPr>
              <a:t>Can create own project in Grants Portal</a:t>
            </a:r>
          </a:p>
          <a:p>
            <a:r>
              <a:rPr lang="en-US" dirty="0" smtClean="0">
                <a:latin typeface="Arial" panose="020B0604020202020204" pitchFamily="34" charset="0"/>
                <a:cs typeface="Arial" panose="020B0604020202020204" pitchFamily="34" charset="0"/>
              </a:rPr>
              <a:t>Can be done for Category A&amp;B work and Management Costs (Category Z)</a:t>
            </a:r>
          </a:p>
          <a:p>
            <a:r>
              <a:rPr lang="en-US" dirty="0" smtClean="0">
                <a:latin typeface="Arial" panose="020B0604020202020204" pitchFamily="34" charset="0"/>
                <a:cs typeface="Arial" panose="020B0604020202020204" pitchFamily="34" charset="0"/>
              </a:rPr>
              <a:t>Guidance can be found on Grants Portal under Support (Question Mark at top right); Resources; Applicant Process</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4294967295"/>
          </p:nvPr>
        </p:nvSpPr>
        <p:spPr/>
        <p:txBody>
          <a:bodyPr/>
          <a:lstStyle/>
          <a:p>
            <a:r>
              <a:rPr lang="en-US" smtClean="0">
                <a:solidFill>
                  <a:prstClr val="white">
                    <a:lumMod val="75000"/>
                  </a:prstClr>
                </a:solidFill>
              </a:rPr>
              <a:t>Recovery_PPT_v7_2-15_4p</a:t>
            </a:r>
            <a:endParaRPr lang="en-US">
              <a:solidFill>
                <a:prstClr val="white">
                  <a:lumMod val="75000"/>
                </a:prstClr>
              </a:solidFill>
            </a:endParaRPr>
          </a:p>
        </p:txBody>
      </p:sp>
      <p:sp>
        <p:nvSpPr>
          <p:cNvPr id="5" name="Slide Number Placeholder 4"/>
          <p:cNvSpPr>
            <a:spLocks noGrp="1"/>
          </p:cNvSpPr>
          <p:nvPr>
            <p:ph type="sldNum" sz="quarter" idx="4294967295"/>
          </p:nvPr>
        </p:nvSpPr>
        <p:spPr/>
        <p:txBody>
          <a:bodyPr/>
          <a:lstStyle/>
          <a:p>
            <a:fld id="{A1FCC955-EDC8-C641-B7EE-09FB459102F8}" type="slidenum">
              <a:rPr lang="en-US" smtClean="0"/>
              <a:pPr/>
              <a:t>50</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93" y="4576763"/>
            <a:ext cx="2857500" cy="1600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2113" y="4576763"/>
            <a:ext cx="2722981" cy="1600200"/>
          </a:xfrm>
          <a:prstGeom prst="rect">
            <a:avLst/>
          </a:prstGeom>
        </p:spPr>
      </p:pic>
    </p:spTree>
    <p:extLst>
      <p:ext uri="{BB962C8B-B14F-4D97-AF65-F5344CB8AC3E}">
        <p14:creationId xmlns:p14="http://schemas.microsoft.com/office/powerpoint/2010/main" val="17100040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1593965" y="660314"/>
            <a:ext cx="4572000" cy="1474787"/>
          </a:xfrm>
        </p:spPr>
        <p:txBody>
          <a:bodyPr>
            <a:normAutofit/>
          </a:bodyPr>
          <a:lstStyle/>
          <a:p>
            <a:pPr marL="182880" indent="0" algn="r" fontAlgn="auto">
              <a:lnSpc>
                <a:spcPct val="100000"/>
              </a:lnSpc>
              <a:spcAft>
                <a:spcPts val="0"/>
              </a:spcAft>
              <a:defRPr/>
            </a:pPr>
            <a:r>
              <a:rPr lang="en-US" sz="3600" u="none" dirty="0" smtClean="0">
                <a:solidFill>
                  <a:srgbClr val="002060"/>
                </a:solidFill>
                <a:effectLst/>
                <a:latin typeface="Arial" panose="020B0604020202020204" pitchFamily="34" charset="0"/>
                <a:cs typeface="Arial" panose="020B0604020202020204" pitchFamily="34" charset="0"/>
              </a:rPr>
              <a:t>Project Threshold</a:t>
            </a:r>
          </a:p>
        </p:txBody>
      </p:sp>
      <p:sp>
        <p:nvSpPr>
          <p:cNvPr id="55299" name="Rectangle 3"/>
          <p:cNvSpPr>
            <a:spLocks noGrp="1" noChangeArrowheads="1"/>
          </p:cNvSpPr>
          <p:nvPr>
            <p:ph idx="4294967295"/>
          </p:nvPr>
        </p:nvSpPr>
        <p:spPr>
          <a:xfrm>
            <a:off x="228600" y="1863075"/>
            <a:ext cx="8229600" cy="4572000"/>
          </a:xfrm>
        </p:spPr>
        <p:txBody>
          <a:bodyPr rtlCol="0">
            <a:noAutofit/>
          </a:bodyPr>
          <a:lstStyle/>
          <a:p>
            <a:pPr marL="182880" indent="0" algn="l" fontAlgn="auto">
              <a:spcBef>
                <a:spcPts val="732"/>
              </a:spcBef>
              <a:spcAft>
                <a:spcPts val="0"/>
              </a:spcAft>
              <a:buNone/>
              <a:defRPr/>
            </a:pPr>
            <a:r>
              <a:rPr lang="en-US" sz="3200" b="1" u="sng" dirty="0" smtClean="0">
                <a:solidFill>
                  <a:srgbClr val="C00000"/>
                </a:solidFill>
                <a:effectLst/>
                <a:latin typeface="Arial" panose="020B0604020202020204" pitchFamily="34" charset="0"/>
                <a:cs typeface="Arial" panose="020B0604020202020204" pitchFamily="34" charset="0"/>
              </a:rPr>
              <a:t>Minimum Project is </a:t>
            </a:r>
            <a:r>
              <a:rPr lang="en-US" sz="3200" b="1" u="sng" dirty="0" smtClean="0">
                <a:solidFill>
                  <a:srgbClr val="C00000"/>
                </a:solidFill>
                <a:latin typeface="Arial" panose="020B0604020202020204" pitchFamily="34" charset="0"/>
                <a:cs typeface="Arial" panose="020B0604020202020204" pitchFamily="34" charset="0"/>
              </a:rPr>
              <a:t>$3,900 </a:t>
            </a:r>
          </a:p>
          <a:p>
            <a:pPr marL="182880" indent="0" algn="l" fontAlgn="auto">
              <a:spcBef>
                <a:spcPts val="732"/>
              </a:spcBef>
              <a:spcAft>
                <a:spcPts val="0"/>
              </a:spcAft>
              <a:buNone/>
              <a:defRPr/>
            </a:pPr>
            <a:r>
              <a:rPr lang="en-US" sz="3200" b="1" u="sng" dirty="0" smtClean="0">
                <a:solidFill>
                  <a:srgbClr val="C00000"/>
                </a:solidFill>
                <a:latin typeface="Arial" panose="020B0604020202020204" pitchFamily="34" charset="0"/>
                <a:cs typeface="Arial" panose="020B0604020202020204" pitchFamily="34" charset="0"/>
              </a:rPr>
              <a:t>Large Project Threshold is $1,037,000</a:t>
            </a:r>
          </a:p>
          <a:p>
            <a:pPr marL="182880" indent="0" algn="l" fontAlgn="auto">
              <a:spcBef>
                <a:spcPts val="732"/>
              </a:spcBef>
              <a:spcAft>
                <a:spcPts val="0"/>
              </a:spcAft>
              <a:buNone/>
              <a:defRPr/>
            </a:pPr>
            <a:endParaRPr lang="en-US" sz="3200" b="1" u="sng" dirty="0">
              <a:solidFill>
                <a:srgbClr val="C00000"/>
              </a:solidFill>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130" b="8601"/>
          <a:stretch/>
        </p:blipFill>
        <p:spPr>
          <a:xfrm>
            <a:off x="6423097" y="5029200"/>
            <a:ext cx="2613607" cy="1566334"/>
          </a:xfrm>
          <a:prstGeom prst="rect">
            <a:avLst/>
          </a:prstGeom>
        </p:spPr>
      </p:pic>
      <p:pic>
        <p:nvPicPr>
          <p:cNvPr id="7" name="Picture 2" descr="http://2.bp.blogspot.com/-sEMqWEY-Lwo/TfEc292zveI/AAAAAAAAACg/rjAwpRlGxQ4/s200/mailbox_charlie_brow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412" y="5029200"/>
            <a:ext cx="1498895" cy="12890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9549" y="3231092"/>
            <a:ext cx="1771650" cy="2581275"/>
          </a:xfrm>
          <a:prstGeom prst="rect">
            <a:avLst/>
          </a:prstGeom>
        </p:spPr>
      </p:pic>
    </p:spTree>
    <p:extLst>
      <p:ext uri="{BB962C8B-B14F-4D97-AF65-F5344CB8AC3E}">
        <p14:creationId xmlns:p14="http://schemas.microsoft.com/office/powerpoint/2010/main" val="3820367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4283" y="1122364"/>
            <a:ext cx="8305100" cy="673186"/>
          </a:xfrm>
        </p:spPr>
        <p:txBody>
          <a:bodyPr/>
          <a:lstStyle/>
          <a:p>
            <a:r>
              <a:rPr lang="en-US" sz="6000" b="1" dirty="0">
                <a:solidFill>
                  <a:srgbClr val="C00000"/>
                </a:solidFill>
              </a:rPr>
              <a:t>Know the </a:t>
            </a:r>
            <a:r>
              <a:rPr lang="en-US" sz="6000" b="1" dirty="0" smtClean="0">
                <a:solidFill>
                  <a:srgbClr val="C00000"/>
                </a:solidFill>
              </a:rPr>
              <a:t>basics</a:t>
            </a:r>
            <a:endParaRPr lang="en-US" b="1" dirty="0">
              <a:solidFill>
                <a:srgbClr val="C00000"/>
              </a:solidFill>
            </a:endParaRPr>
          </a:p>
        </p:txBody>
      </p:sp>
      <p:sp>
        <p:nvSpPr>
          <p:cNvPr id="3" name="Subtitle 2"/>
          <p:cNvSpPr>
            <a:spLocks noGrp="1"/>
          </p:cNvSpPr>
          <p:nvPr>
            <p:ph type="subTitle" idx="1"/>
          </p:nvPr>
        </p:nvSpPr>
        <p:spPr>
          <a:xfrm>
            <a:off x="578840" y="1704110"/>
            <a:ext cx="7952764" cy="3507970"/>
          </a:xfrm>
        </p:spPr>
        <p:txBody>
          <a:bodyPr>
            <a:normAutofit fontScale="85000" lnSpcReduction="20000"/>
          </a:bodyPr>
          <a:lstStyle/>
          <a:p>
            <a:r>
              <a:rPr lang="en-US" dirty="0">
                <a:latin typeface="Arial Black" panose="020B0A04020102020204" pitchFamily="34" charset="0"/>
              </a:rPr>
              <a:t>FEMA; DDD; DI; RPA; EEI; SOW; SI; PDMG; TFL; PAGS; IBD; SAL; PS; PRO; PC; GOHSEP; USACE; EHP; MOU; RRF; DUR; SIL; NRCS; SBA; PNP; </a:t>
            </a:r>
            <a:r>
              <a:rPr lang="en-US" dirty="0" smtClean="0">
                <a:latin typeface="Arial Black" panose="020B0A04020102020204" pitchFamily="34" charset="0"/>
              </a:rPr>
              <a:t>HOW; MA; IA</a:t>
            </a:r>
            <a:r>
              <a:rPr lang="en-US" dirty="0">
                <a:latin typeface="Arial Black" panose="020B0A04020102020204" pitchFamily="34" charset="0"/>
              </a:rPr>
              <a:t>; FHWA; USFWS; SLTT; PDA; RA; CFR; PAPPG; FMAG; LDAF; DPS; DHS; OIG; LLA; DM; PM; A&amp;E; GC; AD; DD; SC; TL; GL; BC; XO; EO; PIO; RC; AC; RD; VAYGO; </a:t>
            </a:r>
            <a:r>
              <a:rPr lang="en-US" dirty="0" smtClean="0">
                <a:latin typeface="Arial Black" panose="020B0A04020102020204" pitchFamily="34" charset="0"/>
              </a:rPr>
              <a:t>PW; CEA; ROW; LPN; EA;  </a:t>
            </a:r>
            <a:endParaRPr lang="en-US" dirty="0">
              <a:latin typeface="Arial Black" panose="020B0A04020102020204" pitchFamily="34" charset="0"/>
            </a:endParaRPr>
          </a:p>
          <a:p>
            <a:endParaRPr lang="en-US" dirty="0"/>
          </a:p>
        </p:txBody>
      </p:sp>
      <p:sp>
        <p:nvSpPr>
          <p:cNvPr id="5" name="AutoShape 2" descr="Exploding Head Images - Free Download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430" y="5311834"/>
            <a:ext cx="2143125" cy="1379912"/>
          </a:xfrm>
          <a:prstGeom prst="rect">
            <a:avLst/>
          </a:prstGeom>
        </p:spPr>
      </p:pic>
    </p:spTree>
    <p:extLst>
      <p:ext uri="{BB962C8B-B14F-4D97-AF65-F5344CB8AC3E}">
        <p14:creationId xmlns:p14="http://schemas.microsoft.com/office/powerpoint/2010/main" val="185404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Debris Removal</a:t>
            </a:r>
            <a:endParaRPr lang="en-US" dirty="0"/>
          </a:p>
        </p:txBody>
      </p:sp>
      <p:sp>
        <p:nvSpPr>
          <p:cNvPr id="3" name="Content Placeholder 2"/>
          <p:cNvSpPr>
            <a:spLocks noGrp="1"/>
          </p:cNvSpPr>
          <p:nvPr>
            <p:ph idx="1"/>
          </p:nvPr>
        </p:nvSpPr>
        <p:spPr/>
        <p:txBody>
          <a:bodyPr/>
          <a:lstStyle/>
          <a:p>
            <a:r>
              <a:rPr lang="en-US" dirty="0" smtClean="0"/>
              <a:t>Make sure your Debris contact is in our database</a:t>
            </a:r>
          </a:p>
          <a:p>
            <a:r>
              <a:rPr lang="en-US" dirty="0" smtClean="0"/>
              <a:t>Develop a DMP NOW (GOHSEP can help)</a:t>
            </a:r>
          </a:p>
          <a:p>
            <a:r>
              <a:rPr lang="en-US" dirty="0" smtClean="0"/>
              <a:t>Pre-positioned contracts should be a part of that plan (GOHSEP Legal can advise on procurement)</a:t>
            </a:r>
          </a:p>
          <a:p>
            <a:pPr marL="0" indent="0">
              <a:buNone/>
            </a:pPr>
            <a:r>
              <a:rPr lang="en-US" dirty="0" smtClean="0"/>
              <a:t>For further debris information reach out to:</a:t>
            </a:r>
          </a:p>
          <a:p>
            <a:pPr marL="0" indent="0" algn="ctr">
              <a:buNone/>
            </a:pPr>
            <a:r>
              <a:rPr lang="en-US" dirty="0" smtClean="0"/>
              <a:t>James “Jim” Richard</a:t>
            </a:r>
          </a:p>
          <a:p>
            <a:pPr marL="0" indent="0" algn="ctr">
              <a:buNone/>
            </a:pPr>
            <a:r>
              <a:rPr lang="en-US" dirty="0" smtClean="0">
                <a:hlinkClick r:id="rId3"/>
              </a:rPr>
              <a:t>James.Richard2@la.gov</a:t>
            </a:r>
            <a:endParaRPr lang="en-US" dirty="0" smtClean="0"/>
          </a:p>
          <a:p>
            <a:pPr marL="0" indent="0" algn="ctr">
              <a:buNone/>
            </a:pPr>
            <a:endParaRPr lang="en-US" dirty="0" smtClean="0"/>
          </a:p>
          <a:p>
            <a:endParaRPr lang="en-US" dirty="0" smtClean="0"/>
          </a:p>
          <a:p>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5203767"/>
            <a:ext cx="7825394" cy="1511313"/>
          </a:xfrm>
          <a:prstGeom prst="rect">
            <a:avLst/>
          </a:prstGeom>
        </p:spPr>
      </p:pic>
    </p:spTree>
    <p:extLst>
      <p:ext uri="{BB962C8B-B14F-4D97-AF65-F5344CB8AC3E}">
        <p14:creationId xmlns:p14="http://schemas.microsoft.com/office/powerpoint/2010/main" val="4675068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cs typeface="Calibri" pitchFamily="34" charset="0"/>
              </a:rPr>
              <a:t>Emergency Work</a:t>
            </a:r>
            <a:endParaRPr lang="en-US" dirty="0"/>
          </a:p>
        </p:txBody>
      </p:sp>
      <p:sp>
        <p:nvSpPr>
          <p:cNvPr id="3" name="Content Placeholder 2"/>
          <p:cNvSpPr>
            <a:spLocks noGrp="1"/>
          </p:cNvSpPr>
          <p:nvPr>
            <p:ph idx="1"/>
          </p:nvPr>
        </p:nvSpPr>
        <p:spPr/>
        <p:txBody>
          <a:bodyPr>
            <a:normAutofit fontScale="92500" lnSpcReduction="20000"/>
          </a:bodyPr>
          <a:lstStyle/>
          <a:p>
            <a:pPr marL="0" indent="0">
              <a:lnSpc>
                <a:spcPct val="100000"/>
              </a:lnSpc>
              <a:buNone/>
              <a:defRPr/>
            </a:pPr>
            <a:r>
              <a:rPr lang="en-US" sz="3200" b="1" dirty="0">
                <a:solidFill>
                  <a:srgbClr val="C00000"/>
                </a:solidFill>
                <a:ea typeface="Helvetica" pitchFamily="34" charset="0"/>
                <a:cs typeface="Calibri" pitchFamily="34" charset="0"/>
              </a:rPr>
              <a:t>Work Category B</a:t>
            </a:r>
          </a:p>
          <a:p>
            <a:pPr marL="182880">
              <a:lnSpc>
                <a:spcPct val="100000"/>
              </a:lnSpc>
              <a:defRPr/>
            </a:pPr>
            <a:endParaRPr lang="en-US" sz="3200" dirty="0">
              <a:ea typeface="Helvetica" pitchFamily="34" charset="0"/>
              <a:cs typeface="Calibri" pitchFamily="34" charset="0"/>
            </a:endParaRPr>
          </a:p>
          <a:p>
            <a:pPr marL="0" indent="0">
              <a:lnSpc>
                <a:spcPct val="100000"/>
              </a:lnSpc>
              <a:buNone/>
              <a:defRPr/>
            </a:pPr>
            <a:r>
              <a:rPr lang="en-US" sz="3200" dirty="0">
                <a:ea typeface="Helvetica" pitchFamily="34" charset="0"/>
                <a:cs typeface="Calibri" pitchFamily="34" charset="0"/>
              </a:rPr>
              <a:t>Measures taken before, during, and after a disaster to eliminate/reduce an immediate threat to life, public health or safety, or to eliminate/reduce an immediate threat of significant damage to improved public and private property through cost-effective measures </a:t>
            </a:r>
          </a:p>
          <a:p>
            <a:pPr marL="182880">
              <a:lnSpc>
                <a:spcPct val="100000"/>
              </a:lnSpc>
              <a:defRPr/>
            </a:pPr>
            <a:endParaRPr lang="en-US" sz="3200" dirty="0">
              <a:ea typeface="Helvetica" pitchFamily="34" charset="0"/>
              <a:cs typeface="Calibri" pitchFamily="34" charset="0"/>
            </a:endParaRPr>
          </a:p>
          <a:p>
            <a:pPr marL="0" indent="0">
              <a:lnSpc>
                <a:spcPct val="100000"/>
              </a:lnSpc>
              <a:buNone/>
              <a:defRPr/>
            </a:pPr>
            <a:r>
              <a:rPr lang="en-US" sz="3200" dirty="0"/>
              <a:t>6 month Completion Deadline from </a:t>
            </a:r>
            <a:r>
              <a:rPr lang="en-US" sz="3200" b="1" u="sng" dirty="0"/>
              <a:t>declaration date.</a:t>
            </a:r>
          </a:p>
          <a:p>
            <a:endParaRPr lang="en-US" dirty="0"/>
          </a:p>
        </p:txBody>
      </p:sp>
    </p:spTree>
    <p:extLst>
      <p:ext uri="{BB962C8B-B14F-4D97-AF65-F5344CB8AC3E}">
        <p14:creationId xmlns:p14="http://schemas.microsoft.com/office/powerpoint/2010/main" val="39398571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cs typeface="Calibri" pitchFamily="34" charset="0"/>
              </a:rPr>
              <a:t/>
            </a:r>
            <a:br>
              <a:rPr lang="en-US" dirty="0" smtClean="0">
                <a:solidFill>
                  <a:schemeClr val="tx2"/>
                </a:solidFill>
                <a:cs typeface="Calibri" pitchFamily="34" charset="0"/>
              </a:rPr>
            </a:br>
            <a:r>
              <a:rPr lang="en-US" dirty="0">
                <a:solidFill>
                  <a:schemeClr val="tx2"/>
                </a:solidFill>
                <a:cs typeface="Calibri" pitchFamily="34" charset="0"/>
              </a:rPr>
              <a:t/>
            </a:r>
            <a:br>
              <a:rPr lang="en-US" dirty="0">
                <a:solidFill>
                  <a:schemeClr val="tx2"/>
                </a:solidFill>
                <a:cs typeface="Calibri" pitchFamily="34" charset="0"/>
              </a:rPr>
            </a:br>
            <a:r>
              <a:rPr lang="en-US" dirty="0" smtClean="0">
                <a:solidFill>
                  <a:schemeClr val="tx2"/>
                </a:solidFill>
                <a:cs typeface="Calibri" pitchFamily="34" charset="0"/>
              </a:rPr>
              <a:t>Category </a:t>
            </a:r>
            <a:r>
              <a:rPr lang="en-US" dirty="0">
                <a:solidFill>
                  <a:schemeClr val="tx2"/>
                </a:solidFill>
                <a:cs typeface="Calibri" pitchFamily="34" charset="0"/>
              </a:rPr>
              <a:t>B </a:t>
            </a:r>
            <a:r>
              <a:rPr lang="en-US" dirty="0">
                <a:solidFill>
                  <a:srgbClr val="C00000"/>
                </a:solidFill>
                <a:cs typeface="Calibri" pitchFamily="34" charset="0"/>
              </a:rPr>
              <a:t/>
            </a:r>
            <a:br>
              <a:rPr lang="en-US" dirty="0">
                <a:solidFill>
                  <a:srgbClr val="C00000"/>
                </a:solidFill>
                <a:cs typeface="Calibri" pitchFamily="34" charset="0"/>
              </a:rPr>
            </a:br>
            <a:r>
              <a:rPr lang="en-US" dirty="0">
                <a:solidFill>
                  <a:srgbClr val="C00000"/>
                </a:solidFill>
                <a:cs typeface="Calibri" pitchFamily="34" charset="0"/>
              </a:rPr>
              <a:t>Emergency Protective Measures</a:t>
            </a:r>
            <a:r>
              <a:rPr lang="en-US" sz="2400" dirty="0">
                <a:solidFill>
                  <a:srgbClr val="C00000"/>
                </a:solidFill>
                <a:cs typeface="Calibri" pitchFamily="34" charset="0"/>
              </a:rPr>
              <a:t/>
            </a:r>
            <a:br>
              <a:rPr lang="en-US" sz="2400" dirty="0">
                <a:solidFill>
                  <a:srgbClr val="C00000"/>
                </a:solidFill>
                <a:cs typeface="Calibri" pitchFamily="34" charset="0"/>
              </a:rPr>
            </a:br>
            <a:endParaRPr lang="en-US" dirty="0"/>
          </a:p>
        </p:txBody>
      </p:sp>
      <p:sp>
        <p:nvSpPr>
          <p:cNvPr id="3" name="Content Placeholder 2"/>
          <p:cNvSpPr>
            <a:spLocks noGrp="1"/>
          </p:cNvSpPr>
          <p:nvPr>
            <p:ph idx="1"/>
          </p:nvPr>
        </p:nvSpPr>
        <p:spPr/>
        <p:txBody>
          <a:bodyPr/>
          <a:lstStyle/>
          <a:p>
            <a:endParaRPr lang="en-US" dirty="0" smtClean="0"/>
          </a:p>
          <a:p>
            <a:pPr marL="182880" indent="0">
              <a:spcBef>
                <a:spcPts val="732"/>
              </a:spcBef>
              <a:buNone/>
              <a:defRPr/>
            </a:pPr>
            <a:r>
              <a:rPr lang="en-US" sz="2400" dirty="0">
                <a:cs typeface="Calibri" pitchFamily="34" charset="0"/>
              </a:rPr>
              <a:t>Examples:</a:t>
            </a:r>
          </a:p>
          <a:p>
            <a:pPr marL="900684" lvl="1" indent="-342900">
              <a:spcBef>
                <a:spcPts val="732"/>
              </a:spcBef>
              <a:defRPr/>
            </a:pPr>
            <a:r>
              <a:rPr lang="en-US" sz="2000" dirty="0">
                <a:cs typeface="Calibri" pitchFamily="34" charset="0"/>
              </a:rPr>
              <a:t>Search and Rescue</a:t>
            </a:r>
          </a:p>
          <a:p>
            <a:pPr marL="900684" lvl="1" indent="-342900">
              <a:spcBef>
                <a:spcPts val="732"/>
              </a:spcBef>
              <a:defRPr/>
            </a:pPr>
            <a:r>
              <a:rPr lang="en-US" sz="2000" dirty="0">
                <a:cs typeface="Calibri" pitchFamily="34" charset="0"/>
              </a:rPr>
              <a:t>Bracing and shoring levees</a:t>
            </a:r>
          </a:p>
          <a:p>
            <a:pPr marL="900684" lvl="1" indent="-342900">
              <a:spcBef>
                <a:spcPts val="732"/>
              </a:spcBef>
              <a:defRPr/>
            </a:pPr>
            <a:r>
              <a:rPr lang="en-US" sz="2000" dirty="0">
                <a:cs typeface="Calibri" pitchFamily="34" charset="0"/>
              </a:rPr>
              <a:t>Fire, Police, Medical Services</a:t>
            </a:r>
          </a:p>
          <a:p>
            <a:pPr marL="900684" lvl="1" indent="-342900">
              <a:spcBef>
                <a:spcPts val="732"/>
              </a:spcBef>
              <a:defRPr/>
            </a:pPr>
            <a:r>
              <a:rPr lang="en-US" sz="2000" dirty="0">
                <a:cs typeface="Calibri" pitchFamily="34" charset="0"/>
              </a:rPr>
              <a:t>Generators</a:t>
            </a:r>
          </a:p>
          <a:p>
            <a:pPr marL="900684" lvl="1" indent="-342900">
              <a:spcBef>
                <a:spcPts val="732"/>
              </a:spcBef>
              <a:defRPr/>
            </a:pPr>
            <a:r>
              <a:rPr lang="en-US" sz="2000" dirty="0">
                <a:cs typeface="Calibri" pitchFamily="34" charset="0"/>
              </a:rPr>
              <a:t>Sandbagging</a:t>
            </a:r>
          </a:p>
          <a:p>
            <a:pPr marL="900684" lvl="1" indent="-342900">
              <a:spcBef>
                <a:spcPts val="732"/>
              </a:spcBef>
              <a:defRPr/>
            </a:pPr>
            <a:r>
              <a:rPr lang="en-US" sz="2000" dirty="0">
                <a:cs typeface="Calibri" pitchFamily="34" charset="0"/>
              </a:rPr>
              <a:t>Activation of EOC</a:t>
            </a:r>
          </a:p>
          <a:p>
            <a:pPr marL="900684" lvl="1" indent="-342900">
              <a:spcBef>
                <a:spcPts val="732"/>
              </a:spcBef>
              <a:defRPr/>
            </a:pPr>
            <a:r>
              <a:rPr lang="en-US" sz="2000" dirty="0">
                <a:ea typeface="Helvetica" pitchFamily="34" charset="0"/>
                <a:cs typeface="Calibri" pitchFamily="34" charset="0"/>
              </a:rPr>
              <a:t>Pumping water, dehumidifying, etc.(GPS Coordinates for pump loc.)</a:t>
            </a:r>
          </a:p>
          <a:p>
            <a:pPr marL="900684" lvl="1" indent="-342900">
              <a:spcBef>
                <a:spcPts val="732"/>
              </a:spcBef>
              <a:defRPr/>
            </a:pPr>
            <a:r>
              <a:rPr lang="en-US" sz="2000" dirty="0">
                <a:ea typeface="Helvetica" pitchFamily="34" charset="0"/>
                <a:cs typeface="Calibri" pitchFamily="34" charset="0"/>
              </a:rPr>
              <a:t>Sheltering (Congregate and Non-Congregate)</a:t>
            </a:r>
          </a:p>
          <a:p>
            <a:pPr marL="0" indent="0">
              <a:buNone/>
            </a:pPr>
            <a:endParaRPr lang="en-US" dirty="0"/>
          </a:p>
        </p:txBody>
      </p:sp>
    </p:spTree>
    <p:extLst>
      <p:ext uri="{BB962C8B-B14F-4D97-AF65-F5344CB8AC3E}">
        <p14:creationId xmlns:p14="http://schemas.microsoft.com/office/powerpoint/2010/main" val="31592711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Mosquito Abatement	</a:t>
            </a:r>
            <a:endParaRPr lang="en-US" dirty="0"/>
          </a:p>
        </p:txBody>
      </p:sp>
      <p:sp>
        <p:nvSpPr>
          <p:cNvPr id="3" name="Content Placeholder 2"/>
          <p:cNvSpPr>
            <a:spLocks noGrp="1"/>
          </p:cNvSpPr>
          <p:nvPr>
            <p:ph idx="1"/>
          </p:nvPr>
        </p:nvSpPr>
        <p:spPr/>
        <p:txBody>
          <a:bodyPr/>
          <a:lstStyle/>
          <a:p>
            <a:r>
              <a:rPr lang="en-US" dirty="0" smtClean="0"/>
              <a:t>Put in request in </a:t>
            </a:r>
            <a:r>
              <a:rPr lang="en-US" dirty="0" err="1" smtClean="0"/>
              <a:t>WebEOC</a:t>
            </a:r>
            <a:r>
              <a:rPr lang="en-US" dirty="0" smtClean="0"/>
              <a:t> following/during disaster</a:t>
            </a:r>
          </a:p>
          <a:p>
            <a:r>
              <a:rPr lang="en-US" dirty="0" smtClean="0"/>
              <a:t>GOHSEP will work with State entomologist to validate health threat</a:t>
            </a:r>
          </a:p>
          <a:p>
            <a:r>
              <a:rPr lang="en-US" dirty="0" smtClean="0"/>
              <a:t>Information that may be needed:</a:t>
            </a:r>
          </a:p>
          <a:p>
            <a:pPr lvl="1"/>
            <a:r>
              <a:rPr lang="en-US" dirty="0"/>
              <a:t>Evidence of Higher counts</a:t>
            </a:r>
          </a:p>
          <a:p>
            <a:pPr lvl="1"/>
            <a:r>
              <a:rPr lang="en-US" dirty="0"/>
              <a:t>Evidence of standing water due to flooding</a:t>
            </a:r>
          </a:p>
          <a:p>
            <a:pPr lvl="1"/>
            <a:r>
              <a:rPr lang="en-US" dirty="0"/>
              <a:t>Increased cases of disease</a:t>
            </a:r>
          </a:p>
          <a:p>
            <a:pPr lvl="1"/>
            <a:r>
              <a:rPr lang="en-US" dirty="0"/>
              <a:t>Housing damages and/or extended power interruption</a:t>
            </a:r>
          </a:p>
          <a:p>
            <a:pPr lvl="1"/>
            <a:r>
              <a:rPr lang="en-US" dirty="0"/>
              <a:t>Anticipated duration of </a:t>
            </a:r>
            <a:r>
              <a:rPr lang="en-US" dirty="0" smtClean="0"/>
              <a:t>cleanup</a:t>
            </a:r>
          </a:p>
          <a:p>
            <a:r>
              <a:rPr lang="en-US" dirty="0"/>
              <a:t> </a:t>
            </a:r>
            <a:r>
              <a:rPr lang="en-US" dirty="0" smtClean="0"/>
              <a:t> FEMA only funds increased costs over previous 3 “normal” years of abatement</a:t>
            </a:r>
          </a:p>
          <a:p>
            <a:endParaRPr lang="en-US" dirty="0"/>
          </a:p>
          <a:p>
            <a:endParaRPr lang="en-US" dirty="0" smtClean="0"/>
          </a:p>
          <a:p>
            <a:endParaRPr lang="en-US" dirty="0" smtClean="0"/>
          </a:p>
          <a:p>
            <a:pPr marL="403225" lvl="1" indent="0">
              <a:buNone/>
            </a:pPr>
            <a:endParaRPr lang="en-US" dirty="0"/>
          </a:p>
        </p:txBody>
      </p:sp>
    </p:spTree>
    <p:extLst>
      <p:ext uri="{BB962C8B-B14F-4D97-AF65-F5344CB8AC3E}">
        <p14:creationId xmlns:p14="http://schemas.microsoft.com/office/powerpoint/2010/main" val="5829322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FEDERAL Agencies</a:t>
            </a:r>
            <a:endParaRPr lang="en-US" dirty="0"/>
          </a:p>
        </p:txBody>
      </p:sp>
      <p:sp>
        <p:nvSpPr>
          <p:cNvPr id="3" name="Content Placeholder 2"/>
          <p:cNvSpPr>
            <a:spLocks noGrp="1"/>
          </p:cNvSpPr>
          <p:nvPr>
            <p:ph idx="1"/>
          </p:nvPr>
        </p:nvSpPr>
        <p:spPr/>
        <p:txBody>
          <a:bodyPr/>
          <a:lstStyle/>
          <a:p>
            <a:r>
              <a:rPr lang="en-US" dirty="0" smtClean="0"/>
              <a:t>FHWA (roads)</a:t>
            </a:r>
          </a:p>
          <a:p>
            <a:endParaRPr lang="en-US" dirty="0"/>
          </a:p>
          <a:p>
            <a:r>
              <a:rPr lang="en-US" dirty="0" smtClean="0"/>
              <a:t>NRCS (waterway debris removal)</a:t>
            </a:r>
            <a:endParaRPr lang="en-US" dirty="0"/>
          </a:p>
          <a:p>
            <a:pPr marL="0" indent="0">
              <a:buNone/>
            </a:pPr>
            <a:endParaRPr lang="en-US" dirty="0" smtClean="0"/>
          </a:p>
          <a:p>
            <a:r>
              <a:rPr lang="en-US" dirty="0" smtClean="0"/>
              <a:t>USACE (permits, cost estimate, debris)</a:t>
            </a:r>
            <a:endParaRPr lang="en-US" dirty="0"/>
          </a:p>
          <a:p>
            <a:pPr marL="0" indent="0">
              <a:buNone/>
            </a:pPr>
            <a:endParaRPr lang="en-US" dirty="0" smtClean="0"/>
          </a:p>
          <a:p>
            <a:r>
              <a:rPr lang="en-US" dirty="0" smtClean="0"/>
              <a:t>SBA (for Private non-profit entities)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9156" y="1816248"/>
            <a:ext cx="3424843" cy="72744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9157" y="2927764"/>
            <a:ext cx="3424843" cy="84903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9157" y="4289367"/>
            <a:ext cx="3424843" cy="61514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2225" y="5178829"/>
            <a:ext cx="2143125" cy="1410755"/>
          </a:xfrm>
          <a:prstGeom prst="rect">
            <a:avLst/>
          </a:prstGeom>
        </p:spPr>
      </p:pic>
    </p:spTree>
    <p:extLst>
      <p:ext uri="{BB962C8B-B14F-4D97-AF65-F5344CB8AC3E}">
        <p14:creationId xmlns:p14="http://schemas.microsoft.com/office/powerpoint/2010/main" val="32173267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4" name="Footer Placeholder 3"/>
          <p:cNvSpPr>
            <a:spLocks noGrp="1"/>
          </p:cNvSpPr>
          <p:nvPr>
            <p:ph type="ftr" sz="quarter" idx="4294967295"/>
          </p:nvPr>
        </p:nvSpPr>
        <p:spPr/>
        <p:txBody>
          <a:bodyPr/>
          <a:lstStyle/>
          <a:p>
            <a:r>
              <a:rPr lang="en-US" smtClean="0"/>
              <a:t>1</a:t>
            </a:r>
            <a:endParaRPr lang="en-US"/>
          </a:p>
        </p:txBody>
      </p:sp>
      <p:pic>
        <p:nvPicPr>
          <p:cNvPr id="5" name="Content Placeholder 4"/>
          <p:cNvPicPr>
            <a:picLocks noGrp="1" noChangeAspect="1"/>
          </p:cNvPicPr>
          <p:nvPr>
            <p:ph idx="1"/>
          </p:nvPr>
        </p:nvPicPr>
        <p:blipFill>
          <a:blip r:embed="rId2"/>
          <a:stretch>
            <a:fillRect/>
          </a:stretch>
        </p:blipFill>
        <p:spPr>
          <a:xfrm>
            <a:off x="149470" y="1110884"/>
            <a:ext cx="8994530" cy="5428029"/>
          </a:xfrm>
          <a:prstGeom prst="rect">
            <a:avLst/>
          </a:prstGeom>
        </p:spPr>
      </p:pic>
    </p:spTree>
    <p:extLst>
      <p:ext uri="{BB962C8B-B14F-4D97-AF65-F5344CB8AC3E}">
        <p14:creationId xmlns:p14="http://schemas.microsoft.com/office/powerpoint/2010/main" val="77939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Assistance- </a:t>
            </a:r>
          </a:p>
        </p:txBody>
      </p:sp>
      <p:sp>
        <p:nvSpPr>
          <p:cNvPr id="3" name="Content Placeholder 2"/>
          <p:cNvSpPr>
            <a:spLocks noGrp="1"/>
          </p:cNvSpPr>
          <p:nvPr>
            <p:ph idx="1"/>
          </p:nvPr>
        </p:nvSpPr>
        <p:spPr/>
        <p:txBody>
          <a:bodyPr/>
          <a:lstStyle/>
          <a:p>
            <a:pPr marL="404813" lvl="1" indent="0" algn="ctr">
              <a:buNone/>
            </a:pPr>
            <a:r>
              <a:rPr lang="en-US" dirty="0"/>
              <a:t>Primary Contact for </a:t>
            </a:r>
            <a:r>
              <a:rPr lang="en-US" dirty="0" smtClean="0"/>
              <a:t>GOHSEP</a:t>
            </a:r>
            <a:endParaRPr lang="en-US" dirty="0"/>
          </a:p>
          <a:p>
            <a:pPr lvl="1"/>
            <a:r>
              <a:rPr lang="en-US" b="1" u="sng" dirty="0"/>
              <a:t>State Applicant Liaison (SAL)</a:t>
            </a:r>
          </a:p>
          <a:p>
            <a:pPr lvl="2"/>
            <a:r>
              <a:rPr lang="en-US" b="1" u="sng" dirty="0" smtClean="0">
                <a:hlinkClick r:id="rId3"/>
              </a:rPr>
              <a:t>PASALS@LA.GOV</a:t>
            </a:r>
            <a:endParaRPr lang="en-US" b="1" u="sng" dirty="0" smtClean="0"/>
          </a:p>
          <a:p>
            <a:pPr lvl="2"/>
            <a:r>
              <a:rPr lang="en-US" b="1" dirty="0" smtClean="0"/>
              <a:t>Brittany Humphries Section Chief 225-921-7822</a:t>
            </a:r>
            <a:endParaRPr lang="en-US" dirty="0" smtClean="0"/>
          </a:p>
          <a:p>
            <a:pPr lvl="1"/>
            <a:r>
              <a:rPr lang="en-US" dirty="0" smtClean="0"/>
              <a:t>Regional </a:t>
            </a:r>
            <a:r>
              <a:rPr lang="en-US" dirty="0"/>
              <a:t>Coordinators</a:t>
            </a:r>
          </a:p>
          <a:p>
            <a:endParaRPr lang="en-US" dirty="0"/>
          </a:p>
        </p:txBody>
      </p:sp>
      <p:pic>
        <p:nvPicPr>
          <p:cNvPr id="4" name="Picture 3"/>
          <p:cNvPicPr>
            <a:picLocks noChangeAspect="1"/>
          </p:cNvPicPr>
          <p:nvPr/>
        </p:nvPicPr>
        <p:blipFill>
          <a:blip r:embed="rId4"/>
          <a:stretch>
            <a:fillRect/>
          </a:stretch>
        </p:blipFill>
        <p:spPr>
          <a:xfrm>
            <a:off x="1449965" y="4190301"/>
            <a:ext cx="1775979" cy="2508840"/>
          </a:xfrm>
          <a:prstGeom prst="rect">
            <a:avLst/>
          </a:prstGeom>
        </p:spPr>
      </p:pic>
      <p:pic>
        <p:nvPicPr>
          <p:cNvPr id="5" name="Picture 4"/>
          <p:cNvPicPr>
            <a:picLocks noChangeAspect="1"/>
          </p:cNvPicPr>
          <p:nvPr/>
        </p:nvPicPr>
        <p:blipFill>
          <a:blip r:embed="rId5"/>
          <a:stretch>
            <a:fillRect/>
          </a:stretch>
        </p:blipFill>
        <p:spPr>
          <a:xfrm>
            <a:off x="3639934" y="4206240"/>
            <a:ext cx="2154036" cy="2508840"/>
          </a:xfrm>
          <a:prstGeom prst="rect">
            <a:avLst/>
          </a:prstGeom>
        </p:spPr>
      </p:pic>
      <p:pic>
        <p:nvPicPr>
          <p:cNvPr id="6" name="Picture 5"/>
          <p:cNvPicPr>
            <a:picLocks noChangeAspect="1"/>
          </p:cNvPicPr>
          <p:nvPr/>
        </p:nvPicPr>
        <p:blipFill>
          <a:blip r:embed="rId6"/>
          <a:stretch>
            <a:fillRect/>
          </a:stretch>
        </p:blipFill>
        <p:spPr>
          <a:xfrm>
            <a:off x="6207960" y="4190301"/>
            <a:ext cx="1936520" cy="2578678"/>
          </a:xfrm>
          <a:prstGeom prst="rect">
            <a:avLst/>
          </a:prstGeom>
        </p:spPr>
      </p:pic>
    </p:spTree>
    <p:extLst>
      <p:ext uri="{BB962C8B-B14F-4D97-AF65-F5344CB8AC3E}">
        <p14:creationId xmlns:p14="http://schemas.microsoft.com/office/powerpoint/2010/main" val="291913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4173209" y="4815764"/>
            <a:ext cx="1354001" cy="1087829"/>
          </a:xfrm>
          <a:prstGeom prst="rect">
            <a:avLst/>
          </a:prstGeom>
        </p:spPr>
      </p:pic>
      <p:cxnSp>
        <p:nvCxnSpPr>
          <p:cNvPr id="24" name="Straight Arrow Connector 23"/>
          <p:cNvCxnSpPr/>
          <p:nvPr/>
        </p:nvCxnSpPr>
        <p:spPr>
          <a:xfrm flipV="1">
            <a:off x="5040996" y="5215471"/>
            <a:ext cx="613463" cy="67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3"/>
          <a:stretch>
            <a:fillRect/>
          </a:stretch>
        </p:blipFill>
        <p:spPr>
          <a:xfrm>
            <a:off x="88555" y="1242328"/>
            <a:ext cx="2316740" cy="4516808"/>
          </a:xfrm>
          <a:prstGeom prst="rect">
            <a:avLst/>
          </a:prstGeom>
        </p:spPr>
      </p:pic>
      <p:sp>
        <p:nvSpPr>
          <p:cNvPr id="14" name="TextBox 13"/>
          <p:cNvSpPr txBox="1"/>
          <p:nvPr/>
        </p:nvSpPr>
        <p:spPr>
          <a:xfrm>
            <a:off x="5675493" y="4064666"/>
            <a:ext cx="3511817" cy="2723823"/>
          </a:xfrm>
          <a:prstGeom prst="rect">
            <a:avLst/>
          </a:prstGeom>
          <a:noFill/>
        </p:spPr>
        <p:txBody>
          <a:bodyPr wrap="square" rtlCol="0">
            <a:spAutoFit/>
          </a:bodyPr>
          <a:lstStyle/>
          <a:p>
            <a:pPr algn="ctr"/>
            <a:r>
              <a:rPr lang="en-US" sz="1350" dirty="0"/>
              <a:t>Regional OHSEP Directors Sub-Committee</a:t>
            </a:r>
          </a:p>
          <a:p>
            <a:pPr fontAlgn="base"/>
            <a:r>
              <a:rPr lang="en-US" sz="1050" dirty="0"/>
              <a:t>GOHSEP has designated nine </a:t>
            </a:r>
            <a:r>
              <a:rPr lang="en-US" sz="1050" dirty="0">
                <a:solidFill>
                  <a:srgbClr val="FF0000"/>
                </a:solidFill>
              </a:rPr>
              <a:t>(9) emergency management Regions</a:t>
            </a:r>
            <a:r>
              <a:rPr lang="en-US" sz="1050" dirty="0"/>
              <a:t>.  The Regional Directors Subcommittee is composed of </a:t>
            </a:r>
            <a:r>
              <a:rPr lang="en-US" sz="1050" dirty="0">
                <a:solidFill>
                  <a:srgbClr val="FF0000"/>
                </a:solidFill>
              </a:rPr>
              <a:t>one (1) Parish Office of Homeland Security and Emergency Preparedness (OHSEP) Director from each Region.  </a:t>
            </a:r>
            <a:r>
              <a:rPr lang="en-US" sz="1050" dirty="0"/>
              <a:t>Representatives are selected from among their peers and represent their Region.  Terms are determined by OHSEP Directors within the Region and terms vary</a:t>
            </a:r>
            <a:r>
              <a:rPr lang="en-US" sz="1050" dirty="0">
                <a:latin typeface="Arial" panose="020B0604020202020204" pitchFamily="34" charset="0"/>
              </a:rPr>
              <a:t>.   </a:t>
            </a:r>
          </a:p>
          <a:p>
            <a:pPr fontAlgn="base"/>
            <a:endParaRPr lang="en-US" sz="1050" dirty="0">
              <a:latin typeface="Arial" panose="020B0604020202020204" pitchFamily="34" charset="0"/>
            </a:endParaRPr>
          </a:p>
          <a:p>
            <a:pPr fontAlgn="base"/>
            <a:r>
              <a:rPr lang="en-US" sz="1050" dirty="0"/>
              <a:t>The Subcommittee provides a </a:t>
            </a:r>
            <a:r>
              <a:rPr lang="en-US" sz="1050" dirty="0">
                <a:solidFill>
                  <a:srgbClr val="FF0000"/>
                </a:solidFill>
              </a:rPr>
              <a:t>forum where the different Regions collectively discuss homeland security and emergency management issues </a:t>
            </a:r>
            <a:r>
              <a:rPr lang="en-US" sz="1050" dirty="0"/>
              <a:t>with each other and the Director of GOHSEP.  Members provide a Regional perspective as </a:t>
            </a:r>
            <a:r>
              <a:rPr lang="en-US" sz="1050" dirty="0">
                <a:solidFill>
                  <a:srgbClr val="FF0000"/>
                </a:solidFill>
              </a:rPr>
              <a:t>they offer advice and counsel to Parish or Police Jury Presidents </a:t>
            </a:r>
            <a:r>
              <a:rPr lang="en-US" sz="1050" dirty="0"/>
              <a:t>regarding strategic emergency management issues and planning</a:t>
            </a:r>
          </a:p>
        </p:txBody>
      </p:sp>
      <p:pic>
        <p:nvPicPr>
          <p:cNvPr id="3" name="Picture 2"/>
          <p:cNvPicPr>
            <a:picLocks noChangeAspect="1"/>
          </p:cNvPicPr>
          <p:nvPr/>
        </p:nvPicPr>
        <p:blipFill>
          <a:blip r:embed="rId4"/>
          <a:stretch>
            <a:fillRect/>
          </a:stretch>
        </p:blipFill>
        <p:spPr>
          <a:xfrm>
            <a:off x="2439828" y="1242328"/>
            <a:ext cx="3217205" cy="3390310"/>
          </a:xfrm>
          <a:prstGeom prst="rect">
            <a:avLst/>
          </a:prstGeom>
        </p:spPr>
      </p:pic>
      <p:pic>
        <p:nvPicPr>
          <p:cNvPr id="4" name="Picture 3"/>
          <p:cNvPicPr>
            <a:picLocks noChangeAspect="1"/>
          </p:cNvPicPr>
          <p:nvPr/>
        </p:nvPicPr>
        <p:blipFill>
          <a:blip r:embed="rId5"/>
          <a:stretch>
            <a:fillRect/>
          </a:stretch>
        </p:blipFill>
        <p:spPr>
          <a:xfrm>
            <a:off x="5881817" y="1394728"/>
            <a:ext cx="2941031" cy="2070987"/>
          </a:xfrm>
          <a:prstGeom prst="rect">
            <a:avLst/>
          </a:prstGeom>
        </p:spPr>
      </p:pic>
      <p:sp>
        <p:nvSpPr>
          <p:cNvPr id="2" name="Star: 10 Points 1">
            <a:extLst>
              <a:ext uri="{FF2B5EF4-FFF2-40B4-BE49-F238E27FC236}">
                <a16:creationId xmlns:a16="http://schemas.microsoft.com/office/drawing/2014/main" id="{6708B467-F67E-7994-0557-9EBBC38AB62C}"/>
              </a:ext>
            </a:extLst>
          </p:cNvPr>
          <p:cNvSpPr/>
          <p:nvPr/>
        </p:nvSpPr>
        <p:spPr>
          <a:xfrm>
            <a:off x="2463011" y="1218351"/>
            <a:ext cx="457200" cy="304800"/>
          </a:xfrm>
          <a:prstGeom prst="star1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t>1</a:t>
            </a:r>
          </a:p>
        </p:txBody>
      </p:sp>
      <p:sp>
        <p:nvSpPr>
          <p:cNvPr id="5" name="Star: 10 Points 4">
            <a:extLst>
              <a:ext uri="{FF2B5EF4-FFF2-40B4-BE49-F238E27FC236}">
                <a16:creationId xmlns:a16="http://schemas.microsoft.com/office/drawing/2014/main" id="{09495623-F8C4-46A5-1B67-96D51B4460D7}"/>
              </a:ext>
            </a:extLst>
          </p:cNvPr>
          <p:cNvSpPr/>
          <p:nvPr/>
        </p:nvSpPr>
        <p:spPr>
          <a:xfrm>
            <a:off x="5950884" y="1242328"/>
            <a:ext cx="457200" cy="304800"/>
          </a:xfrm>
          <a:prstGeom prst="star1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t>2</a:t>
            </a:r>
          </a:p>
        </p:txBody>
      </p:sp>
      <p:sp>
        <p:nvSpPr>
          <p:cNvPr id="6" name="Star: 10 Points 5">
            <a:extLst>
              <a:ext uri="{FF2B5EF4-FFF2-40B4-BE49-F238E27FC236}">
                <a16:creationId xmlns:a16="http://schemas.microsoft.com/office/drawing/2014/main" id="{6632C73F-0746-3496-B71B-19C476270A49}"/>
              </a:ext>
            </a:extLst>
          </p:cNvPr>
          <p:cNvSpPr/>
          <p:nvPr/>
        </p:nvSpPr>
        <p:spPr>
          <a:xfrm>
            <a:off x="5653217" y="3810124"/>
            <a:ext cx="457200" cy="304800"/>
          </a:xfrm>
          <a:prstGeom prst="star1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t>3</a:t>
            </a:r>
          </a:p>
        </p:txBody>
      </p:sp>
      <p:pic>
        <p:nvPicPr>
          <p:cNvPr id="12" name="Picture 11">
            <a:extLst>
              <a:ext uri="{FF2B5EF4-FFF2-40B4-BE49-F238E27FC236}">
                <a16:creationId xmlns:a16="http://schemas.microsoft.com/office/drawing/2014/main" id="{3B645F04-B4AC-E306-DDFA-6170D452BEC6}"/>
              </a:ext>
            </a:extLst>
          </p:cNvPr>
          <p:cNvPicPr>
            <a:picLocks noChangeAspect="1"/>
          </p:cNvPicPr>
          <p:nvPr/>
        </p:nvPicPr>
        <p:blipFill>
          <a:blip r:embed="rId6"/>
          <a:stretch>
            <a:fillRect/>
          </a:stretch>
        </p:blipFill>
        <p:spPr>
          <a:xfrm>
            <a:off x="2920211" y="4815764"/>
            <a:ext cx="991618" cy="943372"/>
          </a:xfrm>
          <a:prstGeom prst="rect">
            <a:avLst/>
          </a:prstGeom>
          <a:ln w="38100">
            <a:solidFill>
              <a:schemeClr val="bg1">
                <a:lumMod val="50000"/>
              </a:schemeClr>
            </a:solidFill>
          </a:ln>
        </p:spPr>
      </p:pic>
    </p:spTree>
    <p:extLst>
      <p:ext uri="{BB962C8B-B14F-4D97-AF65-F5344CB8AC3E}">
        <p14:creationId xmlns:p14="http://schemas.microsoft.com/office/powerpoint/2010/main" val="10011505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Helpful E-mails</a:t>
            </a:r>
          </a:p>
        </p:txBody>
      </p:sp>
      <p:sp>
        <p:nvSpPr>
          <p:cNvPr id="4" name="Content Placeholder 2"/>
          <p:cNvSpPr>
            <a:spLocks noGrp="1"/>
          </p:cNvSpPr>
          <p:nvPr>
            <p:ph idx="1"/>
          </p:nvPr>
        </p:nvSpPr>
        <p:spPr/>
        <p:txBody>
          <a:bodyPr>
            <a:normAutofit/>
          </a:bodyPr>
          <a:lstStyle/>
          <a:p>
            <a:r>
              <a:rPr lang="en-US" dirty="0" err="1" smtClean="0">
                <a:hlinkClick r:id="rId3"/>
              </a:rPr>
              <a:t>GOHSEPlegal@LA.Gov</a:t>
            </a:r>
            <a:r>
              <a:rPr lang="en-US" dirty="0" smtClean="0"/>
              <a:t> </a:t>
            </a:r>
            <a:r>
              <a:rPr lang="en-US" dirty="0"/>
              <a:t>- Legal</a:t>
            </a:r>
          </a:p>
          <a:p>
            <a:endParaRPr lang="en-US" dirty="0"/>
          </a:p>
          <a:p>
            <a:r>
              <a:rPr lang="en-US" dirty="0" err="1" smtClean="0">
                <a:hlinkClick r:id="rId4"/>
              </a:rPr>
              <a:t>LA.PA@LA.Gov</a:t>
            </a:r>
            <a:r>
              <a:rPr lang="en-US" dirty="0" smtClean="0"/>
              <a:t> – LouisianaPA.com</a:t>
            </a:r>
          </a:p>
          <a:p>
            <a:endParaRPr lang="en-US" dirty="0"/>
          </a:p>
          <a:p>
            <a:r>
              <a:rPr lang="en-US" dirty="0" err="1" smtClean="0">
                <a:hlinkClick r:id="rId5"/>
              </a:rPr>
              <a:t>RPA.Help@LA.Gov</a:t>
            </a:r>
            <a:r>
              <a:rPr lang="en-US" dirty="0" smtClean="0"/>
              <a:t> - RPAs</a:t>
            </a:r>
          </a:p>
          <a:p>
            <a:endParaRPr lang="en-US" dirty="0"/>
          </a:p>
          <a:p>
            <a:r>
              <a:rPr lang="en-US" dirty="0" err="1" smtClean="0">
                <a:hlinkClick r:id="rId6"/>
              </a:rPr>
              <a:t>Debris.Help@La.Gov</a:t>
            </a:r>
            <a:r>
              <a:rPr lang="en-US" dirty="0" smtClean="0"/>
              <a:t> – Debris</a:t>
            </a:r>
            <a:endParaRPr lang="en-US" dirty="0"/>
          </a:p>
          <a:p>
            <a:pPr marL="225425" indent="0">
              <a:buNone/>
            </a:pPr>
            <a:endParaRPr lang="en-US" dirty="0" smtClean="0"/>
          </a:p>
          <a:p>
            <a:r>
              <a:rPr lang="en-US" dirty="0" smtClean="0">
                <a:hlinkClick r:id="rId7"/>
              </a:rPr>
              <a:t>PASALS@la.gov</a:t>
            </a:r>
            <a:r>
              <a:rPr lang="en-US" dirty="0" smtClean="0"/>
              <a:t> –SAL communication</a:t>
            </a:r>
          </a:p>
          <a:p>
            <a:endParaRPr lang="en-US" dirty="0"/>
          </a:p>
        </p:txBody>
      </p:sp>
    </p:spTree>
    <p:extLst>
      <p:ext uri="{BB962C8B-B14F-4D97-AF65-F5344CB8AC3E}">
        <p14:creationId xmlns:p14="http://schemas.microsoft.com/office/powerpoint/2010/main" val="9362169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0" y="1302590"/>
          <a:ext cx="9143999" cy="5055078"/>
        </p:xfrm>
        <a:graphic>
          <a:graphicData uri="http://schemas.openxmlformats.org/drawingml/2006/table">
            <a:tbl>
              <a:tblPr firstRow="1" firstCol="1" bandRow="1">
                <a:tableStyleId>{5C22544A-7EE6-4342-B048-85BDC9FD1C3A}</a:tableStyleId>
              </a:tblPr>
              <a:tblGrid>
                <a:gridCol w="1139333">
                  <a:extLst>
                    <a:ext uri="{9D8B030D-6E8A-4147-A177-3AD203B41FA5}">
                      <a16:colId xmlns:a16="http://schemas.microsoft.com/office/drawing/2014/main" val="3278547508"/>
                    </a:ext>
                  </a:extLst>
                </a:gridCol>
                <a:gridCol w="8004666">
                  <a:extLst>
                    <a:ext uri="{9D8B030D-6E8A-4147-A177-3AD203B41FA5}">
                      <a16:colId xmlns:a16="http://schemas.microsoft.com/office/drawing/2014/main" val="1263880169"/>
                    </a:ext>
                  </a:extLst>
                </a:gridCol>
              </a:tblGrid>
              <a:tr h="5055078">
                <a:tc>
                  <a:txBody>
                    <a:bodyPr/>
                    <a:lstStyle/>
                    <a:p>
                      <a:pPr marL="0" marR="0" algn="ctr">
                        <a:spcBef>
                          <a:spcPts val="0"/>
                        </a:spcBef>
                        <a:spcAft>
                          <a:spcPts val="0"/>
                        </a:spcAft>
                      </a:pPr>
                      <a:endParaRPr lang="en-US" sz="1100" dirty="0">
                        <a:solidFill>
                          <a:srgbClr val="212121"/>
                        </a:solidFill>
                        <a:effectLst/>
                        <a:latin typeface="Calibri" panose="020F0502020204030204" pitchFamily="34" charset="0"/>
                        <a:ea typeface="Calibri" panose="020F0502020204030204" pitchFamily="34" charset="0"/>
                      </a:endParaRPr>
                    </a:p>
                  </a:txBody>
                  <a:tcPr marL="68580" marR="68580" marT="0" marB="0" anchor="ctr">
                    <a:solidFill>
                      <a:schemeClr val="accent1">
                        <a:lumMod val="50000"/>
                      </a:schemeClr>
                    </a:solidFill>
                  </a:tcPr>
                </a:tc>
                <a:tc>
                  <a:txBody>
                    <a:bodyPr/>
                    <a:lstStyle/>
                    <a:p>
                      <a:pPr marL="0" marR="0">
                        <a:spcBef>
                          <a:spcPts val="0"/>
                        </a:spcBef>
                        <a:spcAft>
                          <a:spcPts val="0"/>
                        </a:spcAft>
                      </a:pPr>
                      <a:r>
                        <a:rPr lang="en-US" sz="1100" dirty="0">
                          <a:effectLst/>
                        </a:rPr>
                        <a:t>Daniel Crothers | Section Chief Public Assistance Technical Services</a:t>
                      </a:r>
                    </a:p>
                    <a:p>
                      <a:pPr marL="0" marR="0">
                        <a:spcBef>
                          <a:spcPts val="0"/>
                        </a:spcBef>
                        <a:spcAft>
                          <a:spcPts val="0"/>
                        </a:spcAft>
                      </a:pPr>
                      <a:r>
                        <a:rPr lang="en-US" sz="1000" dirty="0">
                          <a:effectLst/>
                        </a:rPr>
                        <a:t>Governor’s Office of Homeland Security &amp; Emergency Preparedness | GOHSEP</a:t>
                      </a:r>
                      <a:endParaRPr lang="en-US" sz="1100" dirty="0">
                        <a:effectLst/>
                      </a:endParaRPr>
                    </a:p>
                    <a:p>
                      <a:pPr marL="0" marR="0">
                        <a:spcBef>
                          <a:spcPts val="0"/>
                        </a:spcBef>
                        <a:spcAft>
                          <a:spcPts val="0"/>
                        </a:spcAft>
                      </a:pPr>
                      <a:r>
                        <a:rPr lang="en-US" sz="1000" dirty="0">
                          <a:effectLst/>
                        </a:rPr>
                        <a:t>Office: 225-932-6371</a:t>
                      </a:r>
                      <a:endParaRPr lang="en-US" sz="1100" dirty="0">
                        <a:effectLst/>
                      </a:endParaRPr>
                    </a:p>
                    <a:p>
                      <a:pPr marL="0" marR="0">
                        <a:spcBef>
                          <a:spcPts val="0"/>
                        </a:spcBef>
                        <a:spcAft>
                          <a:spcPts val="0"/>
                        </a:spcAft>
                      </a:pPr>
                      <a:r>
                        <a:rPr lang="en-US" sz="1000" dirty="0">
                          <a:effectLst/>
                        </a:rPr>
                        <a:t>Mobile: 225-936-5594</a:t>
                      </a:r>
                      <a:endParaRPr lang="en-US" sz="1100" dirty="0">
                        <a:effectLst/>
                      </a:endParaRPr>
                    </a:p>
                    <a:p>
                      <a:pPr marL="0" marR="0">
                        <a:spcBef>
                          <a:spcPts val="0"/>
                        </a:spcBef>
                        <a:spcAft>
                          <a:spcPts val="0"/>
                        </a:spcAft>
                      </a:pPr>
                      <a:r>
                        <a:rPr lang="en-US" sz="1100" u="sng" dirty="0">
                          <a:effectLst/>
                          <a:hlinkClick r:id="rId3"/>
                        </a:rPr>
                        <a:t>Daniel.Crothers@la.gov</a:t>
                      </a:r>
                      <a:endParaRPr lang="en-US" sz="1100" dirty="0">
                        <a:effectLst/>
                        <a:latin typeface="Calibri" panose="020F0502020204030204" pitchFamily="34" charset="0"/>
                        <a:ea typeface="Calibri" panose="020F0502020204030204" pitchFamily="34" charset="0"/>
                      </a:endParaRPr>
                    </a:p>
                  </a:txBody>
                  <a:tcPr marL="68580" marR="68580" marT="0" marB="0" anchor="ctr">
                    <a:solidFill>
                      <a:schemeClr val="tx1">
                        <a:lumMod val="95000"/>
                        <a:lumOff val="5000"/>
                      </a:schemeClr>
                    </a:solidFill>
                  </a:tcPr>
                </a:tc>
                <a:extLst>
                  <a:ext uri="{0D108BD9-81ED-4DB2-BD59-A6C34878D82A}">
                    <a16:rowId xmlns:a16="http://schemas.microsoft.com/office/drawing/2014/main" val="330004282"/>
                  </a:ext>
                </a:extLst>
              </a:tr>
            </a:tbl>
          </a:graphicData>
        </a:graphic>
      </p:graphicFrame>
      <p:sp>
        <p:nvSpPr>
          <p:cNvPr id="6" name="Rectangle 2"/>
          <p:cNvSpPr>
            <a:spLocks noChangeArrowheads="1"/>
          </p:cNvSpPr>
          <p:nvPr/>
        </p:nvSpPr>
        <p:spPr bwMode="auto">
          <a:xfrm>
            <a:off x="1585913" y="38115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361271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1062476"/>
            <a:ext cx="7772400" cy="2387600"/>
          </a:xfrm>
        </p:spPr>
        <p:txBody>
          <a:bodyPr/>
          <a:lstStyle/>
          <a:p>
            <a:r>
              <a:rPr lang="en-US" dirty="0" smtClean="0"/>
              <a:t>Individual Assistance</a:t>
            </a:r>
            <a:br>
              <a:rPr lang="en-US" dirty="0" smtClean="0"/>
            </a:br>
            <a:r>
              <a:rPr lang="en-US" dirty="0" smtClean="0"/>
              <a:t>Overview </a:t>
            </a:r>
            <a:endParaRPr lang="en-US" dirty="0"/>
          </a:p>
        </p:txBody>
      </p:sp>
      <p:sp>
        <p:nvSpPr>
          <p:cNvPr id="2" name="Rectangle 1"/>
          <p:cNvSpPr/>
          <p:nvPr/>
        </p:nvSpPr>
        <p:spPr>
          <a:xfrm>
            <a:off x="2419004" y="4006564"/>
            <a:ext cx="4572000" cy="1754326"/>
          </a:xfrm>
          <a:prstGeom prst="rect">
            <a:avLst/>
          </a:prstGeom>
        </p:spPr>
        <p:txBody>
          <a:bodyPr>
            <a:spAutoFit/>
          </a:bodyPr>
          <a:lstStyle/>
          <a:p>
            <a:pPr algn="ctr"/>
            <a:r>
              <a:rPr lang="en-US" b="1" dirty="0"/>
              <a:t>Katie M. Underwood, GOHSEP</a:t>
            </a:r>
            <a:endParaRPr lang="en-US" dirty="0"/>
          </a:p>
          <a:p>
            <a:pPr algn="ctr"/>
            <a:r>
              <a:rPr lang="en-US" i="1" dirty="0"/>
              <a:t>Individual Assistance Section Chief</a:t>
            </a:r>
            <a:endParaRPr lang="en-US" dirty="0"/>
          </a:p>
          <a:p>
            <a:pPr algn="ctr"/>
            <a:r>
              <a:rPr lang="en-US" dirty="0"/>
              <a:t>7667 Independence Blvd.</a:t>
            </a:r>
          </a:p>
          <a:p>
            <a:pPr algn="ctr"/>
            <a:r>
              <a:rPr lang="en-US" dirty="0"/>
              <a:t>Baton Rouge, LA 70806</a:t>
            </a:r>
          </a:p>
          <a:p>
            <a:pPr algn="ctr"/>
            <a:r>
              <a:rPr lang="en-US" dirty="0"/>
              <a:t>Direct line: 225-925-7445 </a:t>
            </a:r>
          </a:p>
          <a:p>
            <a:pPr algn="ctr"/>
            <a:r>
              <a:rPr lang="en-US" u="sng" dirty="0">
                <a:hlinkClick r:id="rId2"/>
              </a:rPr>
              <a:t>Katie.Underwood@la.gov</a:t>
            </a:r>
            <a:endParaRPr lang="en-US" dirty="0"/>
          </a:p>
        </p:txBody>
      </p:sp>
    </p:spTree>
    <p:extLst>
      <p:ext uri="{BB962C8B-B14F-4D97-AF65-F5344CB8AC3E}">
        <p14:creationId xmlns:p14="http://schemas.microsoft.com/office/powerpoint/2010/main" val="22223921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95803"/>
            <a:ext cx="7886700" cy="653459"/>
          </a:xfrm>
        </p:spPr>
        <p:txBody>
          <a:bodyPr>
            <a:normAutofit fontScale="90000"/>
          </a:bodyPr>
          <a:lstStyle/>
          <a:p>
            <a:pPr algn="ctr"/>
            <a:r>
              <a:rPr lang="en-US" dirty="0" smtClean="0"/>
              <a:t>What Exactly is Individual Assistance?</a:t>
            </a:r>
            <a:endParaRPr lang="en-US" dirty="0"/>
          </a:p>
        </p:txBody>
      </p:sp>
      <p:sp>
        <p:nvSpPr>
          <p:cNvPr id="3" name="Content Placeholder 2"/>
          <p:cNvSpPr>
            <a:spLocks noGrp="1"/>
          </p:cNvSpPr>
          <p:nvPr>
            <p:ph idx="1"/>
          </p:nvPr>
        </p:nvSpPr>
        <p:spPr>
          <a:xfrm>
            <a:off x="628650" y="2715372"/>
            <a:ext cx="7886700" cy="3708082"/>
          </a:xfrm>
        </p:spPr>
        <p:txBody>
          <a:bodyPr>
            <a:normAutofit/>
          </a:bodyPr>
          <a:lstStyle/>
          <a:p>
            <a:r>
              <a:rPr lang="en-US" sz="2000" dirty="0" smtClean="0"/>
              <a:t>Resources made available to individuals and households to assist in their recovery from a major disaster</a:t>
            </a:r>
          </a:p>
          <a:p>
            <a:r>
              <a:rPr lang="en-US" sz="2000" dirty="0" smtClean="0"/>
              <a:t>Provides money and services to people in the declared area whose property has been damaged or destroyed and whose losses are not covered by insurance</a:t>
            </a:r>
          </a:p>
          <a:p>
            <a:r>
              <a:rPr lang="en-US" sz="2000" dirty="0" smtClean="0"/>
              <a:t>Also known as “IA”</a:t>
            </a:r>
          </a:p>
          <a:p>
            <a:r>
              <a:rPr lang="en-US" sz="2000" dirty="0" smtClean="0">
                <a:hlinkClick r:id="rId2"/>
              </a:rPr>
              <a:t>Individual </a:t>
            </a:r>
            <a:r>
              <a:rPr lang="en-US" sz="2000" dirty="0">
                <a:hlinkClick r:id="rId2"/>
              </a:rPr>
              <a:t>Assistance Program and Policy Guide (IAPPG) (fema.gov)</a:t>
            </a:r>
            <a:endParaRPr lang="en-US" sz="2000" dirty="0" smtClean="0"/>
          </a:p>
          <a:p>
            <a:endParaRPr lang="en-US" dirty="0"/>
          </a:p>
        </p:txBody>
      </p:sp>
    </p:spTree>
    <p:extLst>
      <p:ext uri="{BB962C8B-B14F-4D97-AF65-F5344CB8AC3E}">
        <p14:creationId xmlns:p14="http://schemas.microsoft.com/office/powerpoint/2010/main" val="15428943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685" y="1206139"/>
            <a:ext cx="8771182" cy="653459"/>
          </a:xfrm>
        </p:spPr>
        <p:txBody>
          <a:bodyPr>
            <a:normAutofit fontScale="90000"/>
          </a:bodyPr>
          <a:lstStyle/>
          <a:p>
            <a:pPr algn="ctr"/>
            <a:r>
              <a:rPr lang="en-US" dirty="0" smtClean="0"/>
              <a:t>Individual Assistance – How and Who</a:t>
            </a:r>
            <a:endParaRPr lang="en-US" dirty="0"/>
          </a:p>
        </p:txBody>
      </p:sp>
      <p:sp>
        <p:nvSpPr>
          <p:cNvPr id="3" name="Content Placeholder 2"/>
          <p:cNvSpPr>
            <a:spLocks noGrp="1"/>
          </p:cNvSpPr>
          <p:nvPr>
            <p:ph idx="1"/>
          </p:nvPr>
        </p:nvSpPr>
        <p:spPr>
          <a:xfrm>
            <a:off x="628650" y="2080983"/>
            <a:ext cx="7313735" cy="1890889"/>
          </a:xfrm>
        </p:spPr>
        <p:txBody>
          <a:bodyPr>
            <a:normAutofit fontScale="92500" lnSpcReduction="10000"/>
          </a:bodyPr>
          <a:lstStyle/>
          <a:p>
            <a:r>
              <a:rPr lang="en-US" sz="2400" dirty="0" smtClean="0"/>
              <a:t>Robert T. Stafford </a:t>
            </a:r>
            <a:r>
              <a:rPr lang="en-US" sz="2400" b="1" dirty="0" smtClean="0"/>
              <a:t>Disaster Relief and Emergency Assistance Act</a:t>
            </a:r>
          </a:p>
          <a:p>
            <a:r>
              <a:rPr lang="en-US" sz="2400" dirty="0" smtClean="0"/>
              <a:t>Federal Declaration</a:t>
            </a:r>
          </a:p>
          <a:p>
            <a:r>
              <a:rPr lang="en-US" sz="2400" dirty="0" smtClean="0"/>
              <a:t>Data Driven Request</a:t>
            </a:r>
          </a:p>
          <a:p>
            <a:r>
              <a:rPr lang="en-US" sz="2400" dirty="0" smtClean="0"/>
              <a:t>Based on Demonstrated Need (no Statutory Threshold) </a:t>
            </a:r>
          </a:p>
        </p:txBody>
      </p:sp>
      <p:sp>
        <p:nvSpPr>
          <p:cNvPr id="4" name="Content Placeholder 4"/>
          <p:cNvSpPr txBox="1">
            <a:spLocks/>
          </p:cNvSpPr>
          <p:nvPr/>
        </p:nvSpPr>
        <p:spPr>
          <a:xfrm>
            <a:off x="628650" y="4125670"/>
            <a:ext cx="5439237" cy="4102236"/>
          </a:xfrm>
          <a:prstGeom prst="rect">
            <a:avLst/>
          </a:prstGeom>
        </p:spPr>
        <p:txBody>
          <a:bodyPr>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400" dirty="0" smtClean="0"/>
              <a:t>Federal Disaster Assistance is:</a:t>
            </a:r>
          </a:p>
          <a:p>
            <a:r>
              <a:rPr lang="en-US" sz="2400" b="1" dirty="0" smtClean="0">
                <a:solidFill>
                  <a:srgbClr val="C00000"/>
                </a:solidFill>
              </a:rPr>
              <a:t>NOT Automatic</a:t>
            </a:r>
          </a:p>
          <a:p>
            <a:r>
              <a:rPr lang="en-US" sz="2400" b="1" dirty="0" smtClean="0">
                <a:solidFill>
                  <a:schemeClr val="accent6"/>
                </a:solidFill>
              </a:rPr>
              <a:t>NOR Guaranteed</a:t>
            </a:r>
          </a:p>
          <a:p>
            <a:pPr marL="0" indent="0">
              <a:buFont typeface="Wingdings" panose="05000000000000000000" pitchFamily="2" charset="2"/>
              <a:buNone/>
            </a:pPr>
            <a:endParaRPr lang="en-US" sz="2400" b="1" dirty="0" smtClean="0">
              <a:solidFill>
                <a:schemeClr val="accent6"/>
              </a:solidFill>
            </a:endParaRPr>
          </a:p>
          <a:p>
            <a:pPr marL="0" indent="0">
              <a:buFont typeface="Wingdings" panose="05000000000000000000" pitchFamily="2" charset="2"/>
              <a:buNone/>
            </a:pPr>
            <a:r>
              <a:rPr lang="en-US" sz="2000" dirty="0" smtClean="0">
                <a:solidFill>
                  <a:srgbClr val="002060"/>
                </a:solidFill>
              </a:rPr>
              <a:t>All Louisiana citizens must </a:t>
            </a:r>
            <a:r>
              <a:rPr lang="en-US" sz="2000" b="1" u="sng" dirty="0" smtClean="0">
                <a:solidFill>
                  <a:srgbClr val="002060"/>
                </a:solidFill>
              </a:rPr>
              <a:t>plan comprehensively</a:t>
            </a:r>
            <a:r>
              <a:rPr lang="en-US" sz="2000" dirty="0" smtClean="0">
                <a:solidFill>
                  <a:srgbClr val="002060"/>
                </a:solidFill>
              </a:rPr>
              <a:t>.</a:t>
            </a:r>
            <a:endParaRPr lang="en-US" sz="2000" dirty="0">
              <a:solidFill>
                <a:srgbClr val="002060"/>
              </a:solidFill>
            </a:endParaRPr>
          </a:p>
        </p:txBody>
      </p:sp>
    </p:spTree>
    <p:extLst>
      <p:ext uri="{BB962C8B-B14F-4D97-AF65-F5344CB8AC3E}">
        <p14:creationId xmlns:p14="http://schemas.microsoft.com/office/powerpoint/2010/main" val="21462886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92280"/>
            <a:ext cx="7886700" cy="653459"/>
          </a:xfrm>
        </p:spPr>
        <p:txBody>
          <a:bodyPr/>
          <a:lstStyle/>
          <a:p>
            <a:pPr algn="ctr"/>
            <a:r>
              <a:rPr lang="en-US" dirty="0" smtClean="0"/>
              <a:t>Small Business Association (SBA)</a:t>
            </a:r>
            <a:endParaRPr lang="en-US" dirty="0"/>
          </a:p>
        </p:txBody>
      </p:sp>
      <p:sp>
        <p:nvSpPr>
          <p:cNvPr id="3" name="Content Placeholder 2"/>
          <p:cNvSpPr>
            <a:spLocks noGrp="1"/>
          </p:cNvSpPr>
          <p:nvPr>
            <p:ph idx="1"/>
          </p:nvPr>
        </p:nvSpPr>
        <p:spPr>
          <a:xfrm>
            <a:off x="628650" y="1996578"/>
            <a:ext cx="7886700" cy="4351338"/>
          </a:xfrm>
        </p:spPr>
        <p:txBody>
          <a:bodyPr>
            <a:normAutofit/>
          </a:bodyPr>
          <a:lstStyle/>
          <a:p>
            <a:pPr marL="0" indent="0">
              <a:buNone/>
            </a:pPr>
            <a:r>
              <a:rPr lang="en-US" sz="2000" dirty="0"/>
              <a:t>The SBA may provide low-interest, long-term loans to help eligible applicants with transportation losses, as well as repair/replacement funds for real and personal property damage caused by the </a:t>
            </a:r>
            <a:r>
              <a:rPr lang="en-US" sz="2000" dirty="0" smtClean="0"/>
              <a:t>disaster.</a:t>
            </a:r>
          </a:p>
          <a:p>
            <a:pPr marL="0" indent="0">
              <a:buNone/>
            </a:pPr>
            <a:endParaRPr lang="en-US" sz="2000" dirty="0"/>
          </a:p>
          <a:p>
            <a:pPr marL="0" indent="0">
              <a:buNone/>
            </a:pPr>
            <a:r>
              <a:rPr lang="en-US" sz="2000" dirty="0" smtClean="0"/>
              <a:t>An SBA administrative declaration may be possible even when FEMA Individual Assistance is not.  There are set thresholds for an administrative SBA declaration:</a:t>
            </a:r>
          </a:p>
          <a:p>
            <a:r>
              <a:rPr lang="en-US" sz="2000" dirty="0" smtClean="0"/>
              <a:t>25 major or destroyed (greater than 40%) uninsured properties  </a:t>
            </a:r>
          </a:p>
          <a:p>
            <a:pPr marL="0" indent="0">
              <a:buNone/>
            </a:pPr>
            <a:endParaRPr lang="en-US" sz="2000" dirty="0" smtClean="0"/>
          </a:p>
          <a:p>
            <a:pPr marL="0" indent="0">
              <a:buNone/>
            </a:pPr>
            <a:r>
              <a:rPr lang="en-US" sz="2000" dirty="0" smtClean="0">
                <a:solidFill>
                  <a:srgbClr val="FF0000"/>
                </a:solidFill>
              </a:rPr>
              <a:t>Disaster Loan Outreach Centers </a:t>
            </a:r>
            <a:r>
              <a:rPr lang="en-US" sz="2000" dirty="0" smtClean="0"/>
              <a:t>are established when there is a SBA administrative declaration.</a:t>
            </a:r>
            <a:endParaRPr lang="en-US" sz="2000" dirty="0"/>
          </a:p>
        </p:txBody>
      </p:sp>
    </p:spTree>
    <p:extLst>
      <p:ext uri="{BB962C8B-B14F-4D97-AF65-F5344CB8AC3E}">
        <p14:creationId xmlns:p14="http://schemas.microsoft.com/office/powerpoint/2010/main" val="27278433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1131094"/>
            <a:ext cx="7886700" cy="994172"/>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 xmlns:adec="http://schemas.microsoft.com/office/drawing/2017/decorative" val="1"/>
              </a:ext>
            </a:extLst>
          </p:cNvPr>
          <p:cNvCxnSpPr>
            <a:cxnSpLocks/>
          </p:cNvCxnSpPr>
          <p:nvPr/>
        </p:nvCxnSpPr>
        <p:spPr>
          <a:xfrm>
            <a:off x="6079331" y="1369959"/>
            <a:ext cx="3064669"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178038" y="1181271"/>
            <a:ext cx="8801100" cy="9971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rPr>
              <a:t>PDA Process</a:t>
            </a:r>
            <a:r>
              <a:rPr lang="en-US" sz="3600" dirty="0">
                <a:solidFill>
                  <a:schemeClr val="tx1">
                    <a:lumMod val="75000"/>
                    <a:lumOff val="25000"/>
                  </a:schemeClr>
                </a:solidFill>
              </a:rPr>
              <a:t/>
            </a:r>
            <a:br>
              <a:rPr lang="en-US" sz="3600" dirty="0">
                <a:solidFill>
                  <a:schemeClr val="tx1">
                    <a:lumMod val="75000"/>
                    <a:lumOff val="25000"/>
                  </a:schemeClr>
                </a:solidFill>
              </a:rPr>
            </a:br>
            <a:endParaRPr lang="en-US" sz="36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 xmlns:adec="http://schemas.microsoft.com/office/drawing/2017/decorative" val="1"/>
              </a:ext>
            </a:extLst>
          </p:cNvPr>
          <p:cNvCxnSpPr>
            <a:cxnSpLocks/>
          </p:cNvCxnSpPr>
          <p:nvPr/>
        </p:nvCxnSpPr>
        <p:spPr>
          <a:xfrm>
            <a:off x="0" y="1356668"/>
            <a:ext cx="3064669"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2" name="Trapezoid 1">
            <a:extLst>
              <a:ext uri="{FF2B5EF4-FFF2-40B4-BE49-F238E27FC236}">
                <a16:creationId xmlns:a16="http://schemas.microsoft.com/office/drawing/2014/main" id="{5B804E9F-B6B5-41F9-9B63-9AF435FDC2B7}"/>
              </a:ext>
              <a:ext uri="{C183D7F6-B498-43B3-948B-1728B52AA6E4}">
                <adec:decorative xmlns="" xmlns:adec="http://schemas.microsoft.com/office/drawing/2017/decorative" val="1"/>
              </a:ext>
            </a:extLst>
          </p:cNvPr>
          <p:cNvSpPr/>
          <p:nvPr/>
        </p:nvSpPr>
        <p:spPr>
          <a:xfrm rot="5400000">
            <a:off x="-304251" y="2862268"/>
            <a:ext cx="3252107" cy="1533514"/>
          </a:xfrm>
          <a:prstGeom prst="trapezoi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Trapezoid 42">
            <a:extLst>
              <a:ext uri="{FF2B5EF4-FFF2-40B4-BE49-F238E27FC236}">
                <a16:creationId xmlns:a16="http://schemas.microsoft.com/office/drawing/2014/main" id="{0092C447-C8E1-4B12-B012-E6D21CBB1FBE}"/>
              </a:ext>
              <a:ext uri="{C183D7F6-B498-43B3-948B-1728B52AA6E4}">
                <adec:decorative xmlns="" xmlns:adec="http://schemas.microsoft.com/office/drawing/2017/decorative" val="1"/>
              </a:ext>
            </a:extLst>
          </p:cNvPr>
          <p:cNvSpPr/>
          <p:nvPr/>
        </p:nvSpPr>
        <p:spPr>
          <a:xfrm rot="5400000">
            <a:off x="1320849" y="2862268"/>
            <a:ext cx="3252107" cy="1533514"/>
          </a:xfrm>
          <a:prstGeom prst="trapezoid">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Trapezoid 43">
            <a:extLst>
              <a:ext uri="{FF2B5EF4-FFF2-40B4-BE49-F238E27FC236}">
                <a16:creationId xmlns:a16="http://schemas.microsoft.com/office/drawing/2014/main" id="{7E139379-1914-4446-8D6D-984A47041A54}"/>
              </a:ext>
              <a:ext uri="{C183D7F6-B498-43B3-948B-1728B52AA6E4}">
                <adec:decorative xmlns="" xmlns:adec="http://schemas.microsoft.com/office/drawing/2017/decorative" val="1"/>
              </a:ext>
            </a:extLst>
          </p:cNvPr>
          <p:cNvSpPr/>
          <p:nvPr/>
        </p:nvSpPr>
        <p:spPr>
          <a:xfrm rot="5400000">
            <a:off x="2981275" y="2862269"/>
            <a:ext cx="3252107" cy="1533514"/>
          </a:xfrm>
          <a:prstGeom prst="trapezoi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Trapezoid 44">
            <a:extLst>
              <a:ext uri="{FF2B5EF4-FFF2-40B4-BE49-F238E27FC236}">
                <a16:creationId xmlns:a16="http://schemas.microsoft.com/office/drawing/2014/main" id="{F79B51BB-1B30-4ED8-B26D-21EE8BC675B2}"/>
              </a:ext>
              <a:ext uri="{C183D7F6-B498-43B3-948B-1728B52AA6E4}">
                <adec:decorative xmlns="" xmlns:adec="http://schemas.microsoft.com/office/drawing/2017/decorative" val="1"/>
              </a:ext>
            </a:extLst>
          </p:cNvPr>
          <p:cNvSpPr/>
          <p:nvPr/>
        </p:nvSpPr>
        <p:spPr>
          <a:xfrm rot="5400000">
            <a:off x="4571046" y="2830696"/>
            <a:ext cx="3252107" cy="1533514"/>
          </a:xfrm>
          <a:prstGeom prst="trapezoid">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Trapezoid 45">
            <a:extLst>
              <a:ext uri="{FF2B5EF4-FFF2-40B4-BE49-F238E27FC236}">
                <a16:creationId xmlns:a16="http://schemas.microsoft.com/office/drawing/2014/main" id="{89DA262E-0502-4E65-8ABA-E063880EAC4C}"/>
              </a:ext>
              <a:ext uri="{C183D7F6-B498-43B3-948B-1728B52AA6E4}">
                <adec:decorative xmlns="" xmlns:adec="http://schemas.microsoft.com/office/drawing/2017/decorative" val="1"/>
              </a:ext>
            </a:extLst>
          </p:cNvPr>
          <p:cNvSpPr/>
          <p:nvPr/>
        </p:nvSpPr>
        <p:spPr>
          <a:xfrm rot="5400000">
            <a:off x="6197764" y="2862268"/>
            <a:ext cx="3252107" cy="1533514"/>
          </a:xfrm>
          <a:prstGeom prst="trapezoi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ectangle 3">
            <a:extLst>
              <a:ext uri="{FF2B5EF4-FFF2-40B4-BE49-F238E27FC236}">
                <a16:creationId xmlns:a16="http://schemas.microsoft.com/office/drawing/2014/main" id="{3F19BFA5-D0CA-4CF0-8499-504D956B6563}"/>
              </a:ext>
            </a:extLst>
          </p:cNvPr>
          <p:cNvSpPr/>
          <p:nvPr/>
        </p:nvSpPr>
        <p:spPr>
          <a:xfrm>
            <a:off x="664787" y="3022170"/>
            <a:ext cx="1264569" cy="553998"/>
          </a:xfrm>
          <a:prstGeom prst="rect">
            <a:avLst/>
          </a:prstGeom>
        </p:spPr>
        <p:txBody>
          <a:bodyPr wrap="square" lIns="0" tIns="0" rIns="0" bIns="0">
            <a:spAutoFit/>
          </a:bodyPr>
          <a:lstStyle/>
          <a:p>
            <a:pPr algn="ctr"/>
            <a:r>
              <a:rPr lang="en-US" sz="1200" b="1" dirty="0">
                <a:solidFill>
                  <a:schemeClr val="bg1"/>
                </a:solidFill>
              </a:rPr>
              <a:t>Local/Parish Collects Data on Damages</a:t>
            </a:r>
          </a:p>
        </p:txBody>
      </p:sp>
      <p:sp>
        <p:nvSpPr>
          <p:cNvPr id="47" name="Rectangle 46">
            <a:extLst>
              <a:ext uri="{FF2B5EF4-FFF2-40B4-BE49-F238E27FC236}">
                <a16:creationId xmlns:a16="http://schemas.microsoft.com/office/drawing/2014/main" id="{1751D31D-3535-411D-8BAC-95CCC90AB185}"/>
              </a:ext>
            </a:extLst>
          </p:cNvPr>
          <p:cNvSpPr/>
          <p:nvPr/>
        </p:nvSpPr>
        <p:spPr>
          <a:xfrm>
            <a:off x="2432552" y="3022170"/>
            <a:ext cx="1028700" cy="553998"/>
          </a:xfrm>
          <a:prstGeom prst="rect">
            <a:avLst/>
          </a:prstGeom>
        </p:spPr>
        <p:txBody>
          <a:bodyPr wrap="square" lIns="0" tIns="0" rIns="0" bIns="0">
            <a:spAutoFit/>
          </a:bodyPr>
          <a:lstStyle/>
          <a:p>
            <a:pPr algn="ctr"/>
            <a:r>
              <a:rPr lang="en-US" sz="1200" b="1" dirty="0">
                <a:solidFill>
                  <a:schemeClr val="bg1"/>
                </a:solidFill>
              </a:rPr>
              <a:t>Local/Parish Damage Assessment</a:t>
            </a:r>
          </a:p>
        </p:txBody>
      </p:sp>
      <p:sp>
        <p:nvSpPr>
          <p:cNvPr id="48" name="Rectangle 47">
            <a:extLst>
              <a:ext uri="{FF2B5EF4-FFF2-40B4-BE49-F238E27FC236}">
                <a16:creationId xmlns:a16="http://schemas.microsoft.com/office/drawing/2014/main" id="{FA4D735A-8F75-4E2A-8F1A-CC303B0718BA}"/>
              </a:ext>
            </a:extLst>
          </p:cNvPr>
          <p:cNvSpPr/>
          <p:nvPr/>
        </p:nvSpPr>
        <p:spPr>
          <a:xfrm>
            <a:off x="4057651" y="3022170"/>
            <a:ext cx="1028700" cy="369332"/>
          </a:xfrm>
          <a:prstGeom prst="rect">
            <a:avLst/>
          </a:prstGeom>
        </p:spPr>
        <p:txBody>
          <a:bodyPr wrap="square" lIns="0" tIns="0" rIns="0" bIns="0">
            <a:spAutoFit/>
          </a:bodyPr>
          <a:lstStyle/>
          <a:p>
            <a:pPr algn="ctr"/>
            <a:r>
              <a:rPr lang="en-US" sz="1200" b="1" dirty="0">
                <a:solidFill>
                  <a:schemeClr val="bg1"/>
                </a:solidFill>
              </a:rPr>
              <a:t>Parish Request IA PDA</a:t>
            </a:r>
          </a:p>
        </p:txBody>
      </p:sp>
      <p:sp>
        <p:nvSpPr>
          <p:cNvPr id="49" name="Rectangle 48">
            <a:extLst>
              <a:ext uri="{FF2B5EF4-FFF2-40B4-BE49-F238E27FC236}">
                <a16:creationId xmlns:a16="http://schemas.microsoft.com/office/drawing/2014/main" id="{54AB9282-0505-49EB-AABF-998083225E3A}"/>
              </a:ext>
            </a:extLst>
          </p:cNvPr>
          <p:cNvSpPr/>
          <p:nvPr/>
        </p:nvSpPr>
        <p:spPr>
          <a:xfrm>
            <a:off x="5682750" y="3022170"/>
            <a:ext cx="1028700" cy="553998"/>
          </a:xfrm>
          <a:prstGeom prst="rect">
            <a:avLst/>
          </a:prstGeom>
        </p:spPr>
        <p:txBody>
          <a:bodyPr wrap="square" lIns="0" tIns="0" rIns="0" bIns="0">
            <a:spAutoFit/>
          </a:bodyPr>
          <a:lstStyle/>
          <a:p>
            <a:pPr algn="ctr"/>
            <a:r>
              <a:rPr lang="en-US" sz="1200" b="1" dirty="0">
                <a:solidFill>
                  <a:schemeClr val="bg1"/>
                </a:solidFill>
              </a:rPr>
              <a:t>Joint Parish and GOHSEP PDA for IA</a:t>
            </a:r>
          </a:p>
        </p:txBody>
      </p:sp>
      <p:sp>
        <p:nvSpPr>
          <p:cNvPr id="50" name="Rectangle 49">
            <a:extLst>
              <a:ext uri="{FF2B5EF4-FFF2-40B4-BE49-F238E27FC236}">
                <a16:creationId xmlns:a16="http://schemas.microsoft.com/office/drawing/2014/main" id="{D668C4B5-BCEC-465A-ADA5-6A054B15F7A3}"/>
              </a:ext>
            </a:extLst>
          </p:cNvPr>
          <p:cNvSpPr/>
          <p:nvPr/>
        </p:nvSpPr>
        <p:spPr>
          <a:xfrm>
            <a:off x="7309467" y="3022170"/>
            <a:ext cx="1028700" cy="553998"/>
          </a:xfrm>
          <a:prstGeom prst="rect">
            <a:avLst/>
          </a:prstGeom>
        </p:spPr>
        <p:txBody>
          <a:bodyPr wrap="square" lIns="0" tIns="0" rIns="0" bIns="0">
            <a:spAutoFit/>
          </a:bodyPr>
          <a:lstStyle/>
          <a:p>
            <a:pPr algn="ctr"/>
            <a:r>
              <a:rPr lang="en-US" sz="1200" b="1" dirty="0">
                <a:solidFill>
                  <a:schemeClr val="bg1"/>
                </a:solidFill>
              </a:rPr>
              <a:t>Review of Preliminary Findings</a:t>
            </a:r>
          </a:p>
        </p:txBody>
      </p:sp>
      <p:sp>
        <p:nvSpPr>
          <p:cNvPr id="51" name="Rectangle 50">
            <a:extLst>
              <a:ext uri="{FF2B5EF4-FFF2-40B4-BE49-F238E27FC236}">
                <a16:creationId xmlns:a16="http://schemas.microsoft.com/office/drawing/2014/main" id="{8AA18108-5B8B-4147-84A7-D30A16BEC4EA}"/>
              </a:ext>
            </a:extLst>
          </p:cNvPr>
          <p:cNvSpPr/>
          <p:nvPr/>
        </p:nvSpPr>
        <p:spPr>
          <a:xfrm>
            <a:off x="664787" y="3597453"/>
            <a:ext cx="1314032" cy="1256754"/>
          </a:xfrm>
          <a:prstGeom prst="rect">
            <a:avLst/>
          </a:prstGeom>
        </p:spPr>
        <p:txBody>
          <a:bodyPr wrap="square" lIns="0" tIns="0" rIns="0" bIns="0" anchor="t">
            <a:spAutoFit/>
          </a:bodyPr>
          <a:lstStyle/>
          <a:p>
            <a:pPr algn="ctr">
              <a:lnSpc>
                <a:spcPts val="1425"/>
              </a:lnSpc>
            </a:pPr>
            <a:r>
              <a:rPr lang="en-US" sz="1050" dirty="0">
                <a:solidFill>
                  <a:schemeClr val="bg1"/>
                </a:solidFill>
                <a:cs typeface="Segoe UI" panose="020B0502040204020203" pitchFamily="34" charset="0"/>
              </a:rPr>
              <a:t>Local/parish teams made up of non-emergency management office staff are trained to collect damage information. </a:t>
            </a:r>
          </a:p>
        </p:txBody>
      </p:sp>
      <p:sp>
        <p:nvSpPr>
          <p:cNvPr id="52" name="Rectangle 51">
            <a:extLst>
              <a:ext uri="{FF2B5EF4-FFF2-40B4-BE49-F238E27FC236}">
                <a16:creationId xmlns:a16="http://schemas.microsoft.com/office/drawing/2014/main" id="{A8534162-B6E2-4579-9DAD-AD8DE07459BC}"/>
              </a:ext>
            </a:extLst>
          </p:cNvPr>
          <p:cNvSpPr/>
          <p:nvPr/>
        </p:nvSpPr>
        <p:spPr>
          <a:xfrm>
            <a:off x="2289886" y="3597453"/>
            <a:ext cx="1314032" cy="897682"/>
          </a:xfrm>
          <a:prstGeom prst="rect">
            <a:avLst/>
          </a:prstGeom>
        </p:spPr>
        <p:txBody>
          <a:bodyPr wrap="square" lIns="0" tIns="0" rIns="0" bIns="0" anchor="t">
            <a:spAutoFit/>
          </a:bodyPr>
          <a:lstStyle/>
          <a:p>
            <a:pPr algn="ctr">
              <a:lnSpc>
                <a:spcPts val="1425"/>
              </a:lnSpc>
            </a:pPr>
            <a:r>
              <a:rPr lang="en-US" sz="1050" dirty="0">
                <a:solidFill>
                  <a:schemeClr val="bg1"/>
                </a:solidFill>
                <a:cs typeface="Segoe UI" panose="020B0502040204020203" pitchFamily="34" charset="0"/>
              </a:rPr>
              <a:t>Local/parish assessment teams complete surveys in the community to account for damages reported.. </a:t>
            </a:r>
          </a:p>
        </p:txBody>
      </p:sp>
      <p:sp>
        <p:nvSpPr>
          <p:cNvPr id="53" name="Rectangle 52">
            <a:extLst>
              <a:ext uri="{FF2B5EF4-FFF2-40B4-BE49-F238E27FC236}">
                <a16:creationId xmlns:a16="http://schemas.microsoft.com/office/drawing/2014/main" id="{E1535E1C-6EBC-45D8-BCE1-D5B947A61FB6}"/>
              </a:ext>
            </a:extLst>
          </p:cNvPr>
          <p:cNvSpPr/>
          <p:nvPr/>
        </p:nvSpPr>
        <p:spPr>
          <a:xfrm>
            <a:off x="3879149" y="3414709"/>
            <a:ext cx="1314032" cy="1256754"/>
          </a:xfrm>
          <a:prstGeom prst="rect">
            <a:avLst/>
          </a:prstGeom>
        </p:spPr>
        <p:txBody>
          <a:bodyPr wrap="square" lIns="0" tIns="0" rIns="0" bIns="0" anchor="t">
            <a:spAutoFit/>
          </a:bodyPr>
          <a:lstStyle/>
          <a:p>
            <a:pPr algn="ctr">
              <a:lnSpc>
                <a:spcPts val="1425"/>
              </a:lnSpc>
            </a:pPr>
            <a:r>
              <a:rPr lang="en-US" sz="1050" dirty="0">
                <a:solidFill>
                  <a:schemeClr val="bg1"/>
                </a:solidFill>
                <a:cs typeface="Segoe UI" panose="020B0502040204020203" pitchFamily="34" charset="0"/>
              </a:rPr>
              <a:t>Information collected by local/parish should be provided to GOHSEP.  If damages are consider major and destroyed, parish can request IA PDA through </a:t>
            </a:r>
            <a:r>
              <a:rPr lang="en-US" sz="1050" dirty="0" err="1">
                <a:solidFill>
                  <a:schemeClr val="bg1"/>
                </a:solidFill>
                <a:cs typeface="Segoe UI" panose="020B0502040204020203" pitchFamily="34" charset="0"/>
              </a:rPr>
              <a:t>WebEOC</a:t>
            </a:r>
            <a:r>
              <a:rPr lang="en-US" sz="1050" dirty="0">
                <a:solidFill>
                  <a:schemeClr val="bg1"/>
                </a:solidFill>
                <a:cs typeface="Segoe UI" panose="020B0502040204020203" pitchFamily="34" charset="0"/>
              </a:rPr>
              <a:t>. </a:t>
            </a:r>
          </a:p>
        </p:txBody>
      </p:sp>
      <p:sp>
        <p:nvSpPr>
          <p:cNvPr id="54" name="Rectangle 53">
            <a:extLst>
              <a:ext uri="{FF2B5EF4-FFF2-40B4-BE49-F238E27FC236}">
                <a16:creationId xmlns:a16="http://schemas.microsoft.com/office/drawing/2014/main" id="{28FF18A5-7B4E-4493-B38D-E732E033F82F}"/>
              </a:ext>
            </a:extLst>
          </p:cNvPr>
          <p:cNvSpPr/>
          <p:nvPr/>
        </p:nvSpPr>
        <p:spPr>
          <a:xfrm>
            <a:off x="5540084" y="3597452"/>
            <a:ext cx="1314032" cy="1077218"/>
          </a:xfrm>
          <a:prstGeom prst="rect">
            <a:avLst/>
          </a:prstGeom>
        </p:spPr>
        <p:txBody>
          <a:bodyPr wrap="square" lIns="0" tIns="0" rIns="0" bIns="0" anchor="t">
            <a:spAutoFit/>
          </a:bodyPr>
          <a:lstStyle/>
          <a:p>
            <a:pPr algn="ctr">
              <a:lnSpc>
                <a:spcPts val="1425"/>
              </a:lnSpc>
            </a:pPr>
            <a:r>
              <a:rPr lang="en-US" sz="1050" dirty="0">
                <a:solidFill>
                  <a:schemeClr val="bg1"/>
                </a:solidFill>
                <a:cs typeface="Segoe UI" panose="020B0502040204020203" pitchFamily="34" charset="0"/>
              </a:rPr>
              <a:t>Parish and GOHSEP will coordinate Joint PDA where Parish escorts and takes the IA PDA team to review damages reported. </a:t>
            </a:r>
          </a:p>
        </p:txBody>
      </p:sp>
      <p:sp>
        <p:nvSpPr>
          <p:cNvPr id="55" name="Rectangle 54">
            <a:extLst>
              <a:ext uri="{FF2B5EF4-FFF2-40B4-BE49-F238E27FC236}">
                <a16:creationId xmlns:a16="http://schemas.microsoft.com/office/drawing/2014/main" id="{5BCD242F-9A97-473E-8E17-3F6C3C75CE68}"/>
              </a:ext>
            </a:extLst>
          </p:cNvPr>
          <p:cNvSpPr/>
          <p:nvPr/>
        </p:nvSpPr>
        <p:spPr>
          <a:xfrm>
            <a:off x="7166801" y="3597453"/>
            <a:ext cx="1314032" cy="1077218"/>
          </a:xfrm>
          <a:prstGeom prst="rect">
            <a:avLst/>
          </a:prstGeom>
        </p:spPr>
        <p:txBody>
          <a:bodyPr wrap="square" lIns="0" tIns="0" rIns="0" bIns="0" anchor="t">
            <a:spAutoFit/>
          </a:bodyPr>
          <a:lstStyle/>
          <a:p>
            <a:pPr algn="ctr">
              <a:lnSpc>
                <a:spcPts val="1425"/>
              </a:lnSpc>
            </a:pPr>
            <a:r>
              <a:rPr lang="en-US" sz="1050" dirty="0">
                <a:solidFill>
                  <a:schemeClr val="bg1"/>
                </a:solidFill>
                <a:cs typeface="Segoe UI" panose="020B0502040204020203" pitchFamily="34" charset="0"/>
              </a:rPr>
              <a:t>All data completed by the Joint IA PDA Team will be reviewed to determine if data warrants an IA Declaration.</a:t>
            </a:r>
          </a:p>
        </p:txBody>
      </p:sp>
      <p:sp>
        <p:nvSpPr>
          <p:cNvPr id="56" name="Freeform 4197" descr="Icon of shopping cart.">
            <a:extLst>
              <a:ext uri="{FF2B5EF4-FFF2-40B4-BE49-F238E27FC236}">
                <a16:creationId xmlns:a16="http://schemas.microsoft.com/office/drawing/2014/main" id="{DEC447B3-FDD1-438D-A671-84CC56DF3DFC}"/>
              </a:ext>
            </a:extLst>
          </p:cNvPr>
          <p:cNvSpPr>
            <a:spLocks noEditPoints="1"/>
          </p:cNvSpPr>
          <p:nvPr/>
        </p:nvSpPr>
        <p:spPr bwMode="auto">
          <a:xfrm>
            <a:off x="1179178" y="2592016"/>
            <a:ext cx="285251" cy="261480"/>
          </a:xfrm>
          <a:custGeom>
            <a:avLst/>
            <a:gdLst>
              <a:gd name="T0" fmla="*/ 540 w 901"/>
              <a:gd name="T1" fmla="*/ 161 h 826"/>
              <a:gd name="T2" fmla="*/ 360 w 901"/>
              <a:gd name="T3" fmla="*/ 255 h 826"/>
              <a:gd name="T4" fmla="*/ 360 w 901"/>
              <a:gd name="T5" fmla="*/ 255 h 826"/>
              <a:gd name="T6" fmla="*/ 201 w 901"/>
              <a:gd name="T7" fmla="*/ 255 h 826"/>
              <a:gd name="T8" fmla="*/ 749 w 901"/>
              <a:gd name="T9" fmla="*/ 46 h 826"/>
              <a:gd name="T10" fmla="*/ 692 w 901"/>
              <a:gd name="T11" fmla="*/ 248 h 826"/>
              <a:gd name="T12" fmla="*/ 568 w 901"/>
              <a:gd name="T13" fmla="*/ 103 h 826"/>
              <a:gd name="T14" fmla="*/ 556 w 901"/>
              <a:gd name="T15" fmla="*/ 104 h 826"/>
              <a:gd name="T16" fmla="*/ 341 w 901"/>
              <a:gd name="T17" fmla="*/ 135 h 826"/>
              <a:gd name="T18" fmla="*/ 333 w 901"/>
              <a:gd name="T19" fmla="*/ 141 h 826"/>
              <a:gd name="T20" fmla="*/ 330 w 901"/>
              <a:gd name="T21" fmla="*/ 255 h 826"/>
              <a:gd name="T22" fmla="*/ 120 w 901"/>
              <a:gd name="T23" fmla="*/ 4 h 826"/>
              <a:gd name="T24" fmla="*/ 109 w 901"/>
              <a:gd name="T25" fmla="*/ 0 h 826"/>
              <a:gd name="T26" fmla="*/ 5 w 901"/>
              <a:gd name="T27" fmla="*/ 48 h 826"/>
              <a:gd name="T28" fmla="*/ 0 w 901"/>
              <a:gd name="T29" fmla="*/ 58 h 826"/>
              <a:gd name="T30" fmla="*/ 82 w 901"/>
              <a:gd name="T31" fmla="*/ 255 h 826"/>
              <a:gd name="T32" fmla="*/ 5 w 901"/>
              <a:gd name="T33" fmla="*/ 259 h 826"/>
              <a:gd name="T34" fmla="*/ 0 w 901"/>
              <a:gd name="T35" fmla="*/ 271 h 826"/>
              <a:gd name="T36" fmla="*/ 120 w 901"/>
              <a:gd name="T37" fmla="*/ 643 h 826"/>
              <a:gd name="T38" fmla="*/ 589 w 901"/>
              <a:gd name="T39" fmla="*/ 676 h 826"/>
              <a:gd name="T40" fmla="*/ 157 w 901"/>
              <a:gd name="T41" fmla="*/ 679 h 826"/>
              <a:gd name="T42" fmla="*/ 131 w 901"/>
              <a:gd name="T43" fmla="*/ 693 h 826"/>
              <a:gd name="T44" fmla="*/ 113 w 901"/>
              <a:gd name="T45" fmla="*/ 716 h 826"/>
              <a:gd name="T46" fmla="*/ 105 w 901"/>
              <a:gd name="T47" fmla="*/ 744 h 826"/>
              <a:gd name="T48" fmla="*/ 108 w 901"/>
              <a:gd name="T49" fmla="*/ 774 h 826"/>
              <a:gd name="T50" fmla="*/ 122 w 901"/>
              <a:gd name="T51" fmla="*/ 798 h 826"/>
              <a:gd name="T52" fmla="*/ 144 w 901"/>
              <a:gd name="T53" fmla="*/ 818 h 826"/>
              <a:gd name="T54" fmla="*/ 172 w 901"/>
              <a:gd name="T55" fmla="*/ 826 h 826"/>
              <a:gd name="T56" fmla="*/ 202 w 901"/>
              <a:gd name="T57" fmla="*/ 823 h 826"/>
              <a:gd name="T58" fmla="*/ 228 w 901"/>
              <a:gd name="T59" fmla="*/ 809 h 826"/>
              <a:gd name="T60" fmla="*/ 246 w 901"/>
              <a:gd name="T61" fmla="*/ 787 h 826"/>
              <a:gd name="T62" fmla="*/ 255 w 901"/>
              <a:gd name="T63" fmla="*/ 759 h 826"/>
              <a:gd name="T64" fmla="*/ 246 w 901"/>
              <a:gd name="T65" fmla="*/ 716 h 826"/>
              <a:gd name="T66" fmla="*/ 514 w 901"/>
              <a:gd name="T67" fmla="*/ 727 h 826"/>
              <a:gd name="T68" fmla="*/ 512 w 901"/>
              <a:gd name="T69" fmla="*/ 766 h 826"/>
              <a:gd name="T70" fmla="*/ 523 w 901"/>
              <a:gd name="T71" fmla="*/ 793 h 826"/>
              <a:gd name="T72" fmla="*/ 543 w 901"/>
              <a:gd name="T73" fmla="*/ 813 h 826"/>
              <a:gd name="T74" fmla="*/ 570 w 901"/>
              <a:gd name="T75" fmla="*/ 825 h 826"/>
              <a:gd name="T76" fmla="*/ 601 w 901"/>
              <a:gd name="T77" fmla="*/ 825 h 826"/>
              <a:gd name="T78" fmla="*/ 628 w 901"/>
              <a:gd name="T79" fmla="*/ 813 h 826"/>
              <a:gd name="T80" fmla="*/ 648 w 901"/>
              <a:gd name="T81" fmla="*/ 793 h 826"/>
              <a:gd name="T82" fmla="*/ 659 w 901"/>
              <a:gd name="T83" fmla="*/ 766 h 826"/>
              <a:gd name="T84" fmla="*/ 658 w 901"/>
              <a:gd name="T85" fmla="*/ 730 h 826"/>
              <a:gd name="T86" fmla="*/ 635 w 901"/>
              <a:gd name="T87" fmla="*/ 695 h 826"/>
              <a:gd name="T88" fmla="*/ 630 w 901"/>
              <a:gd name="T89" fmla="*/ 635 h 826"/>
              <a:gd name="T90" fmla="*/ 886 w 901"/>
              <a:gd name="T91" fmla="*/ 75 h 826"/>
              <a:gd name="T92" fmla="*/ 897 w 901"/>
              <a:gd name="T93" fmla="*/ 70 h 826"/>
              <a:gd name="T94" fmla="*/ 901 w 901"/>
              <a:gd name="T95" fmla="*/ 60 h 826"/>
              <a:gd name="T96" fmla="*/ 897 w 901"/>
              <a:gd name="T97" fmla="*/ 49 h 826"/>
              <a:gd name="T98" fmla="*/ 886 w 901"/>
              <a:gd name="T99" fmla="*/ 4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1" h="826">
                <a:moveTo>
                  <a:pt x="442" y="255"/>
                </a:moveTo>
                <a:lnTo>
                  <a:pt x="540" y="161"/>
                </a:lnTo>
                <a:lnTo>
                  <a:pt x="540" y="161"/>
                </a:lnTo>
                <a:lnTo>
                  <a:pt x="540" y="161"/>
                </a:lnTo>
                <a:lnTo>
                  <a:pt x="562" y="139"/>
                </a:lnTo>
                <a:lnTo>
                  <a:pt x="659" y="255"/>
                </a:lnTo>
                <a:lnTo>
                  <a:pt x="442" y="255"/>
                </a:lnTo>
                <a:close/>
                <a:moveTo>
                  <a:pt x="360" y="255"/>
                </a:moveTo>
                <a:lnTo>
                  <a:pt x="360" y="165"/>
                </a:lnTo>
                <a:lnTo>
                  <a:pt x="493" y="165"/>
                </a:lnTo>
                <a:lnTo>
                  <a:pt x="399" y="255"/>
                </a:lnTo>
                <a:lnTo>
                  <a:pt x="360" y="255"/>
                </a:lnTo>
                <a:close/>
                <a:moveTo>
                  <a:pt x="114" y="255"/>
                </a:moveTo>
                <a:lnTo>
                  <a:pt x="34" y="67"/>
                </a:lnTo>
                <a:lnTo>
                  <a:pt x="101" y="35"/>
                </a:lnTo>
                <a:lnTo>
                  <a:pt x="201" y="255"/>
                </a:lnTo>
                <a:lnTo>
                  <a:pt x="114" y="255"/>
                </a:lnTo>
                <a:close/>
                <a:moveTo>
                  <a:pt x="886" y="45"/>
                </a:moveTo>
                <a:lnTo>
                  <a:pt x="753" y="45"/>
                </a:lnTo>
                <a:lnTo>
                  <a:pt x="749" y="46"/>
                </a:lnTo>
                <a:lnTo>
                  <a:pt x="745" y="48"/>
                </a:lnTo>
                <a:lnTo>
                  <a:pt x="740" y="51"/>
                </a:lnTo>
                <a:lnTo>
                  <a:pt x="739" y="57"/>
                </a:lnTo>
                <a:lnTo>
                  <a:pt x="692" y="248"/>
                </a:lnTo>
                <a:lnTo>
                  <a:pt x="575" y="107"/>
                </a:lnTo>
                <a:lnTo>
                  <a:pt x="573" y="105"/>
                </a:lnTo>
                <a:lnTo>
                  <a:pt x="571" y="104"/>
                </a:lnTo>
                <a:lnTo>
                  <a:pt x="568" y="103"/>
                </a:lnTo>
                <a:lnTo>
                  <a:pt x="564" y="102"/>
                </a:lnTo>
                <a:lnTo>
                  <a:pt x="561" y="102"/>
                </a:lnTo>
                <a:lnTo>
                  <a:pt x="559" y="103"/>
                </a:lnTo>
                <a:lnTo>
                  <a:pt x="556" y="104"/>
                </a:lnTo>
                <a:lnTo>
                  <a:pt x="554" y="106"/>
                </a:lnTo>
                <a:lnTo>
                  <a:pt x="524" y="135"/>
                </a:lnTo>
                <a:lnTo>
                  <a:pt x="345" y="135"/>
                </a:lnTo>
                <a:lnTo>
                  <a:pt x="341" y="135"/>
                </a:lnTo>
                <a:lnTo>
                  <a:pt x="339" y="136"/>
                </a:lnTo>
                <a:lnTo>
                  <a:pt x="336" y="138"/>
                </a:lnTo>
                <a:lnTo>
                  <a:pt x="334" y="139"/>
                </a:lnTo>
                <a:lnTo>
                  <a:pt x="333" y="141"/>
                </a:lnTo>
                <a:lnTo>
                  <a:pt x="331" y="144"/>
                </a:lnTo>
                <a:lnTo>
                  <a:pt x="331" y="147"/>
                </a:lnTo>
                <a:lnTo>
                  <a:pt x="330" y="150"/>
                </a:lnTo>
                <a:lnTo>
                  <a:pt x="330" y="255"/>
                </a:lnTo>
                <a:lnTo>
                  <a:pt x="234" y="255"/>
                </a:lnTo>
                <a:lnTo>
                  <a:pt x="123" y="8"/>
                </a:lnTo>
                <a:lnTo>
                  <a:pt x="122" y="6"/>
                </a:lnTo>
                <a:lnTo>
                  <a:pt x="120" y="4"/>
                </a:lnTo>
                <a:lnTo>
                  <a:pt x="117" y="2"/>
                </a:lnTo>
                <a:lnTo>
                  <a:pt x="114" y="1"/>
                </a:lnTo>
                <a:lnTo>
                  <a:pt x="111" y="0"/>
                </a:lnTo>
                <a:lnTo>
                  <a:pt x="109" y="0"/>
                </a:lnTo>
                <a:lnTo>
                  <a:pt x="106" y="0"/>
                </a:lnTo>
                <a:lnTo>
                  <a:pt x="102" y="1"/>
                </a:lnTo>
                <a:lnTo>
                  <a:pt x="8" y="46"/>
                </a:lnTo>
                <a:lnTo>
                  <a:pt x="5" y="48"/>
                </a:lnTo>
                <a:lnTo>
                  <a:pt x="3" y="50"/>
                </a:lnTo>
                <a:lnTo>
                  <a:pt x="2" y="52"/>
                </a:lnTo>
                <a:lnTo>
                  <a:pt x="1" y="54"/>
                </a:lnTo>
                <a:lnTo>
                  <a:pt x="0" y="58"/>
                </a:lnTo>
                <a:lnTo>
                  <a:pt x="0" y="60"/>
                </a:lnTo>
                <a:lnTo>
                  <a:pt x="0" y="63"/>
                </a:lnTo>
                <a:lnTo>
                  <a:pt x="1" y="66"/>
                </a:lnTo>
                <a:lnTo>
                  <a:pt x="82" y="255"/>
                </a:lnTo>
                <a:lnTo>
                  <a:pt x="15" y="255"/>
                </a:lnTo>
                <a:lnTo>
                  <a:pt x="11" y="256"/>
                </a:lnTo>
                <a:lnTo>
                  <a:pt x="7" y="257"/>
                </a:lnTo>
                <a:lnTo>
                  <a:pt x="5" y="259"/>
                </a:lnTo>
                <a:lnTo>
                  <a:pt x="2" y="261"/>
                </a:lnTo>
                <a:lnTo>
                  <a:pt x="1" y="265"/>
                </a:lnTo>
                <a:lnTo>
                  <a:pt x="0" y="268"/>
                </a:lnTo>
                <a:lnTo>
                  <a:pt x="0" y="271"/>
                </a:lnTo>
                <a:lnTo>
                  <a:pt x="1" y="275"/>
                </a:lnTo>
                <a:lnTo>
                  <a:pt x="114" y="635"/>
                </a:lnTo>
                <a:lnTo>
                  <a:pt x="116" y="640"/>
                </a:lnTo>
                <a:lnTo>
                  <a:pt x="120" y="643"/>
                </a:lnTo>
                <a:lnTo>
                  <a:pt x="123" y="645"/>
                </a:lnTo>
                <a:lnTo>
                  <a:pt x="128" y="646"/>
                </a:lnTo>
                <a:lnTo>
                  <a:pt x="596" y="646"/>
                </a:lnTo>
                <a:lnTo>
                  <a:pt x="589" y="676"/>
                </a:lnTo>
                <a:lnTo>
                  <a:pt x="180" y="676"/>
                </a:lnTo>
                <a:lnTo>
                  <a:pt x="172" y="676"/>
                </a:lnTo>
                <a:lnTo>
                  <a:pt x="165" y="677"/>
                </a:lnTo>
                <a:lnTo>
                  <a:pt x="157" y="679"/>
                </a:lnTo>
                <a:lnTo>
                  <a:pt x="151" y="682"/>
                </a:lnTo>
                <a:lnTo>
                  <a:pt x="144" y="685"/>
                </a:lnTo>
                <a:lnTo>
                  <a:pt x="138" y="689"/>
                </a:lnTo>
                <a:lnTo>
                  <a:pt x="131" y="693"/>
                </a:lnTo>
                <a:lnTo>
                  <a:pt x="127" y="698"/>
                </a:lnTo>
                <a:lnTo>
                  <a:pt x="122" y="703"/>
                </a:lnTo>
                <a:lnTo>
                  <a:pt x="117" y="709"/>
                </a:lnTo>
                <a:lnTo>
                  <a:pt x="113" y="716"/>
                </a:lnTo>
                <a:lnTo>
                  <a:pt x="110" y="722"/>
                </a:lnTo>
                <a:lnTo>
                  <a:pt x="108" y="729"/>
                </a:lnTo>
                <a:lnTo>
                  <a:pt x="106" y="736"/>
                </a:lnTo>
                <a:lnTo>
                  <a:pt x="105" y="744"/>
                </a:lnTo>
                <a:lnTo>
                  <a:pt x="105" y="751"/>
                </a:lnTo>
                <a:lnTo>
                  <a:pt x="105" y="759"/>
                </a:lnTo>
                <a:lnTo>
                  <a:pt x="106" y="766"/>
                </a:lnTo>
                <a:lnTo>
                  <a:pt x="108" y="774"/>
                </a:lnTo>
                <a:lnTo>
                  <a:pt x="110" y="780"/>
                </a:lnTo>
                <a:lnTo>
                  <a:pt x="113" y="787"/>
                </a:lnTo>
                <a:lnTo>
                  <a:pt x="117" y="793"/>
                </a:lnTo>
                <a:lnTo>
                  <a:pt x="122" y="798"/>
                </a:lnTo>
                <a:lnTo>
                  <a:pt x="127" y="804"/>
                </a:lnTo>
                <a:lnTo>
                  <a:pt x="131" y="809"/>
                </a:lnTo>
                <a:lnTo>
                  <a:pt x="138" y="813"/>
                </a:lnTo>
                <a:lnTo>
                  <a:pt x="144" y="818"/>
                </a:lnTo>
                <a:lnTo>
                  <a:pt x="151" y="821"/>
                </a:lnTo>
                <a:lnTo>
                  <a:pt x="157" y="823"/>
                </a:lnTo>
                <a:lnTo>
                  <a:pt x="165" y="825"/>
                </a:lnTo>
                <a:lnTo>
                  <a:pt x="172" y="826"/>
                </a:lnTo>
                <a:lnTo>
                  <a:pt x="180" y="826"/>
                </a:lnTo>
                <a:lnTo>
                  <a:pt x="187" y="826"/>
                </a:lnTo>
                <a:lnTo>
                  <a:pt x="195" y="825"/>
                </a:lnTo>
                <a:lnTo>
                  <a:pt x="202" y="823"/>
                </a:lnTo>
                <a:lnTo>
                  <a:pt x="209" y="821"/>
                </a:lnTo>
                <a:lnTo>
                  <a:pt x="215" y="818"/>
                </a:lnTo>
                <a:lnTo>
                  <a:pt x="221" y="813"/>
                </a:lnTo>
                <a:lnTo>
                  <a:pt x="228" y="809"/>
                </a:lnTo>
                <a:lnTo>
                  <a:pt x="233" y="804"/>
                </a:lnTo>
                <a:lnTo>
                  <a:pt x="238" y="798"/>
                </a:lnTo>
                <a:lnTo>
                  <a:pt x="242" y="793"/>
                </a:lnTo>
                <a:lnTo>
                  <a:pt x="246" y="787"/>
                </a:lnTo>
                <a:lnTo>
                  <a:pt x="249" y="780"/>
                </a:lnTo>
                <a:lnTo>
                  <a:pt x="251" y="774"/>
                </a:lnTo>
                <a:lnTo>
                  <a:pt x="254" y="766"/>
                </a:lnTo>
                <a:lnTo>
                  <a:pt x="255" y="759"/>
                </a:lnTo>
                <a:lnTo>
                  <a:pt x="255" y="751"/>
                </a:lnTo>
                <a:lnTo>
                  <a:pt x="254" y="738"/>
                </a:lnTo>
                <a:lnTo>
                  <a:pt x="250" y="727"/>
                </a:lnTo>
                <a:lnTo>
                  <a:pt x="246" y="716"/>
                </a:lnTo>
                <a:lnTo>
                  <a:pt x="240" y="706"/>
                </a:lnTo>
                <a:lnTo>
                  <a:pt x="526" y="706"/>
                </a:lnTo>
                <a:lnTo>
                  <a:pt x="519" y="716"/>
                </a:lnTo>
                <a:lnTo>
                  <a:pt x="514" y="727"/>
                </a:lnTo>
                <a:lnTo>
                  <a:pt x="511" y="738"/>
                </a:lnTo>
                <a:lnTo>
                  <a:pt x="510" y="751"/>
                </a:lnTo>
                <a:lnTo>
                  <a:pt x="511" y="759"/>
                </a:lnTo>
                <a:lnTo>
                  <a:pt x="512" y="766"/>
                </a:lnTo>
                <a:lnTo>
                  <a:pt x="514" y="774"/>
                </a:lnTo>
                <a:lnTo>
                  <a:pt x="516" y="780"/>
                </a:lnTo>
                <a:lnTo>
                  <a:pt x="519" y="787"/>
                </a:lnTo>
                <a:lnTo>
                  <a:pt x="523" y="793"/>
                </a:lnTo>
                <a:lnTo>
                  <a:pt x="528" y="798"/>
                </a:lnTo>
                <a:lnTo>
                  <a:pt x="532" y="804"/>
                </a:lnTo>
                <a:lnTo>
                  <a:pt x="538" y="809"/>
                </a:lnTo>
                <a:lnTo>
                  <a:pt x="543" y="813"/>
                </a:lnTo>
                <a:lnTo>
                  <a:pt x="549" y="818"/>
                </a:lnTo>
                <a:lnTo>
                  <a:pt x="556" y="821"/>
                </a:lnTo>
                <a:lnTo>
                  <a:pt x="563" y="823"/>
                </a:lnTo>
                <a:lnTo>
                  <a:pt x="570" y="825"/>
                </a:lnTo>
                <a:lnTo>
                  <a:pt x="577" y="826"/>
                </a:lnTo>
                <a:lnTo>
                  <a:pt x="586" y="826"/>
                </a:lnTo>
                <a:lnTo>
                  <a:pt x="593" y="826"/>
                </a:lnTo>
                <a:lnTo>
                  <a:pt x="601" y="825"/>
                </a:lnTo>
                <a:lnTo>
                  <a:pt x="607" y="823"/>
                </a:lnTo>
                <a:lnTo>
                  <a:pt x="615" y="821"/>
                </a:lnTo>
                <a:lnTo>
                  <a:pt x="621" y="818"/>
                </a:lnTo>
                <a:lnTo>
                  <a:pt x="628" y="813"/>
                </a:lnTo>
                <a:lnTo>
                  <a:pt x="633" y="809"/>
                </a:lnTo>
                <a:lnTo>
                  <a:pt x="638" y="804"/>
                </a:lnTo>
                <a:lnTo>
                  <a:pt x="644" y="798"/>
                </a:lnTo>
                <a:lnTo>
                  <a:pt x="648" y="793"/>
                </a:lnTo>
                <a:lnTo>
                  <a:pt x="651" y="787"/>
                </a:lnTo>
                <a:lnTo>
                  <a:pt x="654" y="780"/>
                </a:lnTo>
                <a:lnTo>
                  <a:pt x="658" y="774"/>
                </a:lnTo>
                <a:lnTo>
                  <a:pt x="659" y="766"/>
                </a:lnTo>
                <a:lnTo>
                  <a:pt x="660" y="759"/>
                </a:lnTo>
                <a:lnTo>
                  <a:pt x="661" y="751"/>
                </a:lnTo>
                <a:lnTo>
                  <a:pt x="660" y="740"/>
                </a:lnTo>
                <a:lnTo>
                  <a:pt x="658" y="730"/>
                </a:lnTo>
                <a:lnTo>
                  <a:pt x="653" y="720"/>
                </a:lnTo>
                <a:lnTo>
                  <a:pt x="649" y="710"/>
                </a:lnTo>
                <a:lnTo>
                  <a:pt x="643" y="702"/>
                </a:lnTo>
                <a:lnTo>
                  <a:pt x="635" y="695"/>
                </a:lnTo>
                <a:lnTo>
                  <a:pt x="627" y="689"/>
                </a:lnTo>
                <a:lnTo>
                  <a:pt x="618" y="684"/>
                </a:lnTo>
                <a:lnTo>
                  <a:pt x="629" y="637"/>
                </a:lnTo>
                <a:lnTo>
                  <a:pt x="630" y="635"/>
                </a:lnTo>
                <a:lnTo>
                  <a:pt x="630" y="634"/>
                </a:lnTo>
                <a:lnTo>
                  <a:pt x="717" y="274"/>
                </a:lnTo>
                <a:lnTo>
                  <a:pt x="765" y="75"/>
                </a:lnTo>
                <a:lnTo>
                  <a:pt x="886" y="75"/>
                </a:lnTo>
                <a:lnTo>
                  <a:pt x="889" y="75"/>
                </a:lnTo>
                <a:lnTo>
                  <a:pt x="891" y="74"/>
                </a:lnTo>
                <a:lnTo>
                  <a:pt x="895" y="73"/>
                </a:lnTo>
                <a:lnTo>
                  <a:pt x="897" y="70"/>
                </a:lnTo>
                <a:lnTo>
                  <a:pt x="899" y="68"/>
                </a:lnTo>
                <a:lnTo>
                  <a:pt x="900" y="66"/>
                </a:lnTo>
                <a:lnTo>
                  <a:pt x="901" y="63"/>
                </a:lnTo>
                <a:lnTo>
                  <a:pt x="901" y="60"/>
                </a:lnTo>
                <a:lnTo>
                  <a:pt x="901" y="57"/>
                </a:lnTo>
                <a:lnTo>
                  <a:pt x="900" y="54"/>
                </a:lnTo>
                <a:lnTo>
                  <a:pt x="899" y="51"/>
                </a:lnTo>
                <a:lnTo>
                  <a:pt x="897" y="49"/>
                </a:lnTo>
                <a:lnTo>
                  <a:pt x="895" y="47"/>
                </a:lnTo>
                <a:lnTo>
                  <a:pt x="891" y="46"/>
                </a:lnTo>
                <a:lnTo>
                  <a:pt x="889" y="45"/>
                </a:lnTo>
                <a:lnTo>
                  <a:pt x="886" y="45"/>
                </a:lnTo>
                <a:close/>
              </a:path>
            </a:pathLst>
          </a:custGeom>
          <a:solidFill>
            <a:schemeClr val="bg1"/>
          </a:solidFill>
          <a:ln>
            <a:noFill/>
          </a:ln>
          <a:extLst/>
        </p:spPr>
        <p:txBody>
          <a:bodyPr vert="horz" wrap="square" lIns="68580" tIns="34290" rIns="68580" bIns="34290" numCol="1" anchor="t" anchorCtr="0" compatLnSpc="1">
            <a:prstTxWarp prst="textNoShape">
              <a:avLst/>
            </a:prstTxWarp>
          </a:bodyPr>
          <a:lstStyle/>
          <a:p>
            <a:endParaRPr lang="en-US" sz="1350" dirty="0"/>
          </a:p>
        </p:txBody>
      </p:sp>
      <p:sp>
        <p:nvSpPr>
          <p:cNvPr id="57" name="Freeform 4344" descr="Icon of wrench. ">
            <a:extLst>
              <a:ext uri="{FF2B5EF4-FFF2-40B4-BE49-F238E27FC236}">
                <a16:creationId xmlns:a16="http://schemas.microsoft.com/office/drawing/2014/main" id="{C131659B-1A41-4821-9349-1E69BBBB560E}"/>
              </a:ext>
            </a:extLst>
          </p:cNvPr>
          <p:cNvSpPr>
            <a:spLocks/>
          </p:cNvSpPr>
          <p:nvPr/>
        </p:nvSpPr>
        <p:spPr bwMode="auto">
          <a:xfrm>
            <a:off x="4414898" y="2531099"/>
            <a:ext cx="280497" cy="280497"/>
          </a:xfrm>
          <a:custGeom>
            <a:avLst/>
            <a:gdLst>
              <a:gd name="T0" fmla="*/ 853 w 886"/>
              <a:gd name="T1" fmla="*/ 137 h 886"/>
              <a:gd name="T2" fmla="*/ 842 w 886"/>
              <a:gd name="T3" fmla="*/ 134 h 886"/>
              <a:gd name="T4" fmla="*/ 833 w 886"/>
              <a:gd name="T5" fmla="*/ 138 h 886"/>
              <a:gd name="T6" fmla="*/ 646 w 886"/>
              <a:gd name="T7" fmla="*/ 172 h 886"/>
              <a:gd name="T8" fmla="*/ 754 w 886"/>
              <a:gd name="T9" fmla="*/ 46 h 886"/>
              <a:gd name="T10" fmla="*/ 754 w 886"/>
              <a:gd name="T11" fmla="*/ 37 h 886"/>
              <a:gd name="T12" fmla="*/ 747 w 886"/>
              <a:gd name="T13" fmla="*/ 29 h 886"/>
              <a:gd name="T14" fmla="*/ 704 w 886"/>
              <a:gd name="T15" fmla="*/ 12 h 886"/>
              <a:gd name="T16" fmla="*/ 659 w 886"/>
              <a:gd name="T17" fmla="*/ 2 h 886"/>
              <a:gd name="T18" fmla="*/ 615 w 886"/>
              <a:gd name="T19" fmla="*/ 0 h 886"/>
              <a:gd name="T20" fmla="*/ 577 w 886"/>
              <a:gd name="T21" fmla="*/ 6 h 886"/>
              <a:gd name="T22" fmla="*/ 539 w 886"/>
              <a:gd name="T23" fmla="*/ 15 h 886"/>
              <a:gd name="T24" fmla="*/ 505 w 886"/>
              <a:gd name="T25" fmla="*/ 31 h 886"/>
              <a:gd name="T26" fmla="*/ 473 w 886"/>
              <a:gd name="T27" fmla="*/ 52 h 886"/>
              <a:gd name="T28" fmla="*/ 443 w 886"/>
              <a:gd name="T29" fmla="*/ 76 h 886"/>
              <a:gd name="T30" fmla="*/ 405 w 886"/>
              <a:gd name="T31" fmla="*/ 124 h 886"/>
              <a:gd name="T32" fmla="*/ 380 w 886"/>
              <a:gd name="T33" fmla="*/ 178 h 886"/>
              <a:gd name="T34" fmla="*/ 368 w 886"/>
              <a:gd name="T35" fmla="*/ 235 h 886"/>
              <a:gd name="T36" fmla="*/ 368 w 886"/>
              <a:gd name="T37" fmla="*/ 293 h 886"/>
              <a:gd name="T38" fmla="*/ 382 w 886"/>
              <a:gd name="T39" fmla="*/ 351 h 886"/>
              <a:gd name="T40" fmla="*/ 21 w 886"/>
              <a:gd name="T41" fmla="*/ 738 h 886"/>
              <a:gd name="T42" fmla="*/ 7 w 886"/>
              <a:gd name="T43" fmla="*/ 762 h 886"/>
              <a:gd name="T44" fmla="*/ 1 w 886"/>
              <a:gd name="T45" fmla="*/ 787 h 886"/>
              <a:gd name="T46" fmla="*/ 2 w 886"/>
              <a:gd name="T47" fmla="*/ 813 h 886"/>
              <a:gd name="T48" fmla="*/ 11 w 886"/>
              <a:gd name="T49" fmla="*/ 838 h 886"/>
              <a:gd name="T50" fmla="*/ 27 w 886"/>
              <a:gd name="T51" fmla="*/ 860 h 886"/>
              <a:gd name="T52" fmla="*/ 48 w 886"/>
              <a:gd name="T53" fmla="*/ 875 h 886"/>
              <a:gd name="T54" fmla="*/ 73 w 886"/>
              <a:gd name="T55" fmla="*/ 884 h 886"/>
              <a:gd name="T56" fmla="*/ 99 w 886"/>
              <a:gd name="T57" fmla="*/ 885 h 886"/>
              <a:gd name="T58" fmla="*/ 125 w 886"/>
              <a:gd name="T59" fmla="*/ 879 h 886"/>
              <a:gd name="T60" fmla="*/ 148 w 886"/>
              <a:gd name="T61" fmla="*/ 866 h 886"/>
              <a:gd name="T62" fmla="*/ 530 w 886"/>
              <a:gd name="T63" fmla="*/ 502 h 886"/>
              <a:gd name="T64" fmla="*/ 570 w 886"/>
              <a:gd name="T65" fmla="*/ 515 h 886"/>
              <a:gd name="T66" fmla="*/ 612 w 886"/>
              <a:gd name="T67" fmla="*/ 520 h 886"/>
              <a:gd name="T68" fmla="*/ 626 w 886"/>
              <a:gd name="T69" fmla="*/ 520 h 886"/>
              <a:gd name="T70" fmla="*/ 664 w 886"/>
              <a:gd name="T71" fmla="*/ 518 h 886"/>
              <a:gd name="T72" fmla="*/ 702 w 886"/>
              <a:gd name="T73" fmla="*/ 509 h 886"/>
              <a:gd name="T74" fmla="*/ 737 w 886"/>
              <a:gd name="T75" fmla="*/ 496 h 886"/>
              <a:gd name="T76" fmla="*/ 769 w 886"/>
              <a:gd name="T77" fmla="*/ 477 h 886"/>
              <a:gd name="T78" fmla="*/ 800 w 886"/>
              <a:gd name="T79" fmla="*/ 454 h 886"/>
              <a:gd name="T80" fmla="*/ 837 w 886"/>
              <a:gd name="T81" fmla="*/ 413 h 886"/>
              <a:gd name="T82" fmla="*/ 867 w 886"/>
              <a:gd name="T83" fmla="*/ 360 h 886"/>
              <a:gd name="T84" fmla="*/ 883 w 886"/>
              <a:gd name="T85" fmla="*/ 301 h 886"/>
              <a:gd name="T86" fmla="*/ 885 w 886"/>
              <a:gd name="T87" fmla="*/ 241 h 886"/>
              <a:gd name="T88" fmla="*/ 873 w 886"/>
              <a:gd name="T89" fmla="*/ 181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6" h="886">
                <a:moveTo>
                  <a:pt x="857" y="143"/>
                </a:moveTo>
                <a:lnTo>
                  <a:pt x="855" y="139"/>
                </a:lnTo>
                <a:lnTo>
                  <a:pt x="853" y="137"/>
                </a:lnTo>
                <a:lnTo>
                  <a:pt x="849" y="135"/>
                </a:lnTo>
                <a:lnTo>
                  <a:pt x="846" y="133"/>
                </a:lnTo>
                <a:lnTo>
                  <a:pt x="842" y="134"/>
                </a:lnTo>
                <a:lnTo>
                  <a:pt x="839" y="135"/>
                </a:lnTo>
                <a:lnTo>
                  <a:pt x="836" y="136"/>
                </a:lnTo>
                <a:lnTo>
                  <a:pt x="833" y="138"/>
                </a:lnTo>
                <a:lnTo>
                  <a:pt x="712" y="259"/>
                </a:lnTo>
                <a:lnTo>
                  <a:pt x="646" y="259"/>
                </a:lnTo>
                <a:lnTo>
                  <a:pt x="646" y="172"/>
                </a:lnTo>
                <a:lnTo>
                  <a:pt x="751" y="53"/>
                </a:lnTo>
                <a:lnTo>
                  <a:pt x="753" y="49"/>
                </a:lnTo>
                <a:lnTo>
                  <a:pt x="754" y="46"/>
                </a:lnTo>
                <a:lnTo>
                  <a:pt x="755" y="43"/>
                </a:lnTo>
                <a:lnTo>
                  <a:pt x="755" y="39"/>
                </a:lnTo>
                <a:lnTo>
                  <a:pt x="754" y="37"/>
                </a:lnTo>
                <a:lnTo>
                  <a:pt x="752" y="33"/>
                </a:lnTo>
                <a:lnTo>
                  <a:pt x="750" y="31"/>
                </a:lnTo>
                <a:lnTo>
                  <a:pt x="747" y="29"/>
                </a:lnTo>
                <a:lnTo>
                  <a:pt x="733" y="23"/>
                </a:lnTo>
                <a:lnTo>
                  <a:pt x="719" y="16"/>
                </a:lnTo>
                <a:lnTo>
                  <a:pt x="704" y="12"/>
                </a:lnTo>
                <a:lnTo>
                  <a:pt x="689" y="8"/>
                </a:lnTo>
                <a:lnTo>
                  <a:pt x="674" y="5"/>
                </a:lnTo>
                <a:lnTo>
                  <a:pt x="659" y="2"/>
                </a:lnTo>
                <a:lnTo>
                  <a:pt x="643" y="1"/>
                </a:lnTo>
                <a:lnTo>
                  <a:pt x="628" y="0"/>
                </a:lnTo>
                <a:lnTo>
                  <a:pt x="615" y="0"/>
                </a:lnTo>
                <a:lnTo>
                  <a:pt x="602" y="1"/>
                </a:lnTo>
                <a:lnTo>
                  <a:pt x="589" y="3"/>
                </a:lnTo>
                <a:lnTo>
                  <a:pt x="577" y="6"/>
                </a:lnTo>
                <a:lnTo>
                  <a:pt x="564" y="8"/>
                </a:lnTo>
                <a:lnTo>
                  <a:pt x="552" y="11"/>
                </a:lnTo>
                <a:lnTo>
                  <a:pt x="539" y="15"/>
                </a:lnTo>
                <a:lnTo>
                  <a:pt x="527" y="19"/>
                </a:lnTo>
                <a:lnTo>
                  <a:pt x="516" y="25"/>
                </a:lnTo>
                <a:lnTo>
                  <a:pt x="505" y="31"/>
                </a:lnTo>
                <a:lnTo>
                  <a:pt x="493" y="37"/>
                </a:lnTo>
                <a:lnTo>
                  <a:pt x="482" y="44"/>
                </a:lnTo>
                <a:lnTo>
                  <a:pt x="473" y="52"/>
                </a:lnTo>
                <a:lnTo>
                  <a:pt x="462" y="59"/>
                </a:lnTo>
                <a:lnTo>
                  <a:pt x="452" y="68"/>
                </a:lnTo>
                <a:lnTo>
                  <a:pt x="443" y="76"/>
                </a:lnTo>
                <a:lnTo>
                  <a:pt x="429" y="91"/>
                </a:lnTo>
                <a:lnTo>
                  <a:pt x="416" y="107"/>
                </a:lnTo>
                <a:lnTo>
                  <a:pt x="405" y="124"/>
                </a:lnTo>
                <a:lnTo>
                  <a:pt x="396" y="141"/>
                </a:lnTo>
                <a:lnTo>
                  <a:pt x="387" y="160"/>
                </a:lnTo>
                <a:lnTo>
                  <a:pt x="380" y="178"/>
                </a:lnTo>
                <a:lnTo>
                  <a:pt x="374" y="196"/>
                </a:lnTo>
                <a:lnTo>
                  <a:pt x="370" y="215"/>
                </a:lnTo>
                <a:lnTo>
                  <a:pt x="368" y="235"/>
                </a:lnTo>
                <a:lnTo>
                  <a:pt x="366" y="254"/>
                </a:lnTo>
                <a:lnTo>
                  <a:pt x="367" y="274"/>
                </a:lnTo>
                <a:lnTo>
                  <a:pt x="368" y="293"/>
                </a:lnTo>
                <a:lnTo>
                  <a:pt x="371" y="313"/>
                </a:lnTo>
                <a:lnTo>
                  <a:pt x="376" y="332"/>
                </a:lnTo>
                <a:lnTo>
                  <a:pt x="382" y="351"/>
                </a:lnTo>
                <a:lnTo>
                  <a:pt x="390" y="369"/>
                </a:lnTo>
                <a:lnTo>
                  <a:pt x="27" y="732"/>
                </a:lnTo>
                <a:lnTo>
                  <a:pt x="21" y="738"/>
                </a:lnTo>
                <a:lnTo>
                  <a:pt x="16" y="746"/>
                </a:lnTo>
                <a:lnTo>
                  <a:pt x="11" y="753"/>
                </a:lnTo>
                <a:lnTo>
                  <a:pt x="7" y="762"/>
                </a:lnTo>
                <a:lnTo>
                  <a:pt x="4" y="769"/>
                </a:lnTo>
                <a:lnTo>
                  <a:pt x="2" y="778"/>
                </a:lnTo>
                <a:lnTo>
                  <a:pt x="1" y="787"/>
                </a:lnTo>
                <a:lnTo>
                  <a:pt x="0" y="796"/>
                </a:lnTo>
                <a:lnTo>
                  <a:pt x="1" y="805"/>
                </a:lnTo>
                <a:lnTo>
                  <a:pt x="2" y="813"/>
                </a:lnTo>
                <a:lnTo>
                  <a:pt x="4" y="822"/>
                </a:lnTo>
                <a:lnTo>
                  <a:pt x="7" y="830"/>
                </a:lnTo>
                <a:lnTo>
                  <a:pt x="11" y="838"/>
                </a:lnTo>
                <a:lnTo>
                  <a:pt x="15" y="845"/>
                </a:lnTo>
                <a:lnTo>
                  <a:pt x="20" y="853"/>
                </a:lnTo>
                <a:lnTo>
                  <a:pt x="27" y="860"/>
                </a:lnTo>
                <a:lnTo>
                  <a:pt x="33" y="866"/>
                </a:lnTo>
                <a:lnTo>
                  <a:pt x="41" y="871"/>
                </a:lnTo>
                <a:lnTo>
                  <a:pt x="48" y="875"/>
                </a:lnTo>
                <a:lnTo>
                  <a:pt x="55" y="879"/>
                </a:lnTo>
                <a:lnTo>
                  <a:pt x="64" y="882"/>
                </a:lnTo>
                <a:lnTo>
                  <a:pt x="73" y="884"/>
                </a:lnTo>
                <a:lnTo>
                  <a:pt x="81" y="885"/>
                </a:lnTo>
                <a:lnTo>
                  <a:pt x="91" y="886"/>
                </a:lnTo>
                <a:lnTo>
                  <a:pt x="99" y="885"/>
                </a:lnTo>
                <a:lnTo>
                  <a:pt x="108" y="884"/>
                </a:lnTo>
                <a:lnTo>
                  <a:pt x="116" y="882"/>
                </a:lnTo>
                <a:lnTo>
                  <a:pt x="125" y="879"/>
                </a:lnTo>
                <a:lnTo>
                  <a:pt x="133" y="875"/>
                </a:lnTo>
                <a:lnTo>
                  <a:pt x="140" y="871"/>
                </a:lnTo>
                <a:lnTo>
                  <a:pt x="148" y="866"/>
                </a:lnTo>
                <a:lnTo>
                  <a:pt x="154" y="860"/>
                </a:lnTo>
                <a:lnTo>
                  <a:pt x="517" y="497"/>
                </a:lnTo>
                <a:lnTo>
                  <a:pt x="530" y="502"/>
                </a:lnTo>
                <a:lnTo>
                  <a:pt x="543" y="507"/>
                </a:lnTo>
                <a:lnTo>
                  <a:pt x="556" y="512"/>
                </a:lnTo>
                <a:lnTo>
                  <a:pt x="570" y="515"/>
                </a:lnTo>
                <a:lnTo>
                  <a:pt x="584" y="517"/>
                </a:lnTo>
                <a:lnTo>
                  <a:pt x="598" y="519"/>
                </a:lnTo>
                <a:lnTo>
                  <a:pt x="612" y="520"/>
                </a:lnTo>
                <a:lnTo>
                  <a:pt x="626" y="520"/>
                </a:lnTo>
                <a:lnTo>
                  <a:pt x="626" y="520"/>
                </a:lnTo>
                <a:lnTo>
                  <a:pt x="626" y="520"/>
                </a:lnTo>
                <a:lnTo>
                  <a:pt x="639" y="520"/>
                </a:lnTo>
                <a:lnTo>
                  <a:pt x="651" y="519"/>
                </a:lnTo>
                <a:lnTo>
                  <a:pt x="664" y="518"/>
                </a:lnTo>
                <a:lnTo>
                  <a:pt x="677" y="516"/>
                </a:lnTo>
                <a:lnTo>
                  <a:pt x="689" y="513"/>
                </a:lnTo>
                <a:lnTo>
                  <a:pt x="702" y="509"/>
                </a:lnTo>
                <a:lnTo>
                  <a:pt x="714" y="505"/>
                </a:lnTo>
                <a:lnTo>
                  <a:pt x="725" y="501"/>
                </a:lnTo>
                <a:lnTo>
                  <a:pt x="737" y="496"/>
                </a:lnTo>
                <a:lnTo>
                  <a:pt x="748" y="490"/>
                </a:lnTo>
                <a:lnTo>
                  <a:pt x="758" y="484"/>
                </a:lnTo>
                <a:lnTo>
                  <a:pt x="769" y="477"/>
                </a:lnTo>
                <a:lnTo>
                  <a:pt x="780" y="470"/>
                </a:lnTo>
                <a:lnTo>
                  <a:pt x="791" y="462"/>
                </a:lnTo>
                <a:lnTo>
                  <a:pt x="800" y="454"/>
                </a:lnTo>
                <a:lnTo>
                  <a:pt x="810" y="444"/>
                </a:lnTo>
                <a:lnTo>
                  <a:pt x="824" y="429"/>
                </a:lnTo>
                <a:lnTo>
                  <a:pt x="837" y="413"/>
                </a:lnTo>
                <a:lnTo>
                  <a:pt x="848" y="396"/>
                </a:lnTo>
                <a:lnTo>
                  <a:pt x="858" y="378"/>
                </a:lnTo>
                <a:lnTo>
                  <a:pt x="867" y="360"/>
                </a:lnTo>
                <a:lnTo>
                  <a:pt x="873" y="340"/>
                </a:lnTo>
                <a:lnTo>
                  <a:pt x="878" y="321"/>
                </a:lnTo>
                <a:lnTo>
                  <a:pt x="883" y="301"/>
                </a:lnTo>
                <a:lnTo>
                  <a:pt x="885" y="282"/>
                </a:lnTo>
                <a:lnTo>
                  <a:pt x="886" y="261"/>
                </a:lnTo>
                <a:lnTo>
                  <a:pt x="885" y="241"/>
                </a:lnTo>
                <a:lnTo>
                  <a:pt x="883" y="221"/>
                </a:lnTo>
                <a:lnTo>
                  <a:pt x="878" y="200"/>
                </a:lnTo>
                <a:lnTo>
                  <a:pt x="873" y="181"/>
                </a:lnTo>
                <a:lnTo>
                  <a:pt x="865" y="162"/>
                </a:lnTo>
                <a:lnTo>
                  <a:pt x="857" y="143"/>
                </a:lnTo>
                <a:close/>
              </a:path>
            </a:pathLst>
          </a:custGeom>
          <a:solidFill>
            <a:schemeClr val="bg1"/>
          </a:solidFill>
          <a:ln>
            <a:noFill/>
          </a:ln>
          <a:extLst/>
        </p:spPr>
        <p:txBody>
          <a:bodyPr vert="horz" wrap="square" lIns="68580" tIns="34290" rIns="68580" bIns="34290" numCol="1" anchor="t" anchorCtr="0" compatLnSpc="1">
            <a:prstTxWarp prst="textNoShape">
              <a:avLst/>
            </a:prstTxWarp>
          </a:bodyPr>
          <a:lstStyle/>
          <a:p>
            <a:endParaRPr lang="en-US" sz="1350" dirty="0"/>
          </a:p>
        </p:txBody>
      </p:sp>
      <p:grpSp>
        <p:nvGrpSpPr>
          <p:cNvPr id="67" name="Group 66" descr="Icon of abacus. ">
            <a:extLst>
              <a:ext uri="{FF2B5EF4-FFF2-40B4-BE49-F238E27FC236}">
                <a16:creationId xmlns:a16="http://schemas.microsoft.com/office/drawing/2014/main" id="{201B668C-AA5F-454E-8E64-CEA32A839FB8}"/>
              </a:ext>
            </a:extLst>
          </p:cNvPr>
          <p:cNvGrpSpPr/>
          <p:nvPr/>
        </p:nvGrpSpPr>
        <p:grpSpPr>
          <a:xfrm>
            <a:off x="6053683" y="2579339"/>
            <a:ext cx="286835" cy="286835"/>
            <a:chOff x="877888" y="771525"/>
            <a:chExt cx="287338" cy="287338"/>
          </a:xfrm>
          <a:solidFill>
            <a:schemeClr val="bg1"/>
          </a:solidFill>
        </p:grpSpPr>
        <p:sp>
          <p:nvSpPr>
            <p:cNvPr id="68" name="Freeform 324">
              <a:extLst>
                <a:ext uri="{FF2B5EF4-FFF2-40B4-BE49-F238E27FC236}">
                  <a16:creationId xmlns:a16="http://schemas.microsoft.com/office/drawing/2014/main" id="{EEBBB4D9-8AD5-4868-B9F5-568F0C326607}"/>
                </a:ext>
              </a:extLst>
            </p:cNvPr>
            <p:cNvSpPr>
              <a:spLocks/>
            </p:cNvSpPr>
            <p:nvPr/>
          </p:nvSpPr>
          <p:spPr bwMode="auto">
            <a:xfrm>
              <a:off x="877888" y="771525"/>
              <a:ext cx="61913" cy="287338"/>
            </a:xfrm>
            <a:custGeom>
              <a:avLst/>
              <a:gdLst>
                <a:gd name="T0" fmla="*/ 0 w 196"/>
                <a:gd name="T1" fmla="*/ 888 h 903"/>
                <a:gd name="T2" fmla="*/ 1 w 196"/>
                <a:gd name="T3" fmla="*/ 895 h 903"/>
                <a:gd name="T4" fmla="*/ 4 w 196"/>
                <a:gd name="T5" fmla="*/ 899 h 903"/>
                <a:gd name="T6" fmla="*/ 10 w 196"/>
                <a:gd name="T7" fmla="*/ 902 h 903"/>
                <a:gd name="T8" fmla="*/ 15 w 196"/>
                <a:gd name="T9" fmla="*/ 903 h 903"/>
                <a:gd name="T10" fmla="*/ 196 w 196"/>
                <a:gd name="T11" fmla="*/ 798 h 903"/>
                <a:gd name="T12" fmla="*/ 160 w 196"/>
                <a:gd name="T13" fmla="*/ 797 h 903"/>
                <a:gd name="T14" fmla="*/ 149 w 196"/>
                <a:gd name="T15" fmla="*/ 793 h 903"/>
                <a:gd name="T16" fmla="*/ 141 w 196"/>
                <a:gd name="T17" fmla="*/ 785 h 903"/>
                <a:gd name="T18" fmla="*/ 136 w 196"/>
                <a:gd name="T19" fmla="*/ 774 h 903"/>
                <a:gd name="T20" fmla="*/ 136 w 196"/>
                <a:gd name="T21" fmla="*/ 738 h 903"/>
                <a:gd name="T22" fmla="*/ 138 w 196"/>
                <a:gd name="T23" fmla="*/ 726 h 903"/>
                <a:gd name="T24" fmla="*/ 145 w 196"/>
                <a:gd name="T25" fmla="*/ 717 h 903"/>
                <a:gd name="T26" fmla="*/ 155 w 196"/>
                <a:gd name="T27" fmla="*/ 710 h 903"/>
                <a:gd name="T28" fmla="*/ 166 w 196"/>
                <a:gd name="T29" fmla="*/ 708 h 903"/>
                <a:gd name="T30" fmla="*/ 196 w 196"/>
                <a:gd name="T31" fmla="*/ 346 h 903"/>
                <a:gd name="T32" fmla="*/ 160 w 196"/>
                <a:gd name="T33" fmla="*/ 345 h 903"/>
                <a:gd name="T34" fmla="*/ 149 w 196"/>
                <a:gd name="T35" fmla="*/ 341 h 903"/>
                <a:gd name="T36" fmla="*/ 141 w 196"/>
                <a:gd name="T37" fmla="*/ 333 h 903"/>
                <a:gd name="T38" fmla="*/ 136 w 196"/>
                <a:gd name="T39" fmla="*/ 322 h 903"/>
                <a:gd name="T40" fmla="*/ 136 w 196"/>
                <a:gd name="T41" fmla="*/ 286 h 903"/>
                <a:gd name="T42" fmla="*/ 138 w 196"/>
                <a:gd name="T43" fmla="*/ 275 h 903"/>
                <a:gd name="T44" fmla="*/ 145 w 196"/>
                <a:gd name="T45" fmla="*/ 265 h 903"/>
                <a:gd name="T46" fmla="*/ 155 w 196"/>
                <a:gd name="T47" fmla="*/ 259 h 903"/>
                <a:gd name="T48" fmla="*/ 166 w 196"/>
                <a:gd name="T49" fmla="*/ 256 h 903"/>
                <a:gd name="T50" fmla="*/ 196 w 196"/>
                <a:gd name="T51" fmla="*/ 196 h 903"/>
                <a:gd name="T52" fmla="*/ 160 w 196"/>
                <a:gd name="T53" fmla="*/ 195 h 903"/>
                <a:gd name="T54" fmla="*/ 149 w 196"/>
                <a:gd name="T55" fmla="*/ 191 h 903"/>
                <a:gd name="T56" fmla="*/ 141 w 196"/>
                <a:gd name="T57" fmla="*/ 182 h 903"/>
                <a:gd name="T58" fmla="*/ 136 w 196"/>
                <a:gd name="T59" fmla="*/ 172 h 903"/>
                <a:gd name="T60" fmla="*/ 136 w 196"/>
                <a:gd name="T61" fmla="*/ 135 h 903"/>
                <a:gd name="T62" fmla="*/ 138 w 196"/>
                <a:gd name="T63" fmla="*/ 123 h 903"/>
                <a:gd name="T64" fmla="*/ 145 w 196"/>
                <a:gd name="T65" fmla="*/ 115 h 903"/>
                <a:gd name="T66" fmla="*/ 155 w 196"/>
                <a:gd name="T67" fmla="*/ 108 h 903"/>
                <a:gd name="T68" fmla="*/ 166 w 196"/>
                <a:gd name="T69" fmla="*/ 105 h 903"/>
                <a:gd name="T70" fmla="*/ 196 w 196"/>
                <a:gd name="T71" fmla="*/ 0 h 903"/>
                <a:gd name="T72" fmla="*/ 12 w 196"/>
                <a:gd name="T73" fmla="*/ 0 h 903"/>
                <a:gd name="T74" fmla="*/ 7 w 196"/>
                <a:gd name="T75" fmla="*/ 2 h 903"/>
                <a:gd name="T76" fmla="*/ 3 w 196"/>
                <a:gd name="T77" fmla="*/ 6 h 903"/>
                <a:gd name="T78" fmla="*/ 1 w 196"/>
                <a:gd name="T79" fmla="*/ 12 h 903"/>
                <a:gd name="T80" fmla="*/ 0 w 196"/>
                <a:gd name="T81" fmla="*/ 1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903">
                  <a:moveTo>
                    <a:pt x="0" y="15"/>
                  </a:moveTo>
                  <a:lnTo>
                    <a:pt x="0" y="888"/>
                  </a:lnTo>
                  <a:lnTo>
                    <a:pt x="1" y="891"/>
                  </a:lnTo>
                  <a:lnTo>
                    <a:pt x="1" y="895"/>
                  </a:lnTo>
                  <a:lnTo>
                    <a:pt x="3" y="897"/>
                  </a:lnTo>
                  <a:lnTo>
                    <a:pt x="4" y="899"/>
                  </a:lnTo>
                  <a:lnTo>
                    <a:pt x="7" y="901"/>
                  </a:lnTo>
                  <a:lnTo>
                    <a:pt x="10" y="902"/>
                  </a:lnTo>
                  <a:lnTo>
                    <a:pt x="12" y="903"/>
                  </a:lnTo>
                  <a:lnTo>
                    <a:pt x="15" y="903"/>
                  </a:lnTo>
                  <a:lnTo>
                    <a:pt x="196" y="903"/>
                  </a:lnTo>
                  <a:lnTo>
                    <a:pt x="196" y="798"/>
                  </a:lnTo>
                  <a:lnTo>
                    <a:pt x="166" y="798"/>
                  </a:lnTo>
                  <a:lnTo>
                    <a:pt x="160" y="797"/>
                  </a:lnTo>
                  <a:lnTo>
                    <a:pt x="155" y="796"/>
                  </a:lnTo>
                  <a:lnTo>
                    <a:pt x="149" y="793"/>
                  </a:lnTo>
                  <a:lnTo>
                    <a:pt x="145" y="789"/>
                  </a:lnTo>
                  <a:lnTo>
                    <a:pt x="141" y="785"/>
                  </a:lnTo>
                  <a:lnTo>
                    <a:pt x="138" y="780"/>
                  </a:lnTo>
                  <a:lnTo>
                    <a:pt x="136" y="774"/>
                  </a:lnTo>
                  <a:lnTo>
                    <a:pt x="136" y="768"/>
                  </a:lnTo>
                  <a:lnTo>
                    <a:pt x="136" y="738"/>
                  </a:lnTo>
                  <a:lnTo>
                    <a:pt x="136" y="732"/>
                  </a:lnTo>
                  <a:lnTo>
                    <a:pt x="138" y="726"/>
                  </a:lnTo>
                  <a:lnTo>
                    <a:pt x="141" y="721"/>
                  </a:lnTo>
                  <a:lnTo>
                    <a:pt x="145" y="717"/>
                  </a:lnTo>
                  <a:lnTo>
                    <a:pt x="149" y="713"/>
                  </a:lnTo>
                  <a:lnTo>
                    <a:pt x="155" y="710"/>
                  </a:lnTo>
                  <a:lnTo>
                    <a:pt x="160" y="708"/>
                  </a:lnTo>
                  <a:lnTo>
                    <a:pt x="166" y="708"/>
                  </a:lnTo>
                  <a:lnTo>
                    <a:pt x="196" y="708"/>
                  </a:lnTo>
                  <a:lnTo>
                    <a:pt x="196" y="346"/>
                  </a:lnTo>
                  <a:lnTo>
                    <a:pt x="166" y="346"/>
                  </a:lnTo>
                  <a:lnTo>
                    <a:pt x="160" y="345"/>
                  </a:lnTo>
                  <a:lnTo>
                    <a:pt x="155" y="344"/>
                  </a:lnTo>
                  <a:lnTo>
                    <a:pt x="149" y="341"/>
                  </a:lnTo>
                  <a:lnTo>
                    <a:pt x="145" y="338"/>
                  </a:lnTo>
                  <a:lnTo>
                    <a:pt x="141" y="333"/>
                  </a:lnTo>
                  <a:lnTo>
                    <a:pt x="138" y="328"/>
                  </a:lnTo>
                  <a:lnTo>
                    <a:pt x="136" y="322"/>
                  </a:lnTo>
                  <a:lnTo>
                    <a:pt x="136" y="316"/>
                  </a:lnTo>
                  <a:lnTo>
                    <a:pt x="136" y="286"/>
                  </a:lnTo>
                  <a:lnTo>
                    <a:pt x="136" y="280"/>
                  </a:lnTo>
                  <a:lnTo>
                    <a:pt x="138" y="275"/>
                  </a:lnTo>
                  <a:lnTo>
                    <a:pt x="141" y="269"/>
                  </a:lnTo>
                  <a:lnTo>
                    <a:pt x="145" y="265"/>
                  </a:lnTo>
                  <a:lnTo>
                    <a:pt x="149" y="261"/>
                  </a:lnTo>
                  <a:lnTo>
                    <a:pt x="155" y="259"/>
                  </a:lnTo>
                  <a:lnTo>
                    <a:pt x="160" y="256"/>
                  </a:lnTo>
                  <a:lnTo>
                    <a:pt x="166" y="256"/>
                  </a:lnTo>
                  <a:lnTo>
                    <a:pt x="196" y="256"/>
                  </a:lnTo>
                  <a:lnTo>
                    <a:pt x="196" y="196"/>
                  </a:lnTo>
                  <a:lnTo>
                    <a:pt x="166" y="196"/>
                  </a:lnTo>
                  <a:lnTo>
                    <a:pt x="160" y="195"/>
                  </a:lnTo>
                  <a:lnTo>
                    <a:pt x="155" y="193"/>
                  </a:lnTo>
                  <a:lnTo>
                    <a:pt x="149" y="191"/>
                  </a:lnTo>
                  <a:lnTo>
                    <a:pt x="145" y="187"/>
                  </a:lnTo>
                  <a:lnTo>
                    <a:pt x="141" y="182"/>
                  </a:lnTo>
                  <a:lnTo>
                    <a:pt x="138" y="177"/>
                  </a:lnTo>
                  <a:lnTo>
                    <a:pt x="136" y="172"/>
                  </a:lnTo>
                  <a:lnTo>
                    <a:pt x="136" y="165"/>
                  </a:lnTo>
                  <a:lnTo>
                    <a:pt x="136" y="135"/>
                  </a:lnTo>
                  <a:lnTo>
                    <a:pt x="136" y="130"/>
                  </a:lnTo>
                  <a:lnTo>
                    <a:pt x="138" y="123"/>
                  </a:lnTo>
                  <a:lnTo>
                    <a:pt x="141" y="119"/>
                  </a:lnTo>
                  <a:lnTo>
                    <a:pt x="145" y="115"/>
                  </a:lnTo>
                  <a:lnTo>
                    <a:pt x="149" y="110"/>
                  </a:lnTo>
                  <a:lnTo>
                    <a:pt x="155" y="108"/>
                  </a:lnTo>
                  <a:lnTo>
                    <a:pt x="160" y="106"/>
                  </a:lnTo>
                  <a:lnTo>
                    <a:pt x="166" y="105"/>
                  </a:lnTo>
                  <a:lnTo>
                    <a:pt x="196" y="105"/>
                  </a:lnTo>
                  <a:lnTo>
                    <a:pt x="196" y="0"/>
                  </a:lnTo>
                  <a:lnTo>
                    <a:pt x="15" y="0"/>
                  </a:lnTo>
                  <a:lnTo>
                    <a:pt x="12" y="0"/>
                  </a:lnTo>
                  <a:lnTo>
                    <a:pt x="10" y="1"/>
                  </a:lnTo>
                  <a:lnTo>
                    <a:pt x="7" y="2"/>
                  </a:lnTo>
                  <a:lnTo>
                    <a:pt x="4" y="4"/>
                  </a:lnTo>
                  <a:lnTo>
                    <a:pt x="3" y="6"/>
                  </a:lnTo>
                  <a:lnTo>
                    <a:pt x="1" y="10"/>
                  </a:lnTo>
                  <a:lnTo>
                    <a:pt x="1"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69" name="Freeform 325">
              <a:extLst>
                <a:ext uri="{FF2B5EF4-FFF2-40B4-BE49-F238E27FC236}">
                  <a16:creationId xmlns:a16="http://schemas.microsoft.com/office/drawing/2014/main" id="{4E9C428E-133B-4690-9ED6-8917E4F1E682}"/>
                </a:ext>
              </a:extLst>
            </p:cNvPr>
            <p:cNvSpPr>
              <a:spLocks/>
            </p:cNvSpPr>
            <p:nvPr/>
          </p:nvSpPr>
          <p:spPr bwMode="auto">
            <a:xfrm>
              <a:off x="1027113" y="771525"/>
              <a:ext cx="66675" cy="287338"/>
            </a:xfrm>
            <a:custGeom>
              <a:avLst/>
              <a:gdLst>
                <a:gd name="T0" fmla="*/ 30 w 211"/>
                <a:gd name="T1" fmla="*/ 105 h 903"/>
                <a:gd name="T2" fmla="*/ 41 w 211"/>
                <a:gd name="T3" fmla="*/ 107 h 903"/>
                <a:gd name="T4" fmla="*/ 51 w 211"/>
                <a:gd name="T5" fmla="*/ 115 h 903"/>
                <a:gd name="T6" fmla="*/ 58 w 211"/>
                <a:gd name="T7" fmla="*/ 123 h 903"/>
                <a:gd name="T8" fmla="*/ 60 w 211"/>
                <a:gd name="T9" fmla="*/ 135 h 903"/>
                <a:gd name="T10" fmla="*/ 60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557 h 903"/>
                <a:gd name="T22" fmla="*/ 41 w 211"/>
                <a:gd name="T23" fmla="*/ 560 h 903"/>
                <a:gd name="T24" fmla="*/ 51 w 211"/>
                <a:gd name="T25" fmla="*/ 566 h 903"/>
                <a:gd name="T26" fmla="*/ 58 w 211"/>
                <a:gd name="T27" fmla="*/ 576 h 903"/>
                <a:gd name="T28" fmla="*/ 60 w 211"/>
                <a:gd name="T29" fmla="*/ 587 h 903"/>
                <a:gd name="T30" fmla="*/ 60 w 211"/>
                <a:gd name="T31" fmla="*/ 623 h 903"/>
                <a:gd name="T32" fmla="*/ 55 w 211"/>
                <a:gd name="T33" fmla="*/ 634 h 903"/>
                <a:gd name="T34" fmla="*/ 47 w 211"/>
                <a:gd name="T35" fmla="*/ 643 h 903"/>
                <a:gd name="T36" fmla="*/ 36 w 211"/>
                <a:gd name="T37" fmla="*/ 647 h 903"/>
                <a:gd name="T38" fmla="*/ 0 w 211"/>
                <a:gd name="T39" fmla="*/ 648 h 903"/>
                <a:gd name="T40" fmla="*/ 30 w 211"/>
                <a:gd name="T41" fmla="*/ 708 h 903"/>
                <a:gd name="T42" fmla="*/ 41 w 211"/>
                <a:gd name="T43" fmla="*/ 710 h 903"/>
                <a:gd name="T44" fmla="*/ 51 w 211"/>
                <a:gd name="T45" fmla="*/ 717 h 903"/>
                <a:gd name="T46" fmla="*/ 58 w 211"/>
                <a:gd name="T47" fmla="*/ 726 h 903"/>
                <a:gd name="T48" fmla="*/ 60 w 211"/>
                <a:gd name="T49" fmla="*/ 738 h 903"/>
                <a:gd name="T50" fmla="*/ 60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497 h 903"/>
                <a:gd name="T64" fmla="*/ 169 w 211"/>
                <a:gd name="T65" fmla="*/ 495 h 903"/>
                <a:gd name="T66" fmla="*/ 159 w 211"/>
                <a:gd name="T67" fmla="*/ 488 h 903"/>
                <a:gd name="T68" fmla="*/ 153 w 211"/>
                <a:gd name="T69" fmla="*/ 478 h 903"/>
                <a:gd name="T70" fmla="*/ 151 w 211"/>
                <a:gd name="T71" fmla="*/ 467 h 903"/>
                <a:gd name="T72" fmla="*/ 151 w 211"/>
                <a:gd name="T73" fmla="*/ 430 h 903"/>
                <a:gd name="T74" fmla="*/ 155 w 211"/>
                <a:gd name="T75" fmla="*/ 419 h 903"/>
                <a:gd name="T76" fmla="*/ 164 w 211"/>
                <a:gd name="T77" fmla="*/ 412 h 903"/>
                <a:gd name="T78" fmla="*/ 174 w 211"/>
                <a:gd name="T79" fmla="*/ 408 h 903"/>
                <a:gd name="T80" fmla="*/ 211 w 211"/>
                <a:gd name="T81" fmla="*/ 407 h 903"/>
                <a:gd name="T82" fmla="*/ 181 w 211"/>
                <a:gd name="T83" fmla="*/ 346 h 903"/>
                <a:gd name="T84" fmla="*/ 169 w 211"/>
                <a:gd name="T85" fmla="*/ 344 h 903"/>
                <a:gd name="T86" fmla="*/ 159 w 211"/>
                <a:gd name="T87" fmla="*/ 338 h 903"/>
                <a:gd name="T88" fmla="*/ 153 w 211"/>
                <a:gd name="T89" fmla="*/ 328 h 903"/>
                <a:gd name="T90" fmla="*/ 151 w 211"/>
                <a:gd name="T91" fmla="*/ 316 h 903"/>
                <a:gd name="T92" fmla="*/ 151 w 211"/>
                <a:gd name="T93" fmla="*/ 280 h 903"/>
                <a:gd name="T94" fmla="*/ 155 w 211"/>
                <a:gd name="T95" fmla="*/ 269 h 903"/>
                <a:gd name="T96" fmla="*/ 164 w 211"/>
                <a:gd name="T97" fmla="*/ 261 h 903"/>
                <a:gd name="T98" fmla="*/ 174 w 211"/>
                <a:gd name="T99" fmla="*/ 256 h 903"/>
                <a:gd name="T100" fmla="*/ 211 w 211"/>
                <a:gd name="T101" fmla="*/ 256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1 w 211"/>
                <a:gd name="T113" fmla="*/ 130 h 903"/>
                <a:gd name="T114" fmla="*/ 155 w 211"/>
                <a:gd name="T115" fmla="*/ 119 h 903"/>
                <a:gd name="T116" fmla="*/ 164 w 211"/>
                <a:gd name="T117" fmla="*/ 110 h 903"/>
                <a:gd name="T118" fmla="*/ 174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1" y="107"/>
                  </a:lnTo>
                  <a:lnTo>
                    <a:pt x="47" y="110"/>
                  </a:lnTo>
                  <a:lnTo>
                    <a:pt x="51" y="115"/>
                  </a:lnTo>
                  <a:lnTo>
                    <a:pt x="55" y="119"/>
                  </a:lnTo>
                  <a:lnTo>
                    <a:pt x="58" y="123"/>
                  </a:lnTo>
                  <a:lnTo>
                    <a:pt x="60" y="130"/>
                  </a:lnTo>
                  <a:lnTo>
                    <a:pt x="60" y="135"/>
                  </a:lnTo>
                  <a:lnTo>
                    <a:pt x="60" y="165"/>
                  </a:lnTo>
                  <a:lnTo>
                    <a:pt x="60" y="172"/>
                  </a:lnTo>
                  <a:lnTo>
                    <a:pt x="58" y="177"/>
                  </a:lnTo>
                  <a:lnTo>
                    <a:pt x="55" y="182"/>
                  </a:lnTo>
                  <a:lnTo>
                    <a:pt x="51" y="187"/>
                  </a:lnTo>
                  <a:lnTo>
                    <a:pt x="47" y="191"/>
                  </a:lnTo>
                  <a:lnTo>
                    <a:pt x="41" y="193"/>
                  </a:lnTo>
                  <a:lnTo>
                    <a:pt x="36" y="195"/>
                  </a:lnTo>
                  <a:lnTo>
                    <a:pt x="30" y="196"/>
                  </a:lnTo>
                  <a:lnTo>
                    <a:pt x="0" y="196"/>
                  </a:lnTo>
                  <a:lnTo>
                    <a:pt x="0" y="557"/>
                  </a:lnTo>
                  <a:lnTo>
                    <a:pt x="30" y="557"/>
                  </a:lnTo>
                  <a:lnTo>
                    <a:pt x="36" y="558"/>
                  </a:lnTo>
                  <a:lnTo>
                    <a:pt x="41" y="560"/>
                  </a:lnTo>
                  <a:lnTo>
                    <a:pt x="47" y="562"/>
                  </a:lnTo>
                  <a:lnTo>
                    <a:pt x="51" y="566"/>
                  </a:lnTo>
                  <a:lnTo>
                    <a:pt x="55" y="571"/>
                  </a:lnTo>
                  <a:lnTo>
                    <a:pt x="58" y="576"/>
                  </a:lnTo>
                  <a:lnTo>
                    <a:pt x="60" y="581"/>
                  </a:lnTo>
                  <a:lnTo>
                    <a:pt x="60" y="587"/>
                  </a:lnTo>
                  <a:lnTo>
                    <a:pt x="60" y="618"/>
                  </a:lnTo>
                  <a:lnTo>
                    <a:pt x="60" y="623"/>
                  </a:lnTo>
                  <a:lnTo>
                    <a:pt x="58" y="629"/>
                  </a:lnTo>
                  <a:lnTo>
                    <a:pt x="55" y="634"/>
                  </a:lnTo>
                  <a:lnTo>
                    <a:pt x="51" y="638"/>
                  </a:lnTo>
                  <a:lnTo>
                    <a:pt x="47" y="643"/>
                  </a:lnTo>
                  <a:lnTo>
                    <a:pt x="41" y="645"/>
                  </a:lnTo>
                  <a:lnTo>
                    <a:pt x="36" y="647"/>
                  </a:lnTo>
                  <a:lnTo>
                    <a:pt x="30" y="648"/>
                  </a:lnTo>
                  <a:lnTo>
                    <a:pt x="0" y="648"/>
                  </a:lnTo>
                  <a:lnTo>
                    <a:pt x="0" y="708"/>
                  </a:lnTo>
                  <a:lnTo>
                    <a:pt x="30" y="708"/>
                  </a:lnTo>
                  <a:lnTo>
                    <a:pt x="36" y="708"/>
                  </a:lnTo>
                  <a:lnTo>
                    <a:pt x="41" y="710"/>
                  </a:lnTo>
                  <a:lnTo>
                    <a:pt x="47" y="712"/>
                  </a:lnTo>
                  <a:lnTo>
                    <a:pt x="51" y="717"/>
                  </a:lnTo>
                  <a:lnTo>
                    <a:pt x="55" y="721"/>
                  </a:lnTo>
                  <a:lnTo>
                    <a:pt x="58" y="726"/>
                  </a:lnTo>
                  <a:lnTo>
                    <a:pt x="60" y="732"/>
                  </a:lnTo>
                  <a:lnTo>
                    <a:pt x="60" y="738"/>
                  </a:lnTo>
                  <a:lnTo>
                    <a:pt x="60" y="768"/>
                  </a:lnTo>
                  <a:lnTo>
                    <a:pt x="60" y="773"/>
                  </a:lnTo>
                  <a:lnTo>
                    <a:pt x="58" y="780"/>
                  </a:lnTo>
                  <a:lnTo>
                    <a:pt x="55" y="785"/>
                  </a:lnTo>
                  <a:lnTo>
                    <a:pt x="51" y="789"/>
                  </a:lnTo>
                  <a:lnTo>
                    <a:pt x="47" y="793"/>
                  </a:lnTo>
                  <a:lnTo>
                    <a:pt x="41" y="796"/>
                  </a:lnTo>
                  <a:lnTo>
                    <a:pt x="36" y="797"/>
                  </a:lnTo>
                  <a:lnTo>
                    <a:pt x="30" y="798"/>
                  </a:lnTo>
                  <a:lnTo>
                    <a:pt x="0" y="798"/>
                  </a:lnTo>
                  <a:lnTo>
                    <a:pt x="0" y="903"/>
                  </a:lnTo>
                  <a:lnTo>
                    <a:pt x="211" y="903"/>
                  </a:lnTo>
                  <a:lnTo>
                    <a:pt x="211" y="497"/>
                  </a:lnTo>
                  <a:lnTo>
                    <a:pt x="181" y="497"/>
                  </a:lnTo>
                  <a:lnTo>
                    <a:pt x="174" y="497"/>
                  </a:lnTo>
                  <a:lnTo>
                    <a:pt x="169" y="495"/>
                  </a:lnTo>
                  <a:lnTo>
                    <a:pt x="164" y="491"/>
                  </a:lnTo>
                  <a:lnTo>
                    <a:pt x="159" y="488"/>
                  </a:lnTo>
                  <a:lnTo>
                    <a:pt x="155" y="484"/>
                  </a:lnTo>
                  <a:lnTo>
                    <a:pt x="153" y="478"/>
                  </a:lnTo>
                  <a:lnTo>
                    <a:pt x="151" y="473"/>
                  </a:lnTo>
                  <a:lnTo>
                    <a:pt x="151" y="467"/>
                  </a:lnTo>
                  <a:lnTo>
                    <a:pt x="151" y="437"/>
                  </a:lnTo>
                  <a:lnTo>
                    <a:pt x="151" y="430"/>
                  </a:lnTo>
                  <a:lnTo>
                    <a:pt x="153" y="425"/>
                  </a:lnTo>
                  <a:lnTo>
                    <a:pt x="155" y="419"/>
                  </a:lnTo>
                  <a:lnTo>
                    <a:pt x="159" y="415"/>
                  </a:lnTo>
                  <a:lnTo>
                    <a:pt x="164" y="412"/>
                  </a:lnTo>
                  <a:lnTo>
                    <a:pt x="169" y="409"/>
                  </a:lnTo>
                  <a:lnTo>
                    <a:pt x="174" y="408"/>
                  </a:lnTo>
                  <a:lnTo>
                    <a:pt x="181" y="407"/>
                  </a:lnTo>
                  <a:lnTo>
                    <a:pt x="211" y="407"/>
                  </a:lnTo>
                  <a:lnTo>
                    <a:pt x="211" y="346"/>
                  </a:lnTo>
                  <a:lnTo>
                    <a:pt x="181" y="346"/>
                  </a:lnTo>
                  <a:lnTo>
                    <a:pt x="174" y="345"/>
                  </a:lnTo>
                  <a:lnTo>
                    <a:pt x="169" y="344"/>
                  </a:lnTo>
                  <a:lnTo>
                    <a:pt x="164" y="341"/>
                  </a:lnTo>
                  <a:lnTo>
                    <a:pt x="159" y="338"/>
                  </a:lnTo>
                  <a:lnTo>
                    <a:pt x="155" y="333"/>
                  </a:lnTo>
                  <a:lnTo>
                    <a:pt x="153" y="328"/>
                  </a:lnTo>
                  <a:lnTo>
                    <a:pt x="151" y="322"/>
                  </a:lnTo>
                  <a:lnTo>
                    <a:pt x="151" y="316"/>
                  </a:lnTo>
                  <a:lnTo>
                    <a:pt x="151" y="286"/>
                  </a:lnTo>
                  <a:lnTo>
                    <a:pt x="151" y="280"/>
                  </a:lnTo>
                  <a:lnTo>
                    <a:pt x="153" y="275"/>
                  </a:lnTo>
                  <a:lnTo>
                    <a:pt x="155" y="269"/>
                  </a:lnTo>
                  <a:lnTo>
                    <a:pt x="159" y="265"/>
                  </a:lnTo>
                  <a:lnTo>
                    <a:pt x="164" y="261"/>
                  </a:lnTo>
                  <a:lnTo>
                    <a:pt x="169" y="259"/>
                  </a:lnTo>
                  <a:lnTo>
                    <a:pt x="174" y="256"/>
                  </a:lnTo>
                  <a:lnTo>
                    <a:pt x="181" y="256"/>
                  </a:lnTo>
                  <a:lnTo>
                    <a:pt x="211" y="256"/>
                  </a:lnTo>
                  <a:lnTo>
                    <a:pt x="211" y="196"/>
                  </a:lnTo>
                  <a:lnTo>
                    <a:pt x="181" y="196"/>
                  </a:lnTo>
                  <a:lnTo>
                    <a:pt x="174" y="195"/>
                  </a:lnTo>
                  <a:lnTo>
                    <a:pt x="169" y="193"/>
                  </a:lnTo>
                  <a:lnTo>
                    <a:pt x="164" y="191"/>
                  </a:lnTo>
                  <a:lnTo>
                    <a:pt x="159" y="187"/>
                  </a:lnTo>
                  <a:lnTo>
                    <a:pt x="155" y="182"/>
                  </a:lnTo>
                  <a:lnTo>
                    <a:pt x="153" y="177"/>
                  </a:lnTo>
                  <a:lnTo>
                    <a:pt x="151" y="172"/>
                  </a:lnTo>
                  <a:lnTo>
                    <a:pt x="151" y="165"/>
                  </a:lnTo>
                  <a:lnTo>
                    <a:pt x="151" y="135"/>
                  </a:lnTo>
                  <a:lnTo>
                    <a:pt x="151" y="130"/>
                  </a:lnTo>
                  <a:lnTo>
                    <a:pt x="153" y="123"/>
                  </a:lnTo>
                  <a:lnTo>
                    <a:pt x="155" y="119"/>
                  </a:lnTo>
                  <a:lnTo>
                    <a:pt x="159" y="115"/>
                  </a:lnTo>
                  <a:lnTo>
                    <a:pt x="164" y="110"/>
                  </a:lnTo>
                  <a:lnTo>
                    <a:pt x="169" y="108"/>
                  </a:lnTo>
                  <a:lnTo>
                    <a:pt x="174"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70" name="Freeform 326">
              <a:extLst>
                <a:ext uri="{FF2B5EF4-FFF2-40B4-BE49-F238E27FC236}">
                  <a16:creationId xmlns:a16="http://schemas.microsoft.com/office/drawing/2014/main" id="{505F0C26-0335-4A1D-AA0D-8C830A4F0DE4}"/>
                </a:ext>
              </a:extLst>
            </p:cNvPr>
            <p:cNvSpPr>
              <a:spLocks/>
            </p:cNvSpPr>
            <p:nvPr/>
          </p:nvSpPr>
          <p:spPr bwMode="auto">
            <a:xfrm>
              <a:off x="949325" y="771525"/>
              <a:ext cx="68263" cy="287338"/>
            </a:xfrm>
            <a:custGeom>
              <a:avLst/>
              <a:gdLst>
                <a:gd name="T0" fmla="*/ 30 w 211"/>
                <a:gd name="T1" fmla="*/ 105 h 903"/>
                <a:gd name="T2" fmla="*/ 42 w 211"/>
                <a:gd name="T3" fmla="*/ 107 h 903"/>
                <a:gd name="T4" fmla="*/ 52 w 211"/>
                <a:gd name="T5" fmla="*/ 115 h 903"/>
                <a:gd name="T6" fmla="*/ 58 w 211"/>
                <a:gd name="T7" fmla="*/ 123 h 903"/>
                <a:gd name="T8" fmla="*/ 60 w 211"/>
                <a:gd name="T9" fmla="*/ 135 h 903"/>
                <a:gd name="T10" fmla="*/ 59 w 211"/>
                <a:gd name="T11" fmla="*/ 172 h 903"/>
                <a:gd name="T12" fmla="*/ 55 w 211"/>
                <a:gd name="T13" fmla="*/ 182 h 903"/>
                <a:gd name="T14" fmla="*/ 47 w 211"/>
                <a:gd name="T15" fmla="*/ 191 h 903"/>
                <a:gd name="T16" fmla="*/ 36 w 211"/>
                <a:gd name="T17" fmla="*/ 195 h 903"/>
                <a:gd name="T18" fmla="*/ 0 w 211"/>
                <a:gd name="T19" fmla="*/ 196 h 903"/>
                <a:gd name="T20" fmla="*/ 30 w 211"/>
                <a:gd name="T21" fmla="*/ 256 h 903"/>
                <a:gd name="T22" fmla="*/ 42 w 211"/>
                <a:gd name="T23" fmla="*/ 259 h 903"/>
                <a:gd name="T24" fmla="*/ 52 w 211"/>
                <a:gd name="T25" fmla="*/ 265 h 903"/>
                <a:gd name="T26" fmla="*/ 58 w 211"/>
                <a:gd name="T27" fmla="*/ 275 h 903"/>
                <a:gd name="T28" fmla="*/ 60 w 211"/>
                <a:gd name="T29" fmla="*/ 286 h 903"/>
                <a:gd name="T30" fmla="*/ 59 w 211"/>
                <a:gd name="T31" fmla="*/ 322 h 903"/>
                <a:gd name="T32" fmla="*/ 55 w 211"/>
                <a:gd name="T33" fmla="*/ 333 h 903"/>
                <a:gd name="T34" fmla="*/ 47 w 211"/>
                <a:gd name="T35" fmla="*/ 341 h 903"/>
                <a:gd name="T36" fmla="*/ 36 w 211"/>
                <a:gd name="T37" fmla="*/ 345 h 903"/>
                <a:gd name="T38" fmla="*/ 0 w 211"/>
                <a:gd name="T39" fmla="*/ 346 h 903"/>
                <a:gd name="T40" fmla="*/ 30 w 211"/>
                <a:gd name="T41" fmla="*/ 708 h 903"/>
                <a:gd name="T42" fmla="*/ 42 w 211"/>
                <a:gd name="T43" fmla="*/ 710 h 903"/>
                <a:gd name="T44" fmla="*/ 52 w 211"/>
                <a:gd name="T45" fmla="*/ 717 h 903"/>
                <a:gd name="T46" fmla="*/ 58 w 211"/>
                <a:gd name="T47" fmla="*/ 726 h 903"/>
                <a:gd name="T48" fmla="*/ 60 w 211"/>
                <a:gd name="T49" fmla="*/ 738 h 903"/>
                <a:gd name="T50" fmla="*/ 59 w 211"/>
                <a:gd name="T51" fmla="*/ 773 h 903"/>
                <a:gd name="T52" fmla="*/ 55 w 211"/>
                <a:gd name="T53" fmla="*/ 785 h 903"/>
                <a:gd name="T54" fmla="*/ 47 w 211"/>
                <a:gd name="T55" fmla="*/ 793 h 903"/>
                <a:gd name="T56" fmla="*/ 36 w 211"/>
                <a:gd name="T57" fmla="*/ 797 h 903"/>
                <a:gd name="T58" fmla="*/ 0 w 211"/>
                <a:gd name="T59" fmla="*/ 798 h 903"/>
                <a:gd name="T60" fmla="*/ 211 w 211"/>
                <a:gd name="T61" fmla="*/ 903 h 903"/>
                <a:gd name="T62" fmla="*/ 181 w 211"/>
                <a:gd name="T63" fmla="*/ 798 h 903"/>
                <a:gd name="T64" fmla="*/ 169 w 211"/>
                <a:gd name="T65" fmla="*/ 796 h 903"/>
                <a:gd name="T66" fmla="*/ 159 w 211"/>
                <a:gd name="T67" fmla="*/ 789 h 903"/>
                <a:gd name="T68" fmla="*/ 153 w 211"/>
                <a:gd name="T69" fmla="*/ 780 h 903"/>
                <a:gd name="T70" fmla="*/ 151 w 211"/>
                <a:gd name="T71" fmla="*/ 768 h 903"/>
                <a:gd name="T72" fmla="*/ 152 w 211"/>
                <a:gd name="T73" fmla="*/ 732 h 903"/>
                <a:gd name="T74" fmla="*/ 156 w 211"/>
                <a:gd name="T75" fmla="*/ 721 h 903"/>
                <a:gd name="T76" fmla="*/ 164 w 211"/>
                <a:gd name="T77" fmla="*/ 713 h 903"/>
                <a:gd name="T78" fmla="*/ 175 w 211"/>
                <a:gd name="T79" fmla="*/ 708 h 903"/>
                <a:gd name="T80" fmla="*/ 211 w 211"/>
                <a:gd name="T81" fmla="*/ 708 h 903"/>
                <a:gd name="T82" fmla="*/ 181 w 211"/>
                <a:gd name="T83" fmla="*/ 648 h 903"/>
                <a:gd name="T84" fmla="*/ 169 w 211"/>
                <a:gd name="T85" fmla="*/ 645 h 903"/>
                <a:gd name="T86" fmla="*/ 159 w 211"/>
                <a:gd name="T87" fmla="*/ 638 h 903"/>
                <a:gd name="T88" fmla="*/ 153 w 211"/>
                <a:gd name="T89" fmla="*/ 629 h 903"/>
                <a:gd name="T90" fmla="*/ 151 w 211"/>
                <a:gd name="T91" fmla="*/ 618 h 903"/>
                <a:gd name="T92" fmla="*/ 152 w 211"/>
                <a:gd name="T93" fmla="*/ 581 h 903"/>
                <a:gd name="T94" fmla="*/ 156 w 211"/>
                <a:gd name="T95" fmla="*/ 571 h 903"/>
                <a:gd name="T96" fmla="*/ 164 w 211"/>
                <a:gd name="T97" fmla="*/ 562 h 903"/>
                <a:gd name="T98" fmla="*/ 175 w 211"/>
                <a:gd name="T99" fmla="*/ 558 h 903"/>
                <a:gd name="T100" fmla="*/ 211 w 211"/>
                <a:gd name="T101" fmla="*/ 557 h 903"/>
                <a:gd name="T102" fmla="*/ 181 w 211"/>
                <a:gd name="T103" fmla="*/ 196 h 903"/>
                <a:gd name="T104" fmla="*/ 169 w 211"/>
                <a:gd name="T105" fmla="*/ 193 h 903"/>
                <a:gd name="T106" fmla="*/ 159 w 211"/>
                <a:gd name="T107" fmla="*/ 187 h 903"/>
                <a:gd name="T108" fmla="*/ 153 w 211"/>
                <a:gd name="T109" fmla="*/ 177 h 903"/>
                <a:gd name="T110" fmla="*/ 151 w 211"/>
                <a:gd name="T111" fmla="*/ 165 h 903"/>
                <a:gd name="T112" fmla="*/ 152 w 211"/>
                <a:gd name="T113" fmla="*/ 130 h 903"/>
                <a:gd name="T114" fmla="*/ 156 w 211"/>
                <a:gd name="T115" fmla="*/ 119 h 903"/>
                <a:gd name="T116" fmla="*/ 164 w 211"/>
                <a:gd name="T117" fmla="*/ 110 h 903"/>
                <a:gd name="T118" fmla="*/ 175 w 211"/>
                <a:gd name="T119" fmla="*/ 106 h 903"/>
                <a:gd name="T120" fmla="*/ 211 w 211"/>
                <a:gd name="T121" fmla="*/ 105 h 903"/>
                <a:gd name="T122" fmla="*/ 0 w 211"/>
                <a:gd name="T12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903">
                  <a:moveTo>
                    <a:pt x="0" y="105"/>
                  </a:moveTo>
                  <a:lnTo>
                    <a:pt x="30" y="105"/>
                  </a:lnTo>
                  <a:lnTo>
                    <a:pt x="36" y="106"/>
                  </a:lnTo>
                  <a:lnTo>
                    <a:pt x="42" y="107"/>
                  </a:lnTo>
                  <a:lnTo>
                    <a:pt x="47" y="110"/>
                  </a:lnTo>
                  <a:lnTo>
                    <a:pt x="52" y="115"/>
                  </a:lnTo>
                  <a:lnTo>
                    <a:pt x="55" y="119"/>
                  </a:lnTo>
                  <a:lnTo>
                    <a:pt x="58" y="123"/>
                  </a:lnTo>
                  <a:lnTo>
                    <a:pt x="59" y="130"/>
                  </a:lnTo>
                  <a:lnTo>
                    <a:pt x="60" y="135"/>
                  </a:lnTo>
                  <a:lnTo>
                    <a:pt x="60" y="165"/>
                  </a:lnTo>
                  <a:lnTo>
                    <a:pt x="59" y="172"/>
                  </a:lnTo>
                  <a:lnTo>
                    <a:pt x="58" y="177"/>
                  </a:lnTo>
                  <a:lnTo>
                    <a:pt x="55" y="182"/>
                  </a:lnTo>
                  <a:lnTo>
                    <a:pt x="52" y="187"/>
                  </a:lnTo>
                  <a:lnTo>
                    <a:pt x="47" y="191"/>
                  </a:lnTo>
                  <a:lnTo>
                    <a:pt x="42" y="193"/>
                  </a:lnTo>
                  <a:lnTo>
                    <a:pt x="36" y="195"/>
                  </a:lnTo>
                  <a:lnTo>
                    <a:pt x="30" y="196"/>
                  </a:lnTo>
                  <a:lnTo>
                    <a:pt x="0" y="196"/>
                  </a:lnTo>
                  <a:lnTo>
                    <a:pt x="0" y="256"/>
                  </a:lnTo>
                  <a:lnTo>
                    <a:pt x="30" y="256"/>
                  </a:lnTo>
                  <a:lnTo>
                    <a:pt x="36" y="256"/>
                  </a:lnTo>
                  <a:lnTo>
                    <a:pt x="42" y="259"/>
                  </a:lnTo>
                  <a:lnTo>
                    <a:pt x="47" y="261"/>
                  </a:lnTo>
                  <a:lnTo>
                    <a:pt x="52" y="265"/>
                  </a:lnTo>
                  <a:lnTo>
                    <a:pt x="55" y="269"/>
                  </a:lnTo>
                  <a:lnTo>
                    <a:pt x="58" y="275"/>
                  </a:lnTo>
                  <a:lnTo>
                    <a:pt x="59" y="280"/>
                  </a:lnTo>
                  <a:lnTo>
                    <a:pt x="60" y="286"/>
                  </a:lnTo>
                  <a:lnTo>
                    <a:pt x="60" y="316"/>
                  </a:lnTo>
                  <a:lnTo>
                    <a:pt x="59" y="322"/>
                  </a:lnTo>
                  <a:lnTo>
                    <a:pt x="58" y="328"/>
                  </a:lnTo>
                  <a:lnTo>
                    <a:pt x="55" y="333"/>
                  </a:lnTo>
                  <a:lnTo>
                    <a:pt x="52" y="338"/>
                  </a:lnTo>
                  <a:lnTo>
                    <a:pt x="47" y="341"/>
                  </a:lnTo>
                  <a:lnTo>
                    <a:pt x="42" y="344"/>
                  </a:lnTo>
                  <a:lnTo>
                    <a:pt x="36" y="345"/>
                  </a:lnTo>
                  <a:lnTo>
                    <a:pt x="30" y="346"/>
                  </a:lnTo>
                  <a:lnTo>
                    <a:pt x="0" y="346"/>
                  </a:lnTo>
                  <a:lnTo>
                    <a:pt x="0" y="708"/>
                  </a:lnTo>
                  <a:lnTo>
                    <a:pt x="30" y="708"/>
                  </a:lnTo>
                  <a:lnTo>
                    <a:pt x="36" y="708"/>
                  </a:lnTo>
                  <a:lnTo>
                    <a:pt x="42" y="710"/>
                  </a:lnTo>
                  <a:lnTo>
                    <a:pt x="47" y="712"/>
                  </a:lnTo>
                  <a:lnTo>
                    <a:pt x="52" y="717"/>
                  </a:lnTo>
                  <a:lnTo>
                    <a:pt x="55" y="721"/>
                  </a:lnTo>
                  <a:lnTo>
                    <a:pt x="58" y="726"/>
                  </a:lnTo>
                  <a:lnTo>
                    <a:pt x="59" y="732"/>
                  </a:lnTo>
                  <a:lnTo>
                    <a:pt x="60" y="738"/>
                  </a:lnTo>
                  <a:lnTo>
                    <a:pt x="60" y="768"/>
                  </a:lnTo>
                  <a:lnTo>
                    <a:pt x="59" y="773"/>
                  </a:lnTo>
                  <a:lnTo>
                    <a:pt x="58" y="780"/>
                  </a:lnTo>
                  <a:lnTo>
                    <a:pt x="55" y="785"/>
                  </a:lnTo>
                  <a:lnTo>
                    <a:pt x="52" y="789"/>
                  </a:lnTo>
                  <a:lnTo>
                    <a:pt x="47" y="793"/>
                  </a:lnTo>
                  <a:lnTo>
                    <a:pt x="42" y="796"/>
                  </a:lnTo>
                  <a:lnTo>
                    <a:pt x="36" y="797"/>
                  </a:lnTo>
                  <a:lnTo>
                    <a:pt x="30" y="798"/>
                  </a:lnTo>
                  <a:lnTo>
                    <a:pt x="0" y="798"/>
                  </a:lnTo>
                  <a:lnTo>
                    <a:pt x="0" y="903"/>
                  </a:lnTo>
                  <a:lnTo>
                    <a:pt x="211" y="903"/>
                  </a:lnTo>
                  <a:lnTo>
                    <a:pt x="211" y="798"/>
                  </a:lnTo>
                  <a:lnTo>
                    <a:pt x="181" y="798"/>
                  </a:lnTo>
                  <a:lnTo>
                    <a:pt x="175" y="797"/>
                  </a:lnTo>
                  <a:lnTo>
                    <a:pt x="169" y="796"/>
                  </a:lnTo>
                  <a:lnTo>
                    <a:pt x="164" y="793"/>
                  </a:lnTo>
                  <a:lnTo>
                    <a:pt x="159" y="789"/>
                  </a:lnTo>
                  <a:lnTo>
                    <a:pt x="156" y="785"/>
                  </a:lnTo>
                  <a:lnTo>
                    <a:pt x="153" y="780"/>
                  </a:lnTo>
                  <a:lnTo>
                    <a:pt x="152" y="774"/>
                  </a:lnTo>
                  <a:lnTo>
                    <a:pt x="151" y="768"/>
                  </a:lnTo>
                  <a:lnTo>
                    <a:pt x="151" y="738"/>
                  </a:lnTo>
                  <a:lnTo>
                    <a:pt x="152" y="732"/>
                  </a:lnTo>
                  <a:lnTo>
                    <a:pt x="153" y="726"/>
                  </a:lnTo>
                  <a:lnTo>
                    <a:pt x="156" y="721"/>
                  </a:lnTo>
                  <a:lnTo>
                    <a:pt x="159" y="717"/>
                  </a:lnTo>
                  <a:lnTo>
                    <a:pt x="164" y="713"/>
                  </a:lnTo>
                  <a:lnTo>
                    <a:pt x="169" y="710"/>
                  </a:lnTo>
                  <a:lnTo>
                    <a:pt x="175" y="708"/>
                  </a:lnTo>
                  <a:lnTo>
                    <a:pt x="181" y="708"/>
                  </a:lnTo>
                  <a:lnTo>
                    <a:pt x="211" y="708"/>
                  </a:lnTo>
                  <a:lnTo>
                    <a:pt x="211" y="648"/>
                  </a:lnTo>
                  <a:lnTo>
                    <a:pt x="181" y="648"/>
                  </a:lnTo>
                  <a:lnTo>
                    <a:pt x="175" y="647"/>
                  </a:lnTo>
                  <a:lnTo>
                    <a:pt x="169" y="645"/>
                  </a:lnTo>
                  <a:lnTo>
                    <a:pt x="164" y="643"/>
                  </a:lnTo>
                  <a:lnTo>
                    <a:pt x="159" y="638"/>
                  </a:lnTo>
                  <a:lnTo>
                    <a:pt x="156" y="634"/>
                  </a:lnTo>
                  <a:lnTo>
                    <a:pt x="153" y="629"/>
                  </a:lnTo>
                  <a:lnTo>
                    <a:pt x="152" y="623"/>
                  </a:lnTo>
                  <a:lnTo>
                    <a:pt x="151" y="618"/>
                  </a:lnTo>
                  <a:lnTo>
                    <a:pt x="151" y="587"/>
                  </a:lnTo>
                  <a:lnTo>
                    <a:pt x="152" y="581"/>
                  </a:lnTo>
                  <a:lnTo>
                    <a:pt x="153" y="576"/>
                  </a:lnTo>
                  <a:lnTo>
                    <a:pt x="156" y="571"/>
                  </a:lnTo>
                  <a:lnTo>
                    <a:pt x="159" y="566"/>
                  </a:lnTo>
                  <a:lnTo>
                    <a:pt x="164" y="562"/>
                  </a:lnTo>
                  <a:lnTo>
                    <a:pt x="169" y="560"/>
                  </a:lnTo>
                  <a:lnTo>
                    <a:pt x="175" y="558"/>
                  </a:lnTo>
                  <a:lnTo>
                    <a:pt x="181" y="557"/>
                  </a:lnTo>
                  <a:lnTo>
                    <a:pt x="211" y="557"/>
                  </a:lnTo>
                  <a:lnTo>
                    <a:pt x="211" y="196"/>
                  </a:lnTo>
                  <a:lnTo>
                    <a:pt x="181" y="196"/>
                  </a:lnTo>
                  <a:lnTo>
                    <a:pt x="175" y="195"/>
                  </a:lnTo>
                  <a:lnTo>
                    <a:pt x="169" y="193"/>
                  </a:lnTo>
                  <a:lnTo>
                    <a:pt x="164" y="191"/>
                  </a:lnTo>
                  <a:lnTo>
                    <a:pt x="159" y="187"/>
                  </a:lnTo>
                  <a:lnTo>
                    <a:pt x="156" y="182"/>
                  </a:lnTo>
                  <a:lnTo>
                    <a:pt x="153" y="177"/>
                  </a:lnTo>
                  <a:lnTo>
                    <a:pt x="152" y="172"/>
                  </a:lnTo>
                  <a:lnTo>
                    <a:pt x="151" y="165"/>
                  </a:lnTo>
                  <a:lnTo>
                    <a:pt x="151" y="135"/>
                  </a:lnTo>
                  <a:lnTo>
                    <a:pt x="152" y="130"/>
                  </a:lnTo>
                  <a:lnTo>
                    <a:pt x="153" y="123"/>
                  </a:lnTo>
                  <a:lnTo>
                    <a:pt x="156" y="119"/>
                  </a:lnTo>
                  <a:lnTo>
                    <a:pt x="159" y="115"/>
                  </a:lnTo>
                  <a:lnTo>
                    <a:pt x="164" y="110"/>
                  </a:lnTo>
                  <a:lnTo>
                    <a:pt x="169" y="108"/>
                  </a:lnTo>
                  <a:lnTo>
                    <a:pt x="175" y="106"/>
                  </a:lnTo>
                  <a:lnTo>
                    <a:pt x="181" y="105"/>
                  </a:lnTo>
                  <a:lnTo>
                    <a:pt x="211" y="105"/>
                  </a:lnTo>
                  <a:lnTo>
                    <a:pt x="211" y="0"/>
                  </a:lnTo>
                  <a:lnTo>
                    <a:pt x="0" y="0"/>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71" name="Freeform 327">
              <a:extLst>
                <a:ext uri="{FF2B5EF4-FFF2-40B4-BE49-F238E27FC236}">
                  <a16:creationId xmlns:a16="http://schemas.microsoft.com/office/drawing/2014/main" id="{EE66CB30-F704-45C9-BA83-17BA7DC13889}"/>
                </a:ext>
              </a:extLst>
            </p:cNvPr>
            <p:cNvSpPr>
              <a:spLocks/>
            </p:cNvSpPr>
            <p:nvPr/>
          </p:nvSpPr>
          <p:spPr bwMode="auto">
            <a:xfrm>
              <a:off x="1103313" y="771525"/>
              <a:ext cx="61913" cy="287338"/>
            </a:xfrm>
            <a:custGeom>
              <a:avLst/>
              <a:gdLst>
                <a:gd name="T0" fmla="*/ 0 w 195"/>
                <a:gd name="T1" fmla="*/ 0 h 903"/>
                <a:gd name="T2" fmla="*/ 30 w 195"/>
                <a:gd name="T3" fmla="*/ 105 h 903"/>
                <a:gd name="T4" fmla="*/ 42 w 195"/>
                <a:gd name="T5" fmla="*/ 107 h 903"/>
                <a:gd name="T6" fmla="*/ 51 w 195"/>
                <a:gd name="T7" fmla="*/ 115 h 903"/>
                <a:gd name="T8" fmla="*/ 58 w 195"/>
                <a:gd name="T9" fmla="*/ 123 h 903"/>
                <a:gd name="T10" fmla="*/ 60 w 195"/>
                <a:gd name="T11" fmla="*/ 135 h 903"/>
                <a:gd name="T12" fmla="*/ 59 w 195"/>
                <a:gd name="T13" fmla="*/ 172 h 903"/>
                <a:gd name="T14" fmla="*/ 55 w 195"/>
                <a:gd name="T15" fmla="*/ 182 h 903"/>
                <a:gd name="T16" fmla="*/ 47 w 195"/>
                <a:gd name="T17" fmla="*/ 191 h 903"/>
                <a:gd name="T18" fmla="*/ 36 w 195"/>
                <a:gd name="T19" fmla="*/ 195 h 903"/>
                <a:gd name="T20" fmla="*/ 0 w 195"/>
                <a:gd name="T21" fmla="*/ 196 h 903"/>
                <a:gd name="T22" fmla="*/ 30 w 195"/>
                <a:gd name="T23" fmla="*/ 256 h 903"/>
                <a:gd name="T24" fmla="*/ 42 w 195"/>
                <a:gd name="T25" fmla="*/ 259 h 903"/>
                <a:gd name="T26" fmla="*/ 51 w 195"/>
                <a:gd name="T27" fmla="*/ 265 h 903"/>
                <a:gd name="T28" fmla="*/ 58 w 195"/>
                <a:gd name="T29" fmla="*/ 275 h 903"/>
                <a:gd name="T30" fmla="*/ 60 w 195"/>
                <a:gd name="T31" fmla="*/ 286 h 903"/>
                <a:gd name="T32" fmla="*/ 59 w 195"/>
                <a:gd name="T33" fmla="*/ 322 h 903"/>
                <a:gd name="T34" fmla="*/ 55 w 195"/>
                <a:gd name="T35" fmla="*/ 333 h 903"/>
                <a:gd name="T36" fmla="*/ 47 w 195"/>
                <a:gd name="T37" fmla="*/ 341 h 903"/>
                <a:gd name="T38" fmla="*/ 36 w 195"/>
                <a:gd name="T39" fmla="*/ 345 h 903"/>
                <a:gd name="T40" fmla="*/ 0 w 195"/>
                <a:gd name="T41" fmla="*/ 346 h 903"/>
                <a:gd name="T42" fmla="*/ 30 w 195"/>
                <a:gd name="T43" fmla="*/ 407 h 903"/>
                <a:gd name="T44" fmla="*/ 42 w 195"/>
                <a:gd name="T45" fmla="*/ 409 h 903"/>
                <a:gd name="T46" fmla="*/ 51 w 195"/>
                <a:gd name="T47" fmla="*/ 415 h 903"/>
                <a:gd name="T48" fmla="*/ 58 w 195"/>
                <a:gd name="T49" fmla="*/ 425 h 903"/>
                <a:gd name="T50" fmla="*/ 60 w 195"/>
                <a:gd name="T51" fmla="*/ 437 h 903"/>
                <a:gd name="T52" fmla="*/ 59 w 195"/>
                <a:gd name="T53" fmla="*/ 473 h 903"/>
                <a:gd name="T54" fmla="*/ 55 w 195"/>
                <a:gd name="T55" fmla="*/ 484 h 903"/>
                <a:gd name="T56" fmla="*/ 47 w 195"/>
                <a:gd name="T57" fmla="*/ 491 h 903"/>
                <a:gd name="T58" fmla="*/ 36 w 195"/>
                <a:gd name="T59" fmla="*/ 497 h 903"/>
                <a:gd name="T60" fmla="*/ 0 w 195"/>
                <a:gd name="T61" fmla="*/ 497 h 903"/>
                <a:gd name="T62" fmla="*/ 180 w 195"/>
                <a:gd name="T63" fmla="*/ 903 h 903"/>
                <a:gd name="T64" fmla="*/ 187 w 195"/>
                <a:gd name="T65" fmla="*/ 902 h 903"/>
                <a:gd name="T66" fmla="*/ 191 w 195"/>
                <a:gd name="T67" fmla="*/ 899 h 903"/>
                <a:gd name="T68" fmla="*/ 194 w 195"/>
                <a:gd name="T69" fmla="*/ 895 h 903"/>
                <a:gd name="T70" fmla="*/ 195 w 195"/>
                <a:gd name="T71" fmla="*/ 888 h 903"/>
                <a:gd name="T72" fmla="*/ 195 w 195"/>
                <a:gd name="T73" fmla="*/ 12 h 903"/>
                <a:gd name="T74" fmla="*/ 193 w 195"/>
                <a:gd name="T75" fmla="*/ 6 h 903"/>
                <a:gd name="T76" fmla="*/ 189 w 195"/>
                <a:gd name="T77" fmla="*/ 2 h 903"/>
                <a:gd name="T78" fmla="*/ 183 w 195"/>
                <a:gd name="T79" fmla="*/ 0 h 903"/>
                <a:gd name="T80" fmla="*/ 180 w 195"/>
                <a:gd name="T81"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 h="903">
                  <a:moveTo>
                    <a:pt x="180" y="0"/>
                  </a:moveTo>
                  <a:lnTo>
                    <a:pt x="0" y="0"/>
                  </a:lnTo>
                  <a:lnTo>
                    <a:pt x="0" y="105"/>
                  </a:lnTo>
                  <a:lnTo>
                    <a:pt x="30" y="105"/>
                  </a:lnTo>
                  <a:lnTo>
                    <a:pt x="36" y="106"/>
                  </a:lnTo>
                  <a:lnTo>
                    <a:pt x="42" y="107"/>
                  </a:lnTo>
                  <a:lnTo>
                    <a:pt x="47" y="110"/>
                  </a:lnTo>
                  <a:lnTo>
                    <a:pt x="51" y="115"/>
                  </a:lnTo>
                  <a:lnTo>
                    <a:pt x="55" y="119"/>
                  </a:lnTo>
                  <a:lnTo>
                    <a:pt x="58" y="123"/>
                  </a:lnTo>
                  <a:lnTo>
                    <a:pt x="59" y="130"/>
                  </a:lnTo>
                  <a:lnTo>
                    <a:pt x="60" y="135"/>
                  </a:lnTo>
                  <a:lnTo>
                    <a:pt x="60" y="165"/>
                  </a:lnTo>
                  <a:lnTo>
                    <a:pt x="59" y="172"/>
                  </a:lnTo>
                  <a:lnTo>
                    <a:pt x="58" y="177"/>
                  </a:lnTo>
                  <a:lnTo>
                    <a:pt x="55" y="182"/>
                  </a:lnTo>
                  <a:lnTo>
                    <a:pt x="51" y="187"/>
                  </a:lnTo>
                  <a:lnTo>
                    <a:pt x="47" y="191"/>
                  </a:lnTo>
                  <a:lnTo>
                    <a:pt x="42" y="193"/>
                  </a:lnTo>
                  <a:lnTo>
                    <a:pt x="36" y="195"/>
                  </a:lnTo>
                  <a:lnTo>
                    <a:pt x="30" y="196"/>
                  </a:lnTo>
                  <a:lnTo>
                    <a:pt x="0" y="196"/>
                  </a:lnTo>
                  <a:lnTo>
                    <a:pt x="0" y="256"/>
                  </a:lnTo>
                  <a:lnTo>
                    <a:pt x="30" y="256"/>
                  </a:lnTo>
                  <a:lnTo>
                    <a:pt x="36" y="256"/>
                  </a:lnTo>
                  <a:lnTo>
                    <a:pt x="42" y="259"/>
                  </a:lnTo>
                  <a:lnTo>
                    <a:pt x="47" y="261"/>
                  </a:lnTo>
                  <a:lnTo>
                    <a:pt x="51" y="265"/>
                  </a:lnTo>
                  <a:lnTo>
                    <a:pt x="55" y="269"/>
                  </a:lnTo>
                  <a:lnTo>
                    <a:pt x="58" y="275"/>
                  </a:lnTo>
                  <a:lnTo>
                    <a:pt x="59" y="280"/>
                  </a:lnTo>
                  <a:lnTo>
                    <a:pt x="60" y="286"/>
                  </a:lnTo>
                  <a:lnTo>
                    <a:pt x="60" y="316"/>
                  </a:lnTo>
                  <a:lnTo>
                    <a:pt x="59" y="322"/>
                  </a:lnTo>
                  <a:lnTo>
                    <a:pt x="58" y="328"/>
                  </a:lnTo>
                  <a:lnTo>
                    <a:pt x="55" y="333"/>
                  </a:lnTo>
                  <a:lnTo>
                    <a:pt x="51" y="338"/>
                  </a:lnTo>
                  <a:lnTo>
                    <a:pt x="47" y="341"/>
                  </a:lnTo>
                  <a:lnTo>
                    <a:pt x="42" y="344"/>
                  </a:lnTo>
                  <a:lnTo>
                    <a:pt x="36" y="345"/>
                  </a:lnTo>
                  <a:lnTo>
                    <a:pt x="30" y="346"/>
                  </a:lnTo>
                  <a:lnTo>
                    <a:pt x="0" y="346"/>
                  </a:lnTo>
                  <a:lnTo>
                    <a:pt x="0" y="407"/>
                  </a:lnTo>
                  <a:lnTo>
                    <a:pt x="30" y="407"/>
                  </a:lnTo>
                  <a:lnTo>
                    <a:pt x="36" y="408"/>
                  </a:lnTo>
                  <a:lnTo>
                    <a:pt x="42" y="409"/>
                  </a:lnTo>
                  <a:lnTo>
                    <a:pt x="47" y="412"/>
                  </a:lnTo>
                  <a:lnTo>
                    <a:pt x="51" y="415"/>
                  </a:lnTo>
                  <a:lnTo>
                    <a:pt x="55" y="419"/>
                  </a:lnTo>
                  <a:lnTo>
                    <a:pt x="58" y="425"/>
                  </a:lnTo>
                  <a:lnTo>
                    <a:pt x="59" y="430"/>
                  </a:lnTo>
                  <a:lnTo>
                    <a:pt x="60" y="437"/>
                  </a:lnTo>
                  <a:lnTo>
                    <a:pt x="60" y="467"/>
                  </a:lnTo>
                  <a:lnTo>
                    <a:pt x="59" y="473"/>
                  </a:lnTo>
                  <a:lnTo>
                    <a:pt x="58" y="478"/>
                  </a:lnTo>
                  <a:lnTo>
                    <a:pt x="55" y="484"/>
                  </a:lnTo>
                  <a:lnTo>
                    <a:pt x="51" y="488"/>
                  </a:lnTo>
                  <a:lnTo>
                    <a:pt x="47" y="491"/>
                  </a:lnTo>
                  <a:lnTo>
                    <a:pt x="42" y="495"/>
                  </a:lnTo>
                  <a:lnTo>
                    <a:pt x="36" y="497"/>
                  </a:lnTo>
                  <a:lnTo>
                    <a:pt x="30" y="497"/>
                  </a:lnTo>
                  <a:lnTo>
                    <a:pt x="0" y="497"/>
                  </a:lnTo>
                  <a:lnTo>
                    <a:pt x="0" y="903"/>
                  </a:lnTo>
                  <a:lnTo>
                    <a:pt x="180" y="903"/>
                  </a:lnTo>
                  <a:lnTo>
                    <a:pt x="183" y="903"/>
                  </a:lnTo>
                  <a:lnTo>
                    <a:pt x="187" y="902"/>
                  </a:lnTo>
                  <a:lnTo>
                    <a:pt x="189" y="901"/>
                  </a:lnTo>
                  <a:lnTo>
                    <a:pt x="191" y="899"/>
                  </a:lnTo>
                  <a:lnTo>
                    <a:pt x="193" y="897"/>
                  </a:lnTo>
                  <a:lnTo>
                    <a:pt x="194" y="895"/>
                  </a:lnTo>
                  <a:lnTo>
                    <a:pt x="195" y="891"/>
                  </a:lnTo>
                  <a:lnTo>
                    <a:pt x="195" y="888"/>
                  </a:lnTo>
                  <a:lnTo>
                    <a:pt x="195" y="15"/>
                  </a:lnTo>
                  <a:lnTo>
                    <a:pt x="195" y="12"/>
                  </a:lnTo>
                  <a:lnTo>
                    <a:pt x="194" y="10"/>
                  </a:lnTo>
                  <a:lnTo>
                    <a:pt x="193" y="6"/>
                  </a:lnTo>
                  <a:lnTo>
                    <a:pt x="191" y="4"/>
                  </a:lnTo>
                  <a:lnTo>
                    <a:pt x="189" y="2"/>
                  </a:lnTo>
                  <a:lnTo>
                    <a:pt x="187" y="1"/>
                  </a:lnTo>
                  <a:lnTo>
                    <a:pt x="183" y="0"/>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sp>
        <p:nvSpPr>
          <p:cNvPr id="38" name="Freeform 3886" descr="Icon of magnifying glass to represent search. ">
            <a:extLst>
              <a:ext uri="{FF2B5EF4-FFF2-40B4-BE49-F238E27FC236}">
                <a16:creationId xmlns:a16="http://schemas.microsoft.com/office/drawing/2014/main" id="{EC8E95A8-22FE-44FA-B5A6-2AA2D47A5BB3}"/>
              </a:ext>
            </a:extLst>
          </p:cNvPr>
          <p:cNvSpPr>
            <a:spLocks noEditPoints="1"/>
          </p:cNvSpPr>
          <p:nvPr/>
        </p:nvSpPr>
        <p:spPr bwMode="auto">
          <a:xfrm>
            <a:off x="2802676" y="2547643"/>
            <a:ext cx="286835" cy="285251"/>
          </a:xfrm>
          <a:custGeom>
            <a:avLst/>
            <a:gdLst>
              <a:gd name="T0" fmla="*/ 268 w 902"/>
              <a:gd name="T1" fmla="*/ 575 h 901"/>
              <a:gd name="T2" fmla="*/ 207 w 902"/>
              <a:gd name="T3" fmla="*/ 555 h 901"/>
              <a:gd name="T4" fmla="*/ 155 w 902"/>
              <a:gd name="T5" fmla="*/ 520 h 901"/>
              <a:gd name="T6" fmla="*/ 112 w 902"/>
              <a:gd name="T7" fmla="*/ 475 h 901"/>
              <a:gd name="T8" fmla="*/ 81 w 902"/>
              <a:gd name="T9" fmla="*/ 422 h 901"/>
              <a:gd name="T10" fmla="*/ 64 w 902"/>
              <a:gd name="T11" fmla="*/ 360 h 901"/>
              <a:gd name="T12" fmla="*/ 61 w 902"/>
              <a:gd name="T13" fmla="*/ 294 h 901"/>
              <a:gd name="T14" fmla="*/ 76 w 902"/>
              <a:gd name="T15" fmla="*/ 231 h 901"/>
              <a:gd name="T16" fmla="*/ 104 w 902"/>
              <a:gd name="T17" fmla="*/ 175 h 901"/>
              <a:gd name="T18" fmla="*/ 145 w 902"/>
              <a:gd name="T19" fmla="*/ 128 h 901"/>
              <a:gd name="T20" fmla="*/ 197 w 902"/>
              <a:gd name="T21" fmla="*/ 92 h 901"/>
              <a:gd name="T22" fmla="*/ 256 w 902"/>
              <a:gd name="T23" fmla="*/ 69 h 901"/>
              <a:gd name="T24" fmla="*/ 320 w 902"/>
              <a:gd name="T25" fmla="*/ 60 h 901"/>
              <a:gd name="T26" fmla="*/ 385 w 902"/>
              <a:gd name="T27" fmla="*/ 69 h 901"/>
              <a:gd name="T28" fmla="*/ 444 w 902"/>
              <a:gd name="T29" fmla="*/ 92 h 901"/>
              <a:gd name="T30" fmla="*/ 495 w 902"/>
              <a:gd name="T31" fmla="*/ 128 h 901"/>
              <a:gd name="T32" fmla="*/ 537 w 902"/>
              <a:gd name="T33" fmla="*/ 175 h 901"/>
              <a:gd name="T34" fmla="*/ 564 w 902"/>
              <a:gd name="T35" fmla="*/ 231 h 901"/>
              <a:gd name="T36" fmla="*/ 579 w 902"/>
              <a:gd name="T37" fmla="*/ 294 h 901"/>
              <a:gd name="T38" fmla="*/ 577 w 902"/>
              <a:gd name="T39" fmla="*/ 360 h 901"/>
              <a:gd name="T40" fmla="*/ 560 w 902"/>
              <a:gd name="T41" fmla="*/ 422 h 901"/>
              <a:gd name="T42" fmla="*/ 529 w 902"/>
              <a:gd name="T43" fmla="*/ 475 h 901"/>
              <a:gd name="T44" fmla="*/ 486 w 902"/>
              <a:gd name="T45" fmla="*/ 520 h 901"/>
              <a:gd name="T46" fmla="*/ 432 w 902"/>
              <a:gd name="T47" fmla="*/ 555 h 901"/>
              <a:gd name="T48" fmla="*/ 372 w 902"/>
              <a:gd name="T49" fmla="*/ 575 h 901"/>
              <a:gd name="T50" fmla="*/ 320 w 902"/>
              <a:gd name="T51" fmla="*/ 580 h 901"/>
              <a:gd name="T52" fmla="*/ 591 w 902"/>
              <a:gd name="T53" fmla="*/ 491 h 901"/>
              <a:gd name="T54" fmla="*/ 621 w 902"/>
              <a:gd name="T55" fmla="*/ 430 h 901"/>
              <a:gd name="T56" fmla="*/ 637 w 902"/>
              <a:gd name="T57" fmla="*/ 363 h 901"/>
              <a:gd name="T58" fmla="*/ 638 w 902"/>
              <a:gd name="T59" fmla="*/ 288 h 901"/>
              <a:gd name="T60" fmla="*/ 621 w 902"/>
              <a:gd name="T61" fmla="*/ 211 h 901"/>
              <a:gd name="T62" fmla="*/ 586 w 902"/>
              <a:gd name="T63" fmla="*/ 142 h 901"/>
              <a:gd name="T64" fmla="*/ 535 w 902"/>
              <a:gd name="T65" fmla="*/ 83 h 901"/>
              <a:gd name="T66" fmla="*/ 473 w 902"/>
              <a:gd name="T67" fmla="*/ 39 h 901"/>
              <a:gd name="T68" fmla="*/ 400 w 902"/>
              <a:gd name="T69" fmla="*/ 10 h 901"/>
              <a:gd name="T70" fmla="*/ 320 w 902"/>
              <a:gd name="T71" fmla="*/ 0 h 901"/>
              <a:gd name="T72" fmla="*/ 241 w 902"/>
              <a:gd name="T73" fmla="*/ 10 h 901"/>
              <a:gd name="T74" fmla="*/ 168 w 902"/>
              <a:gd name="T75" fmla="*/ 39 h 901"/>
              <a:gd name="T76" fmla="*/ 105 w 902"/>
              <a:gd name="T77" fmla="*/ 83 h 901"/>
              <a:gd name="T78" fmla="*/ 55 w 902"/>
              <a:gd name="T79" fmla="*/ 142 h 901"/>
              <a:gd name="T80" fmla="*/ 20 w 902"/>
              <a:gd name="T81" fmla="*/ 211 h 901"/>
              <a:gd name="T82" fmla="*/ 1 w 902"/>
              <a:gd name="T83" fmla="*/ 288 h 901"/>
              <a:gd name="T84" fmla="*/ 3 w 902"/>
              <a:gd name="T85" fmla="*/ 369 h 901"/>
              <a:gd name="T86" fmla="*/ 25 w 902"/>
              <a:gd name="T87" fmla="*/ 445 h 901"/>
              <a:gd name="T88" fmla="*/ 64 w 902"/>
              <a:gd name="T89" fmla="*/ 512 h 901"/>
              <a:gd name="T90" fmla="*/ 117 w 902"/>
              <a:gd name="T91" fmla="*/ 568 h 901"/>
              <a:gd name="T92" fmla="*/ 182 w 902"/>
              <a:gd name="T93" fmla="*/ 608 h 901"/>
              <a:gd name="T94" fmla="*/ 256 w 902"/>
              <a:gd name="T95" fmla="*/ 634 h 901"/>
              <a:gd name="T96" fmla="*/ 335 w 902"/>
              <a:gd name="T97" fmla="*/ 641 h 901"/>
              <a:gd name="T98" fmla="*/ 405 w 902"/>
              <a:gd name="T99" fmla="*/ 630 h 901"/>
              <a:gd name="T100" fmla="*/ 468 w 902"/>
              <a:gd name="T101" fmla="*/ 604 h 901"/>
              <a:gd name="T102" fmla="*/ 525 w 902"/>
              <a:gd name="T103" fmla="*/ 567 h 901"/>
              <a:gd name="T104" fmla="*/ 871 w 902"/>
              <a:gd name="T105" fmla="*/ 901 h 901"/>
              <a:gd name="T106" fmla="*/ 897 w 902"/>
              <a:gd name="T107" fmla="*/ 888 h 901"/>
              <a:gd name="T108" fmla="*/ 899 w 902"/>
              <a:gd name="T109" fmla="*/ 86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2" h="901">
                <a:moveTo>
                  <a:pt x="320" y="580"/>
                </a:moveTo>
                <a:lnTo>
                  <a:pt x="307" y="580"/>
                </a:lnTo>
                <a:lnTo>
                  <a:pt x="294" y="579"/>
                </a:lnTo>
                <a:lnTo>
                  <a:pt x="281" y="577"/>
                </a:lnTo>
                <a:lnTo>
                  <a:pt x="268" y="575"/>
                </a:lnTo>
                <a:lnTo>
                  <a:pt x="256" y="572"/>
                </a:lnTo>
                <a:lnTo>
                  <a:pt x="243" y="569"/>
                </a:lnTo>
                <a:lnTo>
                  <a:pt x="231" y="564"/>
                </a:lnTo>
                <a:lnTo>
                  <a:pt x="219" y="560"/>
                </a:lnTo>
                <a:lnTo>
                  <a:pt x="207" y="555"/>
                </a:lnTo>
                <a:lnTo>
                  <a:pt x="197" y="549"/>
                </a:lnTo>
                <a:lnTo>
                  <a:pt x="186" y="543"/>
                </a:lnTo>
                <a:lnTo>
                  <a:pt x="175" y="535"/>
                </a:lnTo>
                <a:lnTo>
                  <a:pt x="164" y="529"/>
                </a:lnTo>
                <a:lnTo>
                  <a:pt x="155" y="520"/>
                </a:lnTo>
                <a:lnTo>
                  <a:pt x="145" y="513"/>
                </a:lnTo>
                <a:lnTo>
                  <a:pt x="136" y="504"/>
                </a:lnTo>
                <a:lnTo>
                  <a:pt x="128" y="495"/>
                </a:lnTo>
                <a:lnTo>
                  <a:pt x="119" y="486"/>
                </a:lnTo>
                <a:lnTo>
                  <a:pt x="112" y="475"/>
                </a:lnTo>
                <a:lnTo>
                  <a:pt x="104" y="466"/>
                </a:lnTo>
                <a:lnTo>
                  <a:pt x="98" y="455"/>
                </a:lnTo>
                <a:lnTo>
                  <a:pt x="91" y="444"/>
                </a:lnTo>
                <a:lnTo>
                  <a:pt x="86" y="432"/>
                </a:lnTo>
                <a:lnTo>
                  <a:pt x="81" y="422"/>
                </a:lnTo>
                <a:lnTo>
                  <a:pt x="76" y="410"/>
                </a:lnTo>
                <a:lnTo>
                  <a:pt x="72" y="397"/>
                </a:lnTo>
                <a:lnTo>
                  <a:pt x="69" y="385"/>
                </a:lnTo>
                <a:lnTo>
                  <a:pt x="66" y="372"/>
                </a:lnTo>
                <a:lnTo>
                  <a:pt x="64" y="360"/>
                </a:lnTo>
                <a:lnTo>
                  <a:pt x="61" y="347"/>
                </a:lnTo>
                <a:lnTo>
                  <a:pt x="60" y="334"/>
                </a:lnTo>
                <a:lnTo>
                  <a:pt x="60" y="320"/>
                </a:lnTo>
                <a:lnTo>
                  <a:pt x="60" y="307"/>
                </a:lnTo>
                <a:lnTo>
                  <a:pt x="61" y="294"/>
                </a:lnTo>
                <a:lnTo>
                  <a:pt x="64" y="281"/>
                </a:lnTo>
                <a:lnTo>
                  <a:pt x="66" y="268"/>
                </a:lnTo>
                <a:lnTo>
                  <a:pt x="69" y="256"/>
                </a:lnTo>
                <a:lnTo>
                  <a:pt x="72" y="243"/>
                </a:lnTo>
                <a:lnTo>
                  <a:pt x="76" y="231"/>
                </a:lnTo>
                <a:lnTo>
                  <a:pt x="81" y="219"/>
                </a:lnTo>
                <a:lnTo>
                  <a:pt x="86" y="207"/>
                </a:lnTo>
                <a:lnTo>
                  <a:pt x="91" y="197"/>
                </a:lnTo>
                <a:lnTo>
                  <a:pt x="98" y="186"/>
                </a:lnTo>
                <a:lnTo>
                  <a:pt x="104" y="175"/>
                </a:lnTo>
                <a:lnTo>
                  <a:pt x="112" y="164"/>
                </a:lnTo>
                <a:lnTo>
                  <a:pt x="119" y="155"/>
                </a:lnTo>
                <a:lnTo>
                  <a:pt x="128" y="145"/>
                </a:lnTo>
                <a:lnTo>
                  <a:pt x="136" y="137"/>
                </a:lnTo>
                <a:lnTo>
                  <a:pt x="145" y="128"/>
                </a:lnTo>
                <a:lnTo>
                  <a:pt x="155" y="119"/>
                </a:lnTo>
                <a:lnTo>
                  <a:pt x="164" y="112"/>
                </a:lnTo>
                <a:lnTo>
                  <a:pt x="175" y="104"/>
                </a:lnTo>
                <a:lnTo>
                  <a:pt x="186" y="98"/>
                </a:lnTo>
                <a:lnTo>
                  <a:pt x="197" y="92"/>
                </a:lnTo>
                <a:lnTo>
                  <a:pt x="207" y="86"/>
                </a:lnTo>
                <a:lnTo>
                  <a:pt x="219" y="81"/>
                </a:lnTo>
                <a:lnTo>
                  <a:pt x="231" y="77"/>
                </a:lnTo>
                <a:lnTo>
                  <a:pt x="243" y="72"/>
                </a:lnTo>
                <a:lnTo>
                  <a:pt x="256" y="69"/>
                </a:lnTo>
                <a:lnTo>
                  <a:pt x="268" y="66"/>
                </a:lnTo>
                <a:lnTo>
                  <a:pt x="281" y="64"/>
                </a:lnTo>
                <a:lnTo>
                  <a:pt x="294" y="61"/>
                </a:lnTo>
                <a:lnTo>
                  <a:pt x="307" y="60"/>
                </a:lnTo>
                <a:lnTo>
                  <a:pt x="320" y="60"/>
                </a:lnTo>
                <a:lnTo>
                  <a:pt x="334" y="60"/>
                </a:lnTo>
                <a:lnTo>
                  <a:pt x="347" y="61"/>
                </a:lnTo>
                <a:lnTo>
                  <a:pt x="360" y="64"/>
                </a:lnTo>
                <a:lnTo>
                  <a:pt x="372" y="66"/>
                </a:lnTo>
                <a:lnTo>
                  <a:pt x="385" y="69"/>
                </a:lnTo>
                <a:lnTo>
                  <a:pt x="397" y="72"/>
                </a:lnTo>
                <a:lnTo>
                  <a:pt x="410" y="77"/>
                </a:lnTo>
                <a:lnTo>
                  <a:pt x="422" y="81"/>
                </a:lnTo>
                <a:lnTo>
                  <a:pt x="432" y="86"/>
                </a:lnTo>
                <a:lnTo>
                  <a:pt x="444" y="92"/>
                </a:lnTo>
                <a:lnTo>
                  <a:pt x="455" y="98"/>
                </a:lnTo>
                <a:lnTo>
                  <a:pt x="466" y="104"/>
                </a:lnTo>
                <a:lnTo>
                  <a:pt x="475" y="112"/>
                </a:lnTo>
                <a:lnTo>
                  <a:pt x="486" y="119"/>
                </a:lnTo>
                <a:lnTo>
                  <a:pt x="495" y="128"/>
                </a:lnTo>
                <a:lnTo>
                  <a:pt x="504" y="137"/>
                </a:lnTo>
                <a:lnTo>
                  <a:pt x="513" y="145"/>
                </a:lnTo>
                <a:lnTo>
                  <a:pt x="522" y="155"/>
                </a:lnTo>
                <a:lnTo>
                  <a:pt x="529" y="164"/>
                </a:lnTo>
                <a:lnTo>
                  <a:pt x="537" y="175"/>
                </a:lnTo>
                <a:lnTo>
                  <a:pt x="543" y="186"/>
                </a:lnTo>
                <a:lnTo>
                  <a:pt x="549" y="197"/>
                </a:lnTo>
                <a:lnTo>
                  <a:pt x="555" y="207"/>
                </a:lnTo>
                <a:lnTo>
                  <a:pt x="560" y="219"/>
                </a:lnTo>
                <a:lnTo>
                  <a:pt x="564" y="231"/>
                </a:lnTo>
                <a:lnTo>
                  <a:pt x="569" y="243"/>
                </a:lnTo>
                <a:lnTo>
                  <a:pt x="572" y="256"/>
                </a:lnTo>
                <a:lnTo>
                  <a:pt x="575" y="268"/>
                </a:lnTo>
                <a:lnTo>
                  <a:pt x="577" y="281"/>
                </a:lnTo>
                <a:lnTo>
                  <a:pt x="579" y="294"/>
                </a:lnTo>
                <a:lnTo>
                  <a:pt x="580" y="307"/>
                </a:lnTo>
                <a:lnTo>
                  <a:pt x="580" y="320"/>
                </a:lnTo>
                <a:lnTo>
                  <a:pt x="580" y="334"/>
                </a:lnTo>
                <a:lnTo>
                  <a:pt x="579" y="347"/>
                </a:lnTo>
                <a:lnTo>
                  <a:pt x="577" y="360"/>
                </a:lnTo>
                <a:lnTo>
                  <a:pt x="575" y="372"/>
                </a:lnTo>
                <a:lnTo>
                  <a:pt x="572" y="385"/>
                </a:lnTo>
                <a:lnTo>
                  <a:pt x="569" y="397"/>
                </a:lnTo>
                <a:lnTo>
                  <a:pt x="564" y="410"/>
                </a:lnTo>
                <a:lnTo>
                  <a:pt x="560" y="422"/>
                </a:lnTo>
                <a:lnTo>
                  <a:pt x="555" y="432"/>
                </a:lnTo>
                <a:lnTo>
                  <a:pt x="549" y="444"/>
                </a:lnTo>
                <a:lnTo>
                  <a:pt x="543" y="455"/>
                </a:lnTo>
                <a:lnTo>
                  <a:pt x="537" y="466"/>
                </a:lnTo>
                <a:lnTo>
                  <a:pt x="529" y="475"/>
                </a:lnTo>
                <a:lnTo>
                  <a:pt x="522" y="486"/>
                </a:lnTo>
                <a:lnTo>
                  <a:pt x="513" y="495"/>
                </a:lnTo>
                <a:lnTo>
                  <a:pt x="504" y="504"/>
                </a:lnTo>
                <a:lnTo>
                  <a:pt x="495" y="513"/>
                </a:lnTo>
                <a:lnTo>
                  <a:pt x="486" y="520"/>
                </a:lnTo>
                <a:lnTo>
                  <a:pt x="475" y="529"/>
                </a:lnTo>
                <a:lnTo>
                  <a:pt x="466" y="535"/>
                </a:lnTo>
                <a:lnTo>
                  <a:pt x="455" y="543"/>
                </a:lnTo>
                <a:lnTo>
                  <a:pt x="444" y="549"/>
                </a:lnTo>
                <a:lnTo>
                  <a:pt x="432" y="555"/>
                </a:lnTo>
                <a:lnTo>
                  <a:pt x="422" y="560"/>
                </a:lnTo>
                <a:lnTo>
                  <a:pt x="410" y="564"/>
                </a:lnTo>
                <a:lnTo>
                  <a:pt x="397" y="569"/>
                </a:lnTo>
                <a:lnTo>
                  <a:pt x="385" y="572"/>
                </a:lnTo>
                <a:lnTo>
                  <a:pt x="372" y="575"/>
                </a:lnTo>
                <a:lnTo>
                  <a:pt x="360" y="577"/>
                </a:lnTo>
                <a:lnTo>
                  <a:pt x="347" y="579"/>
                </a:lnTo>
                <a:lnTo>
                  <a:pt x="334" y="580"/>
                </a:lnTo>
                <a:lnTo>
                  <a:pt x="320" y="580"/>
                </a:lnTo>
                <a:lnTo>
                  <a:pt x="320" y="580"/>
                </a:lnTo>
                <a:close/>
                <a:moveTo>
                  <a:pt x="893" y="851"/>
                </a:moveTo>
                <a:lnTo>
                  <a:pt x="567" y="525"/>
                </a:lnTo>
                <a:lnTo>
                  <a:pt x="575" y="514"/>
                </a:lnTo>
                <a:lnTo>
                  <a:pt x="584" y="503"/>
                </a:lnTo>
                <a:lnTo>
                  <a:pt x="591" y="491"/>
                </a:lnTo>
                <a:lnTo>
                  <a:pt x="598" y="480"/>
                </a:lnTo>
                <a:lnTo>
                  <a:pt x="604" y="468"/>
                </a:lnTo>
                <a:lnTo>
                  <a:pt x="611" y="456"/>
                </a:lnTo>
                <a:lnTo>
                  <a:pt x="616" y="443"/>
                </a:lnTo>
                <a:lnTo>
                  <a:pt x="621" y="430"/>
                </a:lnTo>
                <a:lnTo>
                  <a:pt x="626" y="417"/>
                </a:lnTo>
                <a:lnTo>
                  <a:pt x="630" y="405"/>
                </a:lnTo>
                <a:lnTo>
                  <a:pt x="633" y="391"/>
                </a:lnTo>
                <a:lnTo>
                  <a:pt x="635" y="377"/>
                </a:lnTo>
                <a:lnTo>
                  <a:pt x="637" y="363"/>
                </a:lnTo>
                <a:lnTo>
                  <a:pt x="639" y="349"/>
                </a:lnTo>
                <a:lnTo>
                  <a:pt x="641" y="335"/>
                </a:lnTo>
                <a:lnTo>
                  <a:pt x="641" y="320"/>
                </a:lnTo>
                <a:lnTo>
                  <a:pt x="641" y="304"/>
                </a:lnTo>
                <a:lnTo>
                  <a:pt x="638" y="288"/>
                </a:lnTo>
                <a:lnTo>
                  <a:pt x="637" y="272"/>
                </a:lnTo>
                <a:lnTo>
                  <a:pt x="634" y="256"/>
                </a:lnTo>
                <a:lnTo>
                  <a:pt x="631" y="241"/>
                </a:lnTo>
                <a:lnTo>
                  <a:pt x="627" y="226"/>
                </a:lnTo>
                <a:lnTo>
                  <a:pt x="621" y="211"/>
                </a:lnTo>
                <a:lnTo>
                  <a:pt x="616" y="196"/>
                </a:lnTo>
                <a:lnTo>
                  <a:pt x="609" y="182"/>
                </a:lnTo>
                <a:lnTo>
                  <a:pt x="602" y="168"/>
                </a:lnTo>
                <a:lnTo>
                  <a:pt x="594" y="155"/>
                </a:lnTo>
                <a:lnTo>
                  <a:pt x="586" y="142"/>
                </a:lnTo>
                <a:lnTo>
                  <a:pt x="577" y="129"/>
                </a:lnTo>
                <a:lnTo>
                  <a:pt x="568" y="117"/>
                </a:lnTo>
                <a:lnTo>
                  <a:pt x="557" y="105"/>
                </a:lnTo>
                <a:lnTo>
                  <a:pt x="546" y="94"/>
                </a:lnTo>
                <a:lnTo>
                  <a:pt x="535" y="83"/>
                </a:lnTo>
                <a:lnTo>
                  <a:pt x="524" y="73"/>
                </a:lnTo>
                <a:lnTo>
                  <a:pt x="512" y="64"/>
                </a:lnTo>
                <a:lnTo>
                  <a:pt x="499" y="55"/>
                </a:lnTo>
                <a:lnTo>
                  <a:pt x="486" y="46"/>
                </a:lnTo>
                <a:lnTo>
                  <a:pt x="473" y="39"/>
                </a:lnTo>
                <a:lnTo>
                  <a:pt x="459" y="31"/>
                </a:lnTo>
                <a:lnTo>
                  <a:pt x="445" y="25"/>
                </a:lnTo>
                <a:lnTo>
                  <a:pt x="430" y="20"/>
                </a:lnTo>
                <a:lnTo>
                  <a:pt x="415" y="14"/>
                </a:lnTo>
                <a:lnTo>
                  <a:pt x="400" y="10"/>
                </a:lnTo>
                <a:lnTo>
                  <a:pt x="385" y="7"/>
                </a:lnTo>
                <a:lnTo>
                  <a:pt x="369" y="4"/>
                </a:lnTo>
                <a:lnTo>
                  <a:pt x="353" y="1"/>
                </a:lnTo>
                <a:lnTo>
                  <a:pt x="337" y="0"/>
                </a:lnTo>
                <a:lnTo>
                  <a:pt x="320" y="0"/>
                </a:lnTo>
                <a:lnTo>
                  <a:pt x="304" y="0"/>
                </a:lnTo>
                <a:lnTo>
                  <a:pt x="288" y="1"/>
                </a:lnTo>
                <a:lnTo>
                  <a:pt x="272" y="4"/>
                </a:lnTo>
                <a:lnTo>
                  <a:pt x="256" y="7"/>
                </a:lnTo>
                <a:lnTo>
                  <a:pt x="241" y="10"/>
                </a:lnTo>
                <a:lnTo>
                  <a:pt x="225" y="14"/>
                </a:lnTo>
                <a:lnTo>
                  <a:pt x="210" y="20"/>
                </a:lnTo>
                <a:lnTo>
                  <a:pt x="195" y="25"/>
                </a:lnTo>
                <a:lnTo>
                  <a:pt x="182" y="31"/>
                </a:lnTo>
                <a:lnTo>
                  <a:pt x="168" y="39"/>
                </a:lnTo>
                <a:lnTo>
                  <a:pt x="155" y="46"/>
                </a:lnTo>
                <a:lnTo>
                  <a:pt x="142" y="55"/>
                </a:lnTo>
                <a:lnTo>
                  <a:pt x="129" y="64"/>
                </a:lnTo>
                <a:lnTo>
                  <a:pt x="117" y="73"/>
                </a:lnTo>
                <a:lnTo>
                  <a:pt x="105" y="83"/>
                </a:lnTo>
                <a:lnTo>
                  <a:pt x="94" y="94"/>
                </a:lnTo>
                <a:lnTo>
                  <a:pt x="84" y="105"/>
                </a:lnTo>
                <a:lnTo>
                  <a:pt x="73" y="117"/>
                </a:lnTo>
                <a:lnTo>
                  <a:pt x="64" y="129"/>
                </a:lnTo>
                <a:lnTo>
                  <a:pt x="55" y="142"/>
                </a:lnTo>
                <a:lnTo>
                  <a:pt x="46" y="155"/>
                </a:lnTo>
                <a:lnTo>
                  <a:pt x="39" y="168"/>
                </a:lnTo>
                <a:lnTo>
                  <a:pt x="31" y="182"/>
                </a:lnTo>
                <a:lnTo>
                  <a:pt x="25" y="196"/>
                </a:lnTo>
                <a:lnTo>
                  <a:pt x="20" y="211"/>
                </a:lnTo>
                <a:lnTo>
                  <a:pt x="14" y="226"/>
                </a:lnTo>
                <a:lnTo>
                  <a:pt x="10" y="241"/>
                </a:lnTo>
                <a:lnTo>
                  <a:pt x="7" y="256"/>
                </a:lnTo>
                <a:lnTo>
                  <a:pt x="3" y="272"/>
                </a:lnTo>
                <a:lnTo>
                  <a:pt x="1" y="288"/>
                </a:lnTo>
                <a:lnTo>
                  <a:pt x="0" y="304"/>
                </a:lnTo>
                <a:lnTo>
                  <a:pt x="0" y="320"/>
                </a:lnTo>
                <a:lnTo>
                  <a:pt x="0" y="337"/>
                </a:lnTo>
                <a:lnTo>
                  <a:pt x="1" y="353"/>
                </a:lnTo>
                <a:lnTo>
                  <a:pt x="3" y="369"/>
                </a:lnTo>
                <a:lnTo>
                  <a:pt x="7" y="385"/>
                </a:lnTo>
                <a:lnTo>
                  <a:pt x="10" y="400"/>
                </a:lnTo>
                <a:lnTo>
                  <a:pt x="14" y="415"/>
                </a:lnTo>
                <a:lnTo>
                  <a:pt x="20" y="430"/>
                </a:lnTo>
                <a:lnTo>
                  <a:pt x="25" y="445"/>
                </a:lnTo>
                <a:lnTo>
                  <a:pt x="31" y="459"/>
                </a:lnTo>
                <a:lnTo>
                  <a:pt x="39" y="473"/>
                </a:lnTo>
                <a:lnTo>
                  <a:pt x="46" y="486"/>
                </a:lnTo>
                <a:lnTo>
                  <a:pt x="55" y="499"/>
                </a:lnTo>
                <a:lnTo>
                  <a:pt x="64" y="512"/>
                </a:lnTo>
                <a:lnTo>
                  <a:pt x="73" y="524"/>
                </a:lnTo>
                <a:lnTo>
                  <a:pt x="84" y="535"/>
                </a:lnTo>
                <a:lnTo>
                  <a:pt x="94" y="546"/>
                </a:lnTo>
                <a:lnTo>
                  <a:pt x="105" y="557"/>
                </a:lnTo>
                <a:lnTo>
                  <a:pt x="117" y="568"/>
                </a:lnTo>
                <a:lnTo>
                  <a:pt x="129" y="577"/>
                </a:lnTo>
                <a:lnTo>
                  <a:pt x="142" y="586"/>
                </a:lnTo>
                <a:lnTo>
                  <a:pt x="155" y="594"/>
                </a:lnTo>
                <a:lnTo>
                  <a:pt x="168" y="602"/>
                </a:lnTo>
                <a:lnTo>
                  <a:pt x="182" y="608"/>
                </a:lnTo>
                <a:lnTo>
                  <a:pt x="195" y="615"/>
                </a:lnTo>
                <a:lnTo>
                  <a:pt x="210" y="621"/>
                </a:lnTo>
                <a:lnTo>
                  <a:pt x="225" y="627"/>
                </a:lnTo>
                <a:lnTo>
                  <a:pt x="241" y="631"/>
                </a:lnTo>
                <a:lnTo>
                  <a:pt x="256" y="634"/>
                </a:lnTo>
                <a:lnTo>
                  <a:pt x="272" y="637"/>
                </a:lnTo>
                <a:lnTo>
                  <a:pt x="288" y="638"/>
                </a:lnTo>
                <a:lnTo>
                  <a:pt x="304" y="641"/>
                </a:lnTo>
                <a:lnTo>
                  <a:pt x="320" y="641"/>
                </a:lnTo>
                <a:lnTo>
                  <a:pt x="335" y="641"/>
                </a:lnTo>
                <a:lnTo>
                  <a:pt x="349" y="639"/>
                </a:lnTo>
                <a:lnTo>
                  <a:pt x="363" y="637"/>
                </a:lnTo>
                <a:lnTo>
                  <a:pt x="377" y="635"/>
                </a:lnTo>
                <a:lnTo>
                  <a:pt x="391" y="633"/>
                </a:lnTo>
                <a:lnTo>
                  <a:pt x="405" y="630"/>
                </a:lnTo>
                <a:lnTo>
                  <a:pt x="417" y="625"/>
                </a:lnTo>
                <a:lnTo>
                  <a:pt x="430" y="621"/>
                </a:lnTo>
                <a:lnTo>
                  <a:pt x="443" y="616"/>
                </a:lnTo>
                <a:lnTo>
                  <a:pt x="456" y="610"/>
                </a:lnTo>
                <a:lnTo>
                  <a:pt x="468" y="604"/>
                </a:lnTo>
                <a:lnTo>
                  <a:pt x="480" y="598"/>
                </a:lnTo>
                <a:lnTo>
                  <a:pt x="491" y="591"/>
                </a:lnTo>
                <a:lnTo>
                  <a:pt x="503" y="584"/>
                </a:lnTo>
                <a:lnTo>
                  <a:pt x="514" y="575"/>
                </a:lnTo>
                <a:lnTo>
                  <a:pt x="525" y="567"/>
                </a:lnTo>
                <a:lnTo>
                  <a:pt x="851" y="892"/>
                </a:lnTo>
                <a:lnTo>
                  <a:pt x="855" y="897"/>
                </a:lnTo>
                <a:lnTo>
                  <a:pt x="860" y="899"/>
                </a:lnTo>
                <a:lnTo>
                  <a:pt x="866" y="901"/>
                </a:lnTo>
                <a:lnTo>
                  <a:pt x="871" y="901"/>
                </a:lnTo>
                <a:lnTo>
                  <a:pt x="878" y="901"/>
                </a:lnTo>
                <a:lnTo>
                  <a:pt x="883" y="899"/>
                </a:lnTo>
                <a:lnTo>
                  <a:pt x="888" y="897"/>
                </a:lnTo>
                <a:lnTo>
                  <a:pt x="893" y="892"/>
                </a:lnTo>
                <a:lnTo>
                  <a:pt x="897" y="888"/>
                </a:lnTo>
                <a:lnTo>
                  <a:pt x="899" y="883"/>
                </a:lnTo>
                <a:lnTo>
                  <a:pt x="901" y="877"/>
                </a:lnTo>
                <a:lnTo>
                  <a:pt x="902" y="871"/>
                </a:lnTo>
                <a:lnTo>
                  <a:pt x="901" y="866"/>
                </a:lnTo>
                <a:lnTo>
                  <a:pt x="899" y="860"/>
                </a:lnTo>
                <a:lnTo>
                  <a:pt x="897" y="855"/>
                </a:lnTo>
                <a:lnTo>
                  <a:pt x="893" y="851"/>
                </a:lnTo>
                <a:close/>
              </a:path>
            </a:pathLst>
          </a:custGeom>
          <a:solidFill>
            <a:schemeClr val="accent3">
              <a:lumMod val="75000"/>
            </a:schemeClr>
          </a:solidFill>
          <a:ln>
            <a:noFill/>
          </a:ln>
          <a:extLst/>
        </p:spPr>
        <p:txBody>
          <a:bodyPr vert="horz" wrap="square" lIns="68580" tIns="34290" rIns="68580" bIns="34290" numCol="1" anchor="t" anchorCtr="0" compatLnSpc="1">
            <a:prstTxWarp prst="textNoShape">
              <a:avLst/>
            </a:prstTxWarp>
          </a:bodyPr>
          <a:lstStyle/>
          <a:p>
            <a:endParaRPr lang="en-US" sz="1350" dirty="0"/>
          </a:p>
        </p:txBody>
      </p:sp>
      <p:grpSp>
        <p:nvGrpSpPr>
          <p:cNvPr id="78" name="Group 77" descr="Icon of human being and speech bubble. ">
            <a:extLst>
              <a:ext uri="{FF2B5EF4-FFF2-40B4-BE49-F238E27FC236}">
                <a16:creationId xmlns:a16="http://schemas.microsoft.com/office/drawing/2014/main" id="{F9B9D0B7-66BB-408F-A1CC-EA2209284AAD}"/>
              </a:ext>
            </a:extLst>
          </p:cNvPr>
          <p:cNvGrpSpPr/>
          <p:nvPr/>
        </p:nvGrpSpPr>
        <p:grpSpPr>
          <a:xfrm>
            <a:off x="7663673" y="2514961"/>
            <a:ext cx="283666" cy="285251"/>
            <a:chOff x="3171788" y="779462"/>
            <a:chExt cx="284163" cy="285751"/>
          </a:xfrm>
          <a:solidFill>
            <a:schemeClr val="accent3">
              <a:lumMod val="75000"/>
            </a:schemeClr>
          </a:solidFill>
        </p:grpSpPr>
        <p:sp>
          <p:nvSpPr>
            <p:cNvPr id="79" name="Freeform 2993">
              <a:extLst>
                <a:ext uri="{FF2B5EF4-FFF2-40B4-BE49-F238E27FC236}">
                  <a16:creationId xmlns:a16="http://schemas.microsoft.com/office/drawing/2014/main" id="{214A5167-4E01-4042-851A-88AFE72AE2DD}"/>
                </a:ext>
              </a:extLst>
            </p:cNvPr>
            <p:cNvSpPr>
              <a:spLocks noEditPoints="1"/>
            </p:cNvSpPr>
            <p:nvPr/>
          </p:nvSpPr>
          <p:spPr bwMode="auto">
            <a:xfrm>
              <a:off x="3290851" y="779462"/>
              <a:ext cx="165100" cy="196850"/>
            </a:xfrm>
            <a:custGeom>
              <a:avLst/>
              <a:gdLst>
                <a:gd name="T0" fmla="*/ 291 w 416"/>
                <a:gd name="T1" fmla="*/ 221 h 493"/>
                <a:gd name="T2" fmla="*/ 339 w 416"/>
                <a:gd name="T3" fmla="*/ 173 h 493"/>
                <a:gd name="T4" fmla="*/ 242 w 416"/>
                <a:gd name="T5" fmla="*/ 221 h 493"/>
                <a:gd name="T6" fmla="*/ 195 w 416"/>
                <a:gd name="T7" fmla="*/ 173 h 493"/>
                <a:gd name="T8" fmla="*/ 242 w 416"/>
                <a:gd name="T9" fmla="*/ 221 h 493"/>
                <a:gd name="T10" fmla="*/ 99 w 416"/>
                <a:gd name="T11" fmla="*/ 221 h 493"/>
                <a:gd name="T12" fmla="*/ 147 w 416"/>
                <a:gd name="T13" fmla="*/ 173 h 493"/>
                <a:gd name="T14" fmla="*/ 208 w 416"/>
                <a:gd name="T15" fmla="*/ 0 h 493"/>
                <a:gd name="T16" fmla="*/ 166 w 416"/>
                <a:gd name="T17" fmla="*/ 3 h 493"/>
                <a:gd name="T18" fmla="*/ 127 w 416"/>
                <a:gd name="T19" fmla="*/ 15 h 493"/>
                <a:gd name="T20" fmla="*/ 92 w 416"/>
                <a:gd name="T21" fmla="*/ 33 h 493"/>
                <a:gd name="T22" fmla="*/ 61 w 416"/>
                <a:gd name="T23" fmla="*/ 57 h 493"/>
                <a:gd name="T24" fmla="*/ 35 w 416"/>
                <a:gd name="T25" fmla="*/ 85 h 493"/>
                <a:gd name="T26" fmla="*/ 16 w 416"/>
                <a:gd name="T27" fmla="*/ 117 h 493"/>
                <a:gd name="T28" fmla="*/ 4 w 416"/>
                <a:gd name="T29" fmla="*/ 153 h 493"/>
                <a:gd name="T30" fmla="*/ 0 w 416"/>
                <a:gd name="T31" fmla="*/ 192 h 493"/>
                <a:gd name="T32" fmla="*/ 0 w 416"/>
                <a:gd name="T33" fmla="*/ 194 h 493"/>
                <a:gd name="T34" fmla="*/ 26 w 416"/>
                <a:gd name="T35" fmla="*/ 204 h 493"/>
                <a:gd name="T36" fmla="*/ 47 w 416"/>
                <a:gd name="T37" fmla="*/ 220 h 493"/>
                <a:gd name="T38" fmla="*/ 64 w 416"/>
                <a:gd name="T39" fmla="*/ 238 h 493"/>
                <a:gd name="T40" fmla="*/ 72 w 416"/>
                <a:gd name="T41" fmla="*/ 260 h 493"/>
                <a:gd name="T42" fmla="*/ 76 w 416"/>
                <a:gd name="T43" fmla="*/ 277 h 493"/>
                <a:gd name="T44" fmla="*/ 76 w 416"/>
                <a:gd name="T45" fmla="*/ 293 h 493"/>
                <a:gd name="T46" fmla="*/ 73 w 416"/>
                <a:gd name="T47" fmla="*/ 311 h 493"/>
                <a:gd name="T48" fmla="*/ 67 w 416"/>
                <a:gd name="T49" fmla="*/ 330 h 493"/>
                <a:gd name="T50" fmla="*/ 70 w 416"/>
                <a:gd name="T51" fmla="*/ 333 h 493"/>
                <a:gd name="T52" fmla="*/ 77 w 416"/>
                <a:gd name="T53" fmla="*/ 349 h 493"/>
                <a:gd name="T54" fmla="*/ 94 w 416"/>
                <a:gd name="T55" fmla="*/ 361 h 493"/>
                <a:gd name="T56" fmla="*/ 114 w 416"/>
                <a:gd name="T57" fmla="*/ 371 h 493"/>
                <a:gd name="T58" fmla="*/ 132 w 416"/>
                <a:gd name="T59" fmla="*/ 378 h 493"/>
                <a:gd name="T60" fmla="*/ 153 w 416"/>
                <a:gd name="T61" fmla="*/ 383 h 493"/>
                <a:gd name="T62" fmla="*/ 153 w 416"/>
                <a:gd name="T63" fmla="*/ 428 h 493"/>
                <a:gd name="T64" fmla="*/ 153 w 416"/>
                <a:gd name="T65" fmla="*/ 465 h 493"/>
                <a:gd name="T66" fmla="*/ 173 w 416"/>
                <a:gd name="T67" fmla="*/ 473 h 493"/>
                <a:gd name="T68" fmla="*/ 203 w 416"/>
                <a:gd name="T69" fmla="*/ 446 h 493"/>
                <a:gd name="T70" fmla="*/ 249 w 416"/>
                <a:gd name="T71" fmla="*/ 406 h 493"/>
                <a:gd name="T72" fmla="*/ 274 w 416"/>
                <a:gd name="T73" fmla="*/ 385 h 493"/>
                <a:gd name="T74" fmla="*/ 290 w 416"/>
                <a:gd name="T75" fmla="*/ 371 h 493"/>
                <a:gd name="T76" fmla="*/ 317 w 416"/>
                <a:gd name="T77" fmla="*/ 358 h 493"/>
                <a:gd name="T78" fmla="*/ 342 w 416"/>
                <a:gd name="T79" fmla="*/ 341 h 493"/>
                <a:gd name="T80" fmla="*/ 364 w 416"/>
                <a:gd name="T81" fmla="*/ 321 h 493"/>
                <a:gd name="T82" fmla="*/ 383 w 416"/>
                <a:gd name="T83" fmla="*/ 299 h 493"/>
                <a:gd name="T84" fmla="*/ 397 w 416"/>
                <a:gd name="T85" fmla="*/ 276 h 493"/>
                <a:gd name="T86" fmla="*/ 408 w 416"/>
                <a:gd name="T87" fmla="*/ 249 h 493"/>
                <a:gd name="T88" fmla="*/ 415 w 416"/>
                <a:gd name="T89" fmla="*/ 222 h 493"/>
                <a:gd name="T90" fmla="*/ 416 w 416"/>
                <a:gd name="T91" fmla="*/ 192 h 493"/>
                <a:gd name="T92" fmla="*/ 412 w 416"/>
                <a:gd name="T93" fmla="*/ 154 h 493"/>
                <a:gd name="T94" fmla="*/ 400 w 416"/>
                <a:gd name="T95" fmla="*/ 117 h 493"/>
                <a:gd name="T96" fmla="*/ 381 w 416"/>
                <a:gd name="T97" fmla="*/ 85 h 493"/>
                <a:gd name="T98" fmla="*/ 355 w 416"/>
                <a:gd name="T99" fmla="*/ 57 h 493"/>
                <a:gd name="T100" fmla="*/ 324 w 416"/>
                <a:gd name="T101" fmla="*/ 33 h 493"/>
                <a:gd name="T102" fmla="*/ 289 w 416"/>
                <a:gd name="T103" fmla="*/ 15 h 493"/>
                <a:gd name="T104" fmla="*/ 251 w 416"/>
                <a:gd name="T105" fmla="*/ 3 h 493"/>
                <a:gd name="T106" fmla="*/ 208 w 416"/>
                <a:gd name="T107"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6" h="493">
                  <a:moveTo>
                    <a:pt x="339" y="221"/>
                  </a:moveTo>
                  <a:lnTo>
                    <a:pt x="291" y="221"/>
                  </a:lnTo>
                  <a:lnTo>
                    <a:pt x="291" y="173"/>
                  </a:lnTo>
                  <a:lnTo>
                    <a:pt x="339" y="173"/>
                  </a:lnTo>
                  <a:lnTo>
                    <a:pt x="339" y="221"/>
                  </a:lnTo>
                  <a:close/>
                  <a:moveTo>
                    <a:pt x="242" y="221"/>
                  </a:moveTo>
                  <a:lnTo>
                    <a:pt x="195" y="221"/>
                  </a:lnTo>
                  <a:lnTo>
                    <a:pt x="195" y="173"/>
                  </a:lnTo>
                  <a:lnTo>
                    <a:pt x="242" y="173"/>
                  </a:lnTo>
                  <a:lnTo>
                    <a:pt x="242" y="221"/>
                  </a:lnTo>
                  <a:close/>
                  <a:moveTo>
                    <a:pt x="147" y="221"/>
                  </a:moveTo>
                  <a:lnTo>
                    <a:pt x="99" y="221"/>
                  </a:lnTo>
                  <a:lnTo>
                    <a:pt x="99" y="173"/>
                  </a:lnTo>
                  <a:lnTo>
                    <a:pt x="147" y="173"/>
                  </a:lnTo>
                  <a:lnTo>
                    <a:pt x="147" y="221"/>
                  </a:lnTo>
                  <a:close/>
                  <a:moveTo>
                    <a:pt x="208" y="0"/>
                  </a:moveTo>
                  <a:lnTo>
                    <a:pt x="186" y="1"/>
                  </a:lnTo>
                  <a:lnTo>
                    <a:pt x="166" y="3"/>
                  </a:lnTo>
                  <a:lnTo>
                    <a:pt x="146" y="8"/>
                  </a:lnTo>
                  <a:lnTo>
                    <a:pt x="127" y="15"/>
                  </a:lnTo>
                  <a:lnTo>
                    <a:pt x="109" y="23"/>
                  </a:lnTo>
                  <a:lnTo>
                    <a:pt x="92" y="33"/>
                  </a:lnTo>
                  <a:lnTo>
                    <a:pt x="76" y="44"/>
                  </a:lnTo>
                  <a:lnTo>
                    <a:pt x="61" y="57"/>
                  </a:lnTo>
                  <a:lnTo>
                    <a:pt x="47" y="70"/>
                  </a:lnTo>
                  <a:lnTo>
                    <a:pt x="35" y="85"/>
                  </a:lnTo>
                  <a:lnTo>
                    <a:pt x="25" y="101"/>
                  </a:lnTo>
                  <a:lnTo>
                    <a:pt x="16" y="117"/>
                  </a:lnTo>
                  <a:lnTo>
                    <a:pt x="9" y="135"/>
                  </a:lnTo>
                  <a:lnTo>
                    <a:pt x="4" y="153"/>
                  </a:lnTo>
                  <a:lnTo>
                    <a:pt x="1" y="173"/>
                  </a:lnTo>
                  <a:lnTo>
                    <a:pt x="0" y="192"/>
                  </a:lnTo>
                  <a:lnTo>
                    <a:pt x="0" y="192"/>
                  </a:lnTo>
                  <a:lnTo>
                    <a:pt x="0" y="194"/>
                  </a:lnTo>
                  <a:lnTo>
                    <a:pt x="14" y="198"/>
                  </a:lnTo>
                  <a:lnTo>
                    <a:pt x="26" y="204"/>
                  </a:lnTo>
                  <a:lnTo>
                    <a:pt x="38" y="211"/>
                  </a:lnTo>
                  <a:lnTo>
                    <a:pt x="47" y="220"/>
                  </a:lnTo>
                  <a:lnTo>
                    <a:pt x="57" y="228"/>
                  </a:lnTo>
                  <a:lnTo>
                    <a:pt x="64" y="238"/>
                  </a:lnTo>
                  <a:lnTo>
                    <a:pt x="69" y="248"/>
                  </a:lnTo>
                  <a:lnTo>
                    <a:pt x="72" y="260"/>
                  </a:lnTo>
                  <a:lnTo>
                    <a:pt x="74" y="268"/>
                  </a:lnTo>
                  <a:lnTo>
                    <a:pt x="76" y="277"/>
                  </a:lnTo>
                  <a:lnTo>
                    <a:pt x="76" y="285"/>
                  </a:lnTo>
                  <a:lnTo>
                    <a:pt x="76" y="293"/>
                  </a:lnTo>
                  <a:lnTo>
                    <a:pt x="74" y="303"/>
                  </a:lnTo>
                  <a:lnTo>
                    <a:pt x="73" y="311"/>
                  </a:lnTo>
                  <a:lnTo>
                    <a:pt x="71" y="321"/>
                  </a:lnTo>
                  <a:lnTo>
                    <a:pt x="67" y="330"/>
                  </a:lnTo>
                  <a:lnTo>
                    <a:pt x="69" y="332"/>
                  </a:lnTo>
                  <a:lnTo>
                    <a:pt x="70" y="333"/>
                  </a:lnTo>
                  <a:lnTo>
                    <a:pt x="73" y="341"/>
                  </a:lnTo>
                  <a:lnTo>
                    <a:pt x="77" y="349"/>
                  </a:lnTo>
                  <a:lnTo>
                    <a:pt x="85" y="355"/>
                  </a:lnTo>
                  <a:lnTo>
                    <a:pt x="94" y="361"/>
                  </a:lnTo>
                  <a:lnTo>
                    <a:pt x="104" y="366"/>
                  </a:lnTo>
                  <a:lnTo>
                    <a:pt x="114" y="371"/>
                  </a:lnTo>
                  <a:lnTo>
                    <a:pt x="123" y="374"/>
                  </a:lnTo>
                  <a:lnTo>
                    <a:pt x="132" y="378"/>
                  </a:lnTo>
                  <a:lnTo>
                    <a:pt x="142" y="380"/>
                  </a:lnTo>
                  <a:lnTo>
                    <a:pt x="153" y="383"/>
                  </a:lnTo>
                  <a:lnTo>
                    <a:pt x="153" y="403"/>
                  </a:lnTo>
                  <a:lnTo>
                    <a:pt x="153" y="428"/>
                  </a:lnTo>
                  <a:lnTo>
                    <a:pt x="153" y="449"/>
                  </a:lnTo>
                  <a:lnTo>
                    <a:pt x="153" y="465"/>
                  </a:lnTo>
                  <a:lnTo>
                    <a:pt x="153" y="493"/>
                  </a:lnTo>
                  <a:lnTo>
                    <a:pt x="173" y="473"/>
                  </a:lnTo>
                  <a:lnTo>
                    <a:pt x="185" y="462"/>
                  </a:lnTo>
                  <a:lnTo>
                    <a:pt x="203" y="446"/>
                  </a:lnTo>
                  <a:lnTo>
                    <a:pt x="227" y="427"/>
                  </a:lnTo>
                  <a:lnTo>
                    <a:pt x="249" y="406"/>
                  </a:lnTo>
                  <a:lnTo>
                    <a:pt x="262" y="395"/>
                  </a:lnTo>
                  <a:lnTo>
                    <a:pt x="274" y="385"/>
                  </a:lnTo>
                  <a:lnTo>
                    <a:pt x="284" y="377"/>
                  </a:lnTo>
                  <a:lnTo>
                    <a:pt x="290" y="371"/>
                  </a:lnTo>
                  <a:lnTo>
                    <a:pt x="304" y="365"/>
                  </a:lnTo>
                  <a:lnTo>
                    <a:pt x="317" y="358"/>
                  </a:lnTo>
                  <a:lnTo>
                    <a:pt x="330" y="349"/>
                  </a:lnTo>
                  <a:lnTo>
                    <a:pt x="342" y="341"/>
                  </a:lnTo>
                  <a:lnTo>
                    <a:pt x="353" y="332"/>
                  </a:lnTo>
                  <a:lnTo>
                    <a:pt x="364" y="321"/>
                  </a:lnTo>
                  <a:lnTo>
                    <a:pt x="373" y="310"/>
                  </a:lnTo>
                  <a:lnTo>
                    <a:pt x="383" y="299"/>
                  </a:lnTo>
                  <a:lnTo>
                    <a:pt x="390" y="288"/>
                  </a:lnTo>
                  <a:lnTo>
                    <a:pt x="397" y="276"/>
                  </a:lnTo>
                  <a:lnTo>
                    <a:pt x="403" y="263"/>
                  </a:lnTo>
                  <a:lnTo>
                    <a:pt x="408" y="249"/>
                  </a:lnTo>
                  <a:lnTo>
                    <a:pt x="411" y="235"/>
                  </a:lnTo>
                  <a:lnTo>
                    <a:pt x="415" y="222"/>
                  </a:lnTo>
                  <a:lnTo>
                    <a:pt x="416" y="208"/>
                  </a:lnTo>
                  <a:lnTo>
                    <a:pt x="416" y="192"/>
                  </a:lnTo>
                  <a:lnTo>
                    <a:pt x="416" y="173"/>
                  </a:lnTo>
                  <a:lnTo>
                    <a:pt x="412" y="154"/>
                  </a:lnTo>
                  <a:lnTo>
                    <a:pt x="408" y="135"/>
                  </a:lnTo>
                  <a:lnTo>
                    <a:pt x="400" y="117"/>
                  </a:lnTo>
                  <a:lnTo>
                    <a:pt x="391" y="101"/>
                  </a:lnTo>
                  <a:lnTo>
                    <a:pt x="381" y="85"/>
                  </a:lnTo>
                  <a:lnTo>
                    <a:pt x="368" y="70"/>
                  </a:lnTo>
                  <a:lnTo>
                    <a:pt x="355" y="57"/>
                  </a:lnTo>
                  <a:lnTo>
                    <a:pt x="341" y="44"/>
                  </a:lnTo>
                  <a:lnTo>
                    <a:pt x="324" y="33"/>
                  </a:lnTo>
                  <a:lnTo>
                    <a:pt x="308" y="23"/>
                  </a:lnTo>
                  <a:lnTo>
                    <a:pt x="289" y="15"/>
                  </a:lnTo>
                  <a:lnTo>
                    <a:pt x="270" y="8"/>
                  </a:lnTo>
                  <a:lnTo>
                    <a:pt x="251" y="3"/>
                  </a:lnTo>
                  <a:lnTo>
                    <a:pt x="229" y="1"/>
                  </a:lnTo>
                  <a:lnTo>
                    <a:pt x="208"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80" name="Freeform 2994">
              <a:extLst>
                <a:ext uri="{FF2B5EF4-FFF2-40B4-BE49-F238E27FC236}">
                  <a16:creationId xmlns:a16="http://schemas.microsoft.com/office/drawing/2014/main" id="{EF3D2201-62FC-4C65-ADA0-327F681139C4}"/>
                </a:ext>
              </a:extLst>
            </p:cNvPr>
            <p:cNvSpPr>
              <a:spLocks/>
            </p:cNvSpPr>
            <p:nvPr/>
          </p:nvSpPr>
          <p:spPr bwMode="auto">
            <a:xfrm>
              <a:off x="3171788" y="863600"/>
              <a:ext cx="190500" cy="201613"/>
            </a:xfrm>
            <a:custGeom>
              <a:avLst/>
              <a:gdLst>
                <a:gd name="T0" fmla="*/ 393 w 480"/>
                <a:gd name="T1" fmla="*/ 357 h 507"/>
                <a:gd name="T2" fmla="*/ 312 w 480"/>
                <a:gd name="T3" fmla="*/ 312 h 507"/>
                <a:gd name="T4" fmla="*/ 320 w 480"/>
                <a:gd name="T5" fmla="*/ 267 h 507"/>
                <a:gd name="T6" fmla="*/ 324 w 480"/>
                <a:gd name="T7" fmla="*/ 261 h 507"/>
                <a:gd name="T8" fmla="*/ 329 w 480"/>
                <a:gd name="T9" fmla="*/ 254 h 507"/>
                <a:gd name="T10" fmla="*/ 332 w 480"/>
                <a:gd name="T11" fmla="*/ 244 h 507"/>
                <a:gd name="T12" fmla="*/ 336 w 480"/>
                <a:gd name="T13" fmla="*/ 231 h 507"/>
                <a:gd name="T14" fmla="*/ 338 w 480"/>
                <a:gd name="T15" fmla="*/ 219 h 507"/>
                <a:gd name="T16" fmla="*/ 339 w 480"/>
                <a:gd name="T17" fmla="*/ 203 h 507"/>
                <a:gd name="T18" fmla="*/ 350 w 480"/>
                <a:gd name="T19" fmla="*/ 190 h 507"/>
                <a:gd name="T20" fmla="*/ 354 w 480"/>
                <a:gd name="T21" fmla="*/ 185 h 507"/>
                <a:gd name="T22" fmla="*/ 356 w 480"/>
                <a:gd name="T23" fmla="*/ 179 h 507"/>
                <a:gd name="T24" fmla="*/ 357 w 480"/>
                <a:gd name="T25" fmla="*/ 173 h 507"/>
                <a:gd name="T26" fmla="*/ 358 w 480"/>
                <a:gd name="T27" fmla="*/ 166 h 507"/>
                <a:gd name="T28" fmla="*/ 357 w 480"/>
                <a:gd name="T29" fmla="*/ 149 h 507"/>
                <a:gd name="T30" fmla="*/ 354 w 480"/>
                <a:gd name="T31" fmla="*/ 140 h 507"/>
                <a:gd name="T32" fmla="*/ 350 w 480"/>
                <a:gd name="T33" fmla="*/ 131 h 507"/>
                <a:gd name="T34" fmla="*/ 343 w 480"/>
                <a:gd name="T35" fmla="*/ 125 h 507"/>
                <a:gd name="T36" fmla="*/ 355 w 480"/>
                <a:gd name="T37" fmla="*/ 84 h 507"/>
                <a:gd name="T38" fmla="*/ 353 w 480"/>
                <a:gd name="T39" fmla="*/ 54 h 507"/>
                <a:gd name="T40" fmla="*/ 336 w 480"/>
                <a:gd name="T41" fmla="*/ 28 h 507"/>
                <a:gd name="T42" fmla="*/ 305 w 480"/>
                <a:gd name="T43" fmla="*/ 9 h 507"/>
                <a:gd name="T44" fmla="*/ 286 w 480"/>
                <a:gd name="T45" fmla="*/ 4 h 507"/>
                <a:gd name="T46" fmla="*/ 267 w 480"/>
                <a:gd name="T47" fmla="*/ 0 h 507"/>
                <a:gd name="T48" fmla="*/ 251 w 480"/>
                <a:gd name="T49" fmla="*/ 0 h 507"/>
                <a:gd name="T50" fmla="*/ 232 w 480"/>
                <a:gd name="T51" fmla="*/ 2 h 507"/>
                <a:gd name="T52" fmla="*/ 217 w 480"/>
                <a:gd name="T53" fmla="*/ 4 h 507"/>
                <a:gd name="T54" fmla="*/ 203 w 480"/>
                <a:gd name="T55" fmla="*/ 8 h 507"/>
                <a:gd name="T56" fmla="*/ 192 w 480"/>
                <a:gd name="T57" fmla="*/ 11 h 507"/>
                <a:gd name="T58" fmla="*/ 157 w 480"/>
                <a:gd name="T59" fmla="*/ 38 h 507"/>
                <a:gd name="T60" fmla="*/ 154 w 480"/>
                <a:gd name="T61" fmla="*/ 44 h 507"/>
                <a:gd name="T62" fmla="*/ 140 w 480"/>
                <a:gd name="T63" fmla="*/ 46 h 507"/>
                <a:gd name="T64" fmla="*/ 131 w 480"/>
                <a:gd name="T65" fmla="*/ 48 h 507"/>
                <a:gd name="T66" fmla="*/ 126 w 480"/>
                <a:gd name="T67" fmla="*/ 53 h 507"/>
                <a:gd name="T68" fmla="*/ 123 w 480"/>
                <a:gd name="T69" fmla="*/ 56 h 507"/>
                <a:gd name="T70" fmla="*/ 118 w 480"/>
                <a:gd name="T71" fmla="*/ 66 h 507"/>
                <a:gd name="T72" fmla="*/ 118 w 480"/>
                <a:gd name="T73" fmla="*/ 75 h 507"/>
                <a:gd name="T74" fmla="*/ 118 w 480"/>
                <a:gd name="T75" fmla="*/ 84 h 507"/>
                <a:gd name="T76" fmla="*/ 121 w 480"/>
                <a:gd name="T77" fmla="*/ 92 h 507"/>
                <a:gd name="T78" fmla="*/ 123 w 480"/>
                <a:gd name="T79" fmla="*/ 100 h 507"/>
                <a:gd name="T80" fmla="*/ 125 w 480"/>
                <a:gd name="T81" fmla="*/ 109 h 507"/>
                <a:gd name="T82" fmla="*/ 132 w 480"/>
                <a:gd name="T83" fmla="*/ 125 h 507"/>
                <a:gd name="T84" fmla="*/ 116 w 480"/>
                <a:gd name="T85" fmla="*/ 148 h 507"/>
                <a:gd name="T86" fmla="*/ 115 w 480"/>
                <a:gd name="T87" fmla="*/ 174 h 507"/>
                <a:gd name="T88" fmla="*/ 118 w 480"/>
                <a:gd name="T89" fmla="*/ 185 h 507"/>
                <a:gd name="T90" fmla="*/ 124 w 480"/>
                <a:gd name="T91" fmla="*/ 193 h 507"/>
                <a:gd name="T92" fmla="*/ 130 w 480"/>
                <a:gd name="T93" fmla="*/ 199 h 507"/>
                <a:gd name="T94" fmla="*/ 138 w 480"/>
                <a:gd name="T95" fmla="*/ 216 h 507"/>
                <a:gd name="T96" fmla="*/ 144 w 480"/>
                <a:gd name="T97" fmla="*/ 242 h 507"/>
                <a:gd name="T98" fmla="*/ 161 w 480"/>
                <a:gd name="T99" fmla="*/ 268 h 507"/>
                <a:gd name="T100" fmla="*/ 168 w 480"/>
                <a:gd name="T101" fmla="*/ 312 h 507"/>
                <a:gd name="T102" fmla="*/ 87 w 480"/>
                <a:gd name="T103" fmla="*/ 357 h 507"/>
                <a:gd name="T104" fmla="*/ 19 w 480"/>
                <a:gd name="T105" fmla="*/ 399 h 507"/>
                <a:gd name="T106" fmla="*/ 2 w 480"/>
                <a:gd name="T107" fmla="*/ 420 h 507"/>
                <a:gd name="T108" fmla="*/ 4 w 480"/>
                <a:gd name="T109" fmla="*/ 504 h 507"/>
                <a:gd name="T110" fmla="*/ 473 w 480"/>
                <a:gd name="T111" fmla="*/ 506 h 507"/>
                <a:gd name="T112" fmla="*/ 480 w 480"/>
                <a:gd name="T113" fmla="*/ 424 h 507"/>
                <a:gd name="T114" fmla="*/ 471 w 480"/>
                <a:gd name="T115" fmla="*/ 408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0" h="507">
                  <a:moveTo>
                    <a:pt x="446" y="388"/>
                  </a:moveTo>
                  <a:lnTo>
                    <a:pt x="435" y="380"/>
                  </a:lnTo>
                  <a:lnTo>
                    <a:pt x="418" y="370"/>
                  </a:lnTo>
                  <a:lnTo>
                    <a:pt x="393" y="357"/>
                  </a:lnTo>
                  <a:lnTo>
                    <a:pt x="367" y="344"/>
                  </a:lnTo>
                  <a:lnTo>
                    <a:pt x="339" y="331"/>
                  </a:lnTo>
                  <a:lnTo>
                    <a:pt x="312" y="319"/>
                  </a:lnTo>
                  <a:lnTo>
                    <a:pt x="312" y="312"/>
                  </a:lnTo>
                  <a:lnTo>
                    <a:pt x="312" y="280"/>
                  </a:lnTo>
                  <a:lnTo>
                    <a:pt x="312" y="274"/>
                  </a:lnTo>
                  <a:lnTo>
                    <a:pt x="316" y="272"/>
                  </a:lnTo>
                  <a:lnTo>
                    <a:pt x="320" y="267"/>
                  </a:lnTo>
                  <a:lnTo>
                    <a:pt x="320" y="266"/>
                  </a:lnTo>
                  <a:lnTo>
                    <a:pt x="320" y="266"/>
                  </a:lnTo>
                  <a:lnTo>
                    <a:pt x="323" y="263"/>
                  </a:lnTo>
                  <a:lnTo>
                    <a:pt x="324" y="261"/>
                  </a:lnTo>
                  <a:lnTo>
                    <a:pt x="325" y="260"/>
                  </a:lnTo>
                  <a:lnTo>
                    <a:pt x="325" y="260"/>
                  </a:lnTo>
                  <a:lnTo>
                    <a:pt x="326" y="256"/>
                  </a:lnTo>
                  <a:lnTo>
                    <a:pt x="329" y="254"/>
                  </a:lnTo>
                  <a:lnTo>
                    <a:pt x="329" y="253"/>
                  </a:lnTo>
                  <a:lnTo>
                    <a:pt x="329" y="251"/>
                  </a:lnTo>
                  <a:lnTo>
                    <a:pt x="331" y="248"/>
                  </a:lnTo>
                  <a:lnTo>
                    <a:pt x="332" y="244"/>
                  </a:lnTo>
                  <a:lnTo>
                    <a:pt x="332" y="243"/>
                  </a:lnTo>
                  <a:lnTo>
                    <a:pt x="332" y="243"/>
                  </a:lnTo>
                  <a:lnTo>
                    <a:pt x="335" y="237"/>
                  </a:lnTo>
                  <a:lnTo>
                    <a:pt x="336" y="231"/>
                  </a:lnTo>
                  <a:lnTo>
                    <a:pt x="336" y="231"/>
                  </a:lnTo>
                  <a:lnTo>
                    <a:pt x="336" y="231"/>
                  </a:lnTo>
                  <a:lnTo>
                    <a:pt x="337" y="225"/>
                  </a:lnTo>
                  <a:lnTo>
                    <a:pt x="338" y="219"/>
                  </a:lnTo>
                  <a:lnTo>
                    <a:pt x="338" y="217"/>
                  </a:lnTo>
                  <a:lnTo>
                    <a:pt x="338" y="215"/>
                  </a:lnTo>
                  <a:lnTo>
                    <a:pt x="339" y="209"/>
                  </a:lnTo>
                  <a:lnTo>
                    <a:pt x="339" y="203"/>
                  </a:lnTo>
                  <a:lnTo>
                    <a:pt x="345" y="197"/>
                  </a:lnTo>
                  <a:lnTo>
                    <a:pt x="350" y="191"/>
                  </a:lnTo>
                  <a:lnTo>
                    <a:pt x="350" y="190"/>
                  </a:lnTo>
                  <a:lnTo>
                    <a:pt x="350" y="190"/>
                  </a:lnTo>
                  <a:lnTo>
                    <a:pt x="353" y="187"/>
                  </a:lnTo>
                  <a:lnTo>
                    <a:pt x="354" y="185"/>
                  </a:lnTo>
                  <a:lnTo>
                    <a:pt x="354" y="185"/>
                  </a:lnTo>
                  <a:lnTo>
                    <a:pt x="354" y="185"/>
                  </a:lnTo>
                  <a:lnTo>
                    <a:pt x="355" y="182"/>
                  </a:lnTo>
                  <a:lnTo>
                    <a:pt x="355" y="180"/>
                  </a:lnTo>
                  <a:lnTo>
                    <a:pt x="355" y="179"/>
                  </a:lnTo>
                  <a:lnTo>
                    <a:pt x="356" y="179"/>
                  </a:lnTo>
                  <a:lnTo>
                    <a:pt x="356" y="176"/>
                  </a:lnTo>
                  <a:lnTo>
                    <a:pt x="357" y="174"/>
                  </a:lnTo>
                  <a:lnTo>
                    <a:pt x="357" y="173"/>
                  </a:lnTo>
                  <a:lnTo>
                    <a:pt x="357" y="173"/>
                  </a:lnTo>
                  <a:lnTo>
                    <a:pt x="357" y="169"/>
                  </a:lnTo>
                  <a:lnTo>
                    <a:pt x="357" y="167"/>
                  </a:lnTo>
                  <a:lnTo>
                    <a:pt x="358" y="167"/>
                  </a:lnTo>
                  <a:lnTo>
                    <a:pt x="358" y="166"/>
                  </a:lnTo>
                  <a:lnTo>
                    <a:pt x="358" y="163"/>
                  </a:lnTo>
                  <a:lnTo>
                    <a:pt x="358" y="160"/>
                  </a:lnTo>
                  <a:lnTo>
                    <a:pt x="358" y="155"/>
                  </a:lnTo>
                  <a:lnTo>
                    <a:pt x="357" y="149"/>
                  </a:lnTo>
                  <a:lnTo>
                    <a:pt x="357" y="149"/>
                  </a:lnTo>
                  <a:lnTo>
                    <a:pt x="357" y="148"/>
                  </a:lnTo>
                  <a:lnTo>
                    <a:pt x="356" y="143"/>
                  </a:lnTo>
                  <a:lnTo>
                    <a:pt x="354" y="140"/>
                  </a:lnTo>
                  <a:lnTo>
                    <a:pt x="354" y="138"/>
                  </a:lnTo>
                  <a:lnTo>
                    <a:pt x="354" y="138"/>
                  </a:lnTo>
                  <a:lnTo>
                    <a:pt x="353" y="135"/>
                  </a:lnTo>
                  <a:lnTo>
                    <a:pt x="350" y="131"/>
                  </a:lnTo>
                  <a:lnTo>
                    <a:pt x="349" y="131"/>
                  </a:lnTo>
                  <a:lnTo>
                    <a:pt x="349" y="131"/>
                  </a:lnTo>
                  <a:lnTo>
                    <a:pt x="347" y="128"/>
                  </a:lnTo>
                  <a:lnTo>
                    <a:pt x="343" y="125"/>
                  </a:lnTo>
                  <a:lnTo>
                    <a:pt x="344" y="122"/>
                  </a:lnTo>
                  <a:lnTo>
                    <a:pt x="347" y="117"/>
                  </a:lnTo>
                  <a:lnTo>
                    <a:pt x="351" y="100"/>
                  </a:lnTo>
                  <a:lnTo>
                    <a:pt x="355" y="84"/>
                  </a:lnTo>
                  <a:lnTo>
                    <a:pt x="355" y="77"/>
                  </a:lnTo>
                  <a:lnTo>
                    <a:pt x="355" y="69"/>
                  </a:lnTo>
                  <a:lnTo>
                    <a:pt x="354" y="61"/>
                  </a:lnTo>
                  <a:lnTo>
                    <a:pt x="353" y="54"/>
                  </a:lnTo>
                  <a:lnTo>
                    <a:pt x="350" y="47"/>
                  </a:lnTo>
                  <a:lnTo>
                    <a:pt x="347" y="40"/>
                  </a:lnTo>
                  <a:lnTo>
                    <a:pt x="342" y="34"/>
                  </a:lnTo>
                  <a:lnTo>
                    <a:pt x="336" y="28"/>
                  </a:lnTo>
                  <a:lnTo>
                    <a:pt x="330" y="22"/>
                  </a:lnTo>
                  <a:lnTo>
                    <a:pt x="323" y="17"/>
                  </a:lnTo>
                  <a:lnTo>
                    <a:pt x="314" y="12"/>
                  </a:lnTo>
                  <a:lnTo>
                    <a:pt x="305" y="9"/>
                  </a:lnTo>
                  <a:lnTo>
                    <a:pt x="305" y="9"/>
                  </a:lnTo>
                  <a:lnTo>
                    <a:pt x="305" y="9"/>
                  </a:lnTo>
                  <a:lnTo>
                    <a:pt x="295" y="6"/>
                  </a:lnTo>
                  <a:lnTo>
                    <a:pt x="286" y="4"/>
                  </a:lnTo>
                  <a:lnTo>
                    <a:pt x="276" y="2"/>
                  </a:lnTo>
                  <a:lnTo>
                    <a:pt x="267" y="0"/>
                  </a:lnTo>
                  <a:lnTo>
                    <a:pt x="267" y="0"/>
                  </a:lnTo>
                  <a:lnTo>
                    <a:pt x="267" y="0"/>
                  </a:lnTo>
                  <a:lnTo>
                    <a:pt x="263" y="0"/>
                  </a:lnTo>
                  <a:lnTo>
                    <a:pt x="260" y="0"/>
                  </a:lnTo>
                  <a:lnTo>
                    <a:pt x="255" y="0"/>
                  </a:lnTo>
                  <a:lnTo>
                    <a:pt x="251" y="0"/>
                  </a:lnTo>
                  <a:lnTo>
                    <a:pt x="244" y="0"/>
                  </a:lnTo>
                  <a:lnTo>
                    <a:pt x="237" y="0"/>
                  </a:lnTo>
                  <a:lnTo>
                    <a:pt x="235" y="0"/>
                  </a:lnTo>
                  <a:lnTo>
                    <a:pt x="232" y="2"/>
                  </a:lnTo>
                  <a:lnTo>
                    <a:pt x="229" y="2"/>
                  </a:lnTo>
                  <a:lnTo>
                    <a:pt x="224" y="3"/>
                  </a:lnTo>
                  <a:lnTo>
                    <a:pt x="220" y="3"/>
                  </a:lnTo>
                  <a:lnTo>
                    <a:pt x="217" y="4"/>
                  </a:lnTo>
                  <a:lnTo>
                    <a:pt x="215" y="4"/>
                  </a:lnTo>
                  <a:lnTo>
                    <a:pt x="212" y="5"/>
                  </a:lnTo>
                  <a:lnTo>
                    <a:pt x="207" y="6"/>
                  </a:lnTo>
                  <a:lnTo>
                    <a:pt x="203" y="8"/>
                  </a:lnTo>
                  <a:lnTo>
                    <a:pt x="199" y="9"/>
                  </a:lnTo>
                  <a:lnTo>
                    <a:pt x="195" y="10"/>
                  </a:lnTo>
                  <a:lnTo>
                    <a:pt x="193" y="10"/>
                  </a:lnTo>
                  <a:lnTo>
                    <a:pt x="192" y="11"/>
                  </a:lnTo>
                  <a:lnTo>
                    <a:pt x="181" y="16"/>
                  </a:lnTo>
                  <a:lnTo>
                    <a:pt x="172" y="23"/>
                  </a:lnTo>
                  <a:lnTo>
                    <a:pt x="163" y="30"/>
                  </a:lnTo>
                  <a:lnTo>
                    <a:pt x="157" y="38"/>
                  </a:lnTo>
                  <a:lnTo>
                    <a:pt x="157" y="38"/>
                  </a:lnTo>
                  <a:lnTo>
                    <a:pt x="156" y="38"/>
                  </a:lnTo>
                  <a:lnTo>
                    <a:pt x="155" y="42"/>
                  </a:lnTo>
                  <a:lnTo>
                    <a:pt x="154" y="44"/>
                  </a:lnTo>
                  <a:lnTo>
                    <a:pt x="150" y="44"/>
                  </a:lnTo>
                  <a:lnTo>
                    <a:pt x="148" y="44"/>
                  </a:lnTo>
                  <a:lnTo>
                    <a:pt x="143" y="44"/>
                  </a:lnTo>
                  <a:lnTo>
                    <a:pt x="140" y="46"/>
                  </a:lnTo>
                  <a:lnTo>
                    <a:pt x="138" y="46"/>
                  </a:lnTo>
                  <a:lnTo>
                    <a:pt x="137" y="46"/>
                  </a:lnTo>
                  <a:lnTo>
                    <a:pt x="135" y="47"/>
                  </a:lnTo>
                  <a:lnTo>
                    <a:pt x="131" y="48"/>
                  </a:lnTo>
                  <a:lnTo>
                    <a:pt x="131" y="48"/>
                  </a:lnTo>
                  <a:lnTo>
                    <a:pt x="130" y="49"/>
                  </a:lnTo>
                  <a:lnTo>
                    <a:pt x="128" y="50"/>
                  </a:lnTo>
                  <a:lnTo>
                    <a:pt x="126" y="53"/>
                  </a:lnTo>
                  <a:lnTo>
                    <a:pt x="125" y="53"/>
                  </a:lnTo>
                  <a:lnTo>
                    <a:pt x="125" y="53"/>
                  </a:lnTo>
                  <a:lnTo>
                    <a:pt x="124" y="55"/>
                  </a:lnTo>
                  <a:lnTo>
                    <a:pt x="123" y="56"/>
                  </a:lnTo>
                  <a:lnTo>
                    <a:pt x="121" y="60"/>
                  </a:lnTo>
                  <a:lnTo>
                    <a:pt x="119" y="63"/>
                  </a:lnTo>
                  <a:lnTo>
                    <a:pt x="119" y="65"/>
                  </a:lnTo>
                  <a:lnTo>
                    <a:pt x="118" y="66"/>
                  </a:lnTo>
                  <a:lnTo>
                    <a:pt x="118" y="68"/>
                  </a:lnTo>
                  <a:lnTo>
                    <a:pt x="118" y="71"/>
                  </a:lnTo>
                  <a:lnTo>
                    <a:pt x="118" y="73"/>
                  </a:lnTo>
                  <a:lnTo>
                    <a:pt x="118" y="75"/>
                  </a:lnTo>
                  <a:lnTo>
                    <a:pt x="118" y="77"/>
                  </a:lnTo>
                  <a:lnTo>
                    <a:pt x="118" y="79"/>
                  </a:lnTo>
                  <a:lnTo>
                    <a:pt x="118" y="81"/>
                  </a:lnTo>
                  <a:lnTo>
                    <a:pt x="118" y="84"/>
                  </a:lnTo>
                  <a:lnTo>
                    <a:pt x="119" y="85"/>
                  </a:lnTo>
                  <a:lnTo>
                    <a:pt x="119" y="87"/>
                  </a:lnTo>
                  <a:lnTo>
                    <a:pt x="119" y="90"/>
                  </a:lnTo>
                  <a:lnTo>
                    <a:pt x="121" y="92"/>
                  </a:lnTo>
                  <a:lnTo>
                    <a:pt x="121" y="94"/>
                  </a:lnTo>
                  <a:lnTo>
                    <a:pt x="122" y="96"/>
                  </a:lnTo>
                  <a:lnTo>
                    <a:pt x="122" y="98"/>
                  </a:lnTo>
                  <a:lnTo>
                    <a:pt x="123" y="100"/>
                  </a:lnTo>
                  <a:lnTo>
                    <a:pt x="124" y="103"/>
                  </a:lnTo>
                  <a:lnTo>
                    <a:pt x="125" y="106"/>
                  </a:lnTo>
                  <a:lnTo>
                    <a:pt x="125" y="107"/>
                  </a:lnTo>
                  <a:lnTo>
                    <a:pt x="125" y="109"/>
                  </a:lnTo>
                  <a:lnTo>
                    <a:pt x="129" y="117"/>
                  </a:lnTo>
                  <a:lnTo>
                    <a:pt x="132" y="125"/>
                  </a:lnTo>
                  <a:lnTo>
                    <a:pt x="132" y="125"/>
                  </a:lnTo>
                  <a:lnTo>
                    <a:pt x="132" y="125"/>
                  </a:lnTo>
                  <a:lnTo>
                    <a:pt x="126" y="130"/>
                  </a:lnTo>
                  <a:lnTo>
                    <a:pt x="122" y="136"/>
                  </a:lnTo>
                  <a:lnTo>
                    <a:pt x="118" y="142"/>
                  </a:lnTo>
                  <a:lnTo>
                    <a:pt x="116" y="148"/>
                  </a:lnTo>
                  <a:lnTo>
                    <a:pt x="115" y="155"/>
                  </a:lnTo>
                  <a:lnTo>
                    <a:pt x="115" y="163"/>
                  </a:lnTo>
                  <a:lnTo>
                    <a:pt x="115" y="168"/>
                  </a:lnTo>
                  <a:lnTo>
                    <a:pt x="115" y="174"/>
                  </a:lnTo>
                  <a:lnTo>
                    <a:pt x="116" y="175"/>
                  </a:lnTo>
                  <a:lnTo>
                    <a:pt x="116" y="175"/>
                  </a:lnTo>
                  <a:lnTo>
                    <a:pt x="117" y="180"/>
                  </a:lnTo>
                  <a:lnTo>
                    <a:pt x="118" y="185"/>
                  </a:lnTo>
                  <a:lnTo>
                    <a:pt x="119" y="186"/>
                  </a:lnTo>
                  <a:lnTo>
                    <a:pt x="119" y="187"/>
                  </a:lnTo>
                  <a:lnTo>
                    <a:pt x="122" y="190"/>
                  </a:lnTo>
                  <a:lnTo>
                    <a:pt x="124" y="193"/>
                  </a:lnTo>
                  <a:lnTo>
                    <a:pt x="125" y="194"/>
                  </a:lnTo>
                  <a:lnTo>
                    <a:pt x="125" y="195"/>
                  </a:lnTo>
                  <a:lnTo>
                    <a:pt x="128" y="198"/>
                  </a:lnTo>
                  <a:lnTo>
                    <a:pt x="130" y="199"/>
                  </a:lnTo>
                  <a:lnTo>
                    <a:pt x="134" y="201"/>
                  </a:lnTo>
                  <a:lnTo>
                    <a:pt x="137" y="203"/>
                  </a:lnTo>
                  <a:lnTo>
                    <a:pt x="137" y="210"/>
                  </a:lnTo>
                  <a:lnTo>
                    <a:pt x="138" y="216"/>
                  </a:lnTo>
                  <a:lnTo>
                    <a:pt x="138" y="218"/>
                  </a:lnTo>
                  <a:lnTo>
                    <a:pt x="138" y="220"/>
                  </a:lnTo>
                  <a:lnTo>
                    <a:pt x="141" y="231"/>
                  </a:lnTo>
                  <a:lnTo>
                    <a:pt x="144" y="242"/>
                  </a:lnTo>
                  <a:lnTo>
                    <a:pt x="148" y="250"/>
                  </a:lnTo>
                  <a:lnTo>
                    <a:pt x="151" y="257"/>
                  </a:lnTo>
                  <a:lnTo>
                    <a:pt x="156" y="263"/>
                  </a:lnTo>
                  <a:lnTo>
                    <a:pt x="161" y="268"/>
                  </a:lnTo>
                  <a:lnTo>
                    <a:pt x="165" y="272"/>
                  </a:lnTo>
                  <a:lnTo>
                    <a:pt x="168" y="275"/>
                  </a:lnTo>
                  <a:lnTo>
                    <a:pt x="168" y="281"/>
                  </a:lnTo>
                  <a:lnTo>
                    <a:pt x="168" y="312"/>
                  </a:lnTo>
                  <a:lnTo>
                    <a:pt x="168" y="319"/>
                  </a:lnTo>
                  <a:lnTo>
                    <a:pt x="142" y="331"/>
                  </a:lnTo>
                  <a:lnTo>
                    <a:pt x="115" y="344"/>
                  </a:lnTo>
                  <a:lnTo>
                    <a:pt x="87" y="357"/>
                  </a:lnTo>
                  <a:lnTo>
                    <a:pt x="62" y="370"/>
                  </a:lnTo>
                  <a:lnTo>
                    <a:pt x="47" y="380"/>
                  </a:lnTo>
                  <a:lnTo>
                    <a:pt x="34" y="388"/>
                  </a:lnTo>
                  <a:lnTo>
                    <a:pt x="19" y="399"/>
                  </a:lnTo>
                  <a:lnTo>
                    <a:pt x="9" y="408"/>
                  </a:lnTo>
                  <a:lnTo>
                    <a:pt x="5" y="413"/>
                  </a:lnTo>
                  <a:lnTo>
                    <a:pt x="3" y="417"/>
                  </a:lnTo>
                  <a:lnTo>
                    <a:pt x="2" y="420"/>
                  </a:lnTo>
                  <a:lnTo>
                    <a:pt x="0" y="424"/>
                  </a:lnTo>
                  <a:lnTo>
                    <a:pt x="0" y="495"/>
                  </a:lnTo>
                  <a:lnTo>
                    <a:pt x="2" y="500"/>
                  </a:lnTo>
                  <a:lnTo>
                    <a:pt x="4" y="504"/>
                  </a:lnTo>
                  <a:lnTo>
                    <a:pt x="8" y="506"/>
                  </a:lnTo>
                  <a:lnTo>
                    <a:pt x="12" y="507"/>
                  </a:lnTo>
                  <a:lnTo>
                    <a:pt x="468" y="507"/>
                  </a:lnTo>
                  <a:lnTo>
                    <a:pt x="473" y="506"/>
                  </a:lnTo>
                  <a:lnTo>
                    <a:pt x="476" y="504"/>
                  </a:lnTo>
                  <a:lnTo>
                    <a:pt x="479" y="500"/>
                  </a:lnTo>
                  <a:lnTo>
                    <a:pt x="480" y="495"/>
                  </a:lnTo>
                  <a:lnTo>
                    <a:pt x="480" y="424"/>
                  </a:lnTo>
                  <a:lnTo>
                    <a:pt x="480" y="420"/>
                  </a:lnTo>
                  <a:lnTo>
                    <a:pt x="477" y="417"/>
                  </a:lnTo>
                  <a:lnTo>
                    <a:pt x="475" y="413"/>
                  </a:lnTo>
                  <a:lnTo>
                    <a:pt x="471" y="408"/>
                  </a:lnTo>
                  <a:lnTo>
                    <a:pt x="462" y="399"/>
                  </a:lnTo>
                  <a:lnTo>
                    <a:pt x="446" y="38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sp>
        <p:nvSpPr>
          <p:cNvPr id="3" name="TextBox 2"/>
          <p:cNvSpPr txBox="1"/>
          <p:nvPr/>
        </p:nvSpPr>
        <p:spPr>
          <a:xfrm>
            <a:off x="1010356" y="5898444"/>
            <a:ext cx="7580219" cy="646331"/>
          </a:xfrm>
          <a:prstGeom prst="rect">
            <a:avLst/>
          </a:prstGeom>
          <a:noFill/>
        </p:spPr>
        <p:txBody>
          <a:bodyPr wrap="square" rtlCol="0">
            <a:spAutoFit/>
          </a:bodyPr>
          <a:lstStyle/>
          <a:p>
            <a:pPr algn="ctr"/>
            <a:r>
              <a:rPr lang="en-US" sz="3600" dirty="0" smtClean="0"/>
              <a:t>Damage.la.gov</a:t>
            </a:r>
            <a:endParaRPr lang="en-US" sz="3600" dirty="0"/>
          </a:p>
        </p:txBody>
      </p:sp>
    </p:spTree>
    <p:extLst>
      <p:ext uri="{BB962C8B-B14F-4D97-AF65-F5344CB8AC3E}">
        <p14:creationId xmlns:p14="http://schemas.microsoft.com/office/powerpoint/2010/main" val="6300221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364CFD90-D0E1-4BC3-9D8B-7503E2632C39}"/>
              </a:ext>
              <a:ext uri="{C183D7F6-B498-43B3-948B-1728B52AA6E4}">
                <adec:decorative xmlns="" xmlns:adec="http://schemas.microsoft.com/office/drawing/2017/decorative" val="1"/>
              </a:ext>
            </a:extLst>
          </p:cNvPr>
          <p:cNvSpPr/>
          <p:nvPr/>
        </p:nvSpPr>
        <p:spPr>
          <a:xfrm>
            <a:off x="3030774" y="1694579"/>
            <a:ext cx="2948607" cy="265414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1131094"/>
            <a:ext cx="7886700" cy="994172"/>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 xmlns:adec="http://schemas.microsoft.com/office/drawing/2017/decorative" val="1"/>
              </a:ext>
            </a:extLst>
          </p:cNvPr>
          <p:cNvCxnSpPr>
            <a:cxnSpLocks/>
          </p:cNvCxnSpPr>
          <p:nvPr/>
        </p:nvCxnSpPr>
        <p:spPr>
          <a:xfrm>
            <a:off x="7159271" y="1284569"/>
            <a:ext cx="1813279" cy="988"/>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11207" y="744173"/>
            <a:ext cx="8801100" cy="10802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100" b="1" dirty="0">
              <a:solidFill>
                <a:schemeClr val="tx1">
                  <a:lumMod val="75000"/>
                  <a:lumOff val="25000"/>
                </a:schemeClr>
              </a:solidFill>
            </a:endParaRPr>
          </a:p>
          <a:p>
            <a:pPr algn="ctr"/>
            <a:r>
              <a:rPr lang="en-US" sz="3600" b="1" dirty="0">
                <a:solidFill>
                  <a:srgbClr val="FF0000"/>
                </a:solidFill>
              </a:rPr>
              <a:t>Initial Damage Assessment </a:t>
            </a:r>
            <a:r>
              <a:rPr lang="en-US" sz="2100" dirty="0">
                <a:solidFill>
                  <a:schemeClr val="tx1">
                    <a:lumMod val="75000"/>
                    <a:lumOff val="25000"/>
                  </a:schemeClr>
                </a:solidFill>
              </a:rPr>
              <a:t/>
            </a:r>
            <a:br>
              <a:rPr lang="en-US" sz="2100" dirty="0">
                <a:solidFill>
                  <a:schemeClr val="tx1">
                    <a:lumMod val="75000"/>
                    <a:lumOff val="25000"/>
                  </a:schemeClr>
                </a:solidFill>
              </a:rPr>
            </a:br>
            <a:endParaRPr lang="en-US" sz="21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 xmlns:adec="http://schemas.microsoft.com/office/drawing/2017/decorative" val="1"/>
              </a:ext>
            </a:extLst>
          </p:cNvPr>
          <p:cNvCxnSpPr>
            <a:cxnSpLocks/>
          </p:cNvCxnSpPr>
          <p:nvPr/>
        </p:nvCxnSpPr>
        <p:spPr>
          <a:xfrm flipV="1">
            <a:off x="336608" y="1279381"/>
            <a:ext cx="1698228" cy="9879"/>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3ECCC05-FF78-40FA-84FF-172821D8B58A}"/>
              </a:ext>
              <a:ext uri="{C183D7F6-B498-43B3-948B-1728B52AA6E4}">
                <adec:decorative xmlns="" xmlns:adec="http://schemas.microsoft.com/office/drawing/2017/decorative" val="1"/>
              </a:ext>
            </a:extLst>
          </p:cNvPr>
          <p:cNvSpPr/>
          <p:nvPr/>
        </p:nvSpPr>
        <p:spPr>
          <a:xfrm>
            <a:off x="3828702" y="2412607"/>
            <a:ext cx="1383077" cy="11132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latin typeface="+mj-lt"/>
              </a:rPr>
              <a:t>Resident</a:t>
            </a:r>
          </a:p>
        </p:txBody>
      </p:sp>
      <p:sp>
        <p:nvSpPr>
          <p:cNvPr id="16" name="Rectangle: Rounded Corners 15">
            <a:extLst>
              <a:ext uri="{FF2B5EF4-FFF2-40B4-BE49-F238E27FC236}">
                <a16:creationId xmlns:a16="http://schemas.microsoft.com/office/drawing/2014/main" id="{D6178536-4D8A-4FF2-BBDC-4B3E7E0FCF26}"/>
              </a:ext>
              <a:ext uri="{C183D7F6-B498-43B3-948B-1728B52AA6E4}">
                <adec:decorative xmlns="" xmlns:adec="http://schemas.microsoft.com/office/drawing/2017/decorative" val="1"/>
              </a:ext>
            </a:extLst>
          </p:cNvPr>
          <p:cNvSpPr/>
          <p:nvPr/>
        </p:nvSpPr>
        <p:spPr>
          <a:xfrm>
            <a:off x="5355432" y="1640045"/>
            <a:ext cx="2745581" cy="555748"/>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t>Damage Description</a:t>
            </a:r>
          </a:p>
        </p:txBody>
      </p:sp>
      <p:sp>
        <p:nvSpPr>
          <p:cNvPr id="15" name="Oval 14">
            <a:extLst>
              <a:ext uri="{FF2B5EF4-FFF2-40B4-BE49-F238E27FC236}">
                <a16:creationId xmlns:a16="http://schemas.microsoft.com/office/drawing/2014/main" id="{416F1356-9015-4B5C-9C64-3C1D963E5F59}"/>
              </a:ext>
              <a:ext uri="{C183D7F6-B498-43B3-948B-1728B52AA6E4}">
                <adec:decorative xmlns="" xmlns:adec="http://schemas.microsoft.com/office/drawing/2017/decorative" val="1"/>
              </a:ext>
            </a:extLst>
          </p:cNvPr>
          <p:cNvSpPr/>
          <p:nvPr/>
        </p:nvSpPr>
        <p:spPr>
          <a:xfrm>
            <a:off x="4924465" y="1604578"/>
            <a:ext cx="704850" cy="70485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Rounded Corners 18">
            <a:extLst>
              <a:ext uri="{FF2B5EF4-FFF2-40B4-BE49-F238E27FC236}">
                <a16:creationId xmlns:a16="http://schemas.microsoft.com/office/drawing/2014/main" id="{EB7F2E37-0ACF-4E8A-9C1D-EC5B65BA2906}"/>
              </a:ext>
              <a:ext uri="{C183D7F6-B498-43B3-948B-1728B52AA6E4}">
                <adec:decorative xmlns="" xmlns:adec="http://schemas.microsoft.com/office/drawing/2017/decorative" val="1"/>
              </a:ext>
            </a:extLst>
          </p:cNvPr>
          <p:cNvSpPr/>
          <p:nvPr/>
        </p:nvSpPr>
        <p:spPr>
          <a:xfrm>
            <a:off x="5759274" y="2548309"/>
            <a:ext cx="2745581" cy="55574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t>Insurance Coverage</a:t>
            </a:r>
          </a:p>
        </p:txBody>
      </p:sp>
      <p:sp>
        <p:nvSpPr>
          <p:cNvPr id="20" name="Oval 19">
            <a:extLst>
              <a:ext uri="{FF2B5EF4-FFF2-40B4-BE49-F238E27FC236}">
                <a16:creationId xmlns:a16="http://schemas.microsoft.com/office/drawing/2014/main" id="{88F812F5-70AF-4FBD-80D9-D59B3C456D5E}"/>
              </a:ext>
              <a:ext uri="{C183D7F6-B498-43B3-948B-1728B52AA6E4}">
                <adec:decorative xmlns="" xmlns:adec="http://schemas.microsoft.com/office/drawing/2017/decorative" val="1"/>
              </a:ext>
            </a:extLst>
          </p:cNvPr>
          <p:cNvSpPr/>
          <p:nvPr/>
        </p:nvSpPr>
        <p:spPr>
          <a:xfrm>
            <a:off x="5590613" y="2518695"/>
            <a:ext cx="704850" cy="70485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Rounded Corners 20">
            <a:extLst>
              <a:ext uri="{FF2B5EF4-FFF2-40B4-BE49-F238E27FC236}">
                <a16:creationId xmlns:a16="http://schemas.microsoft.com/office/drawing/2014/main" id="{952C5002-7E64-4069-ACA0-6876E54A9B46}"/>
              </a:ext>
              <a:ext uri="{C183D7F6-B498-43B3-948B-1728B52AA6E4}">
                <adec:decorative xmlns="" xmlns:adec="http://schemas.microsoft.com/office/drawing/2017/decorative" val="1"/>
              </a:ext>
            </a:extLst>
          </p:cNvPr>
          <p:cNvSpPr/>
          <p:nvPr/>
        </p:nvSpPr>
        <p:spPr>
          <a:xfrm>
            <a:off x="5276890" y="3629177"/>
            <a:ext cx="3185534" cy="555748"/>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t>Specify levels of damage</a:t>
            </a:r>
          </a:p>
          <a:p>
            <a:pPr algn="r"/>
            <a:r>
              <a:rPr lang="en-US" sz="1200" i="1" dirty="0"/>
              <a:t>If flood, state water depth in inches.</a:t>
            </a:r>
          </a:p>
        </p:txBody>
      </p:sp>
      <p:sp>
        <p:nvSpPr>
          <p:cNvPr id="22" name="Oval 21">
            <a:extLst>
              <a:ext uri="{FF2B5EF4-FFF2-40B4-BE49-F238E27FC236}">
                <a16:creationId xmlns:a16="http://schemas.microsoft.com/office/drawing/2014/main" id="{A49C5F3A-6F0D-4A0F-AE6E-92F342C22ACD}"/>
              </a:ext>
              <a:ext uri="{C183D7F6-B498-43B3-948B-1728B52AA6E4}">
                <adec:decorative xmlns="" xmlns:adec="http://schemas.microsoft.com/office/drawing/2017/decorative" val="1"/>
              </a:ext>
            </a:extLst>
          </p:cNvPr>
          <p:cNvSpPr/>
          <p:nvPr/>
        </p:nvSpPr>
        <p:spPr>
          <a:xfrm>
            <a:off x="5033849" y="3634969"/>
            <a:ext cx="704850" cy="70485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Rounded Corners 24">
            <a:extLst>
              <a:ext uri="{FF2B5EF4-FFF2-40B4-BE49-F238E27FC236}">
                <a16:creationId xmlns:a16="http://schemas.microsoft.com/office/drawing/2014/main" id="{94A75A79-A67A-4A23-8588-7FC5EB9A5183}"/>
              </a:ext>
              <a:ext uri="{C183D7F6-B498-43B3-948B-1728B52AA6E4}">
                <adec:decorative xmlns="" xmlns:adec="http://schemas.microsoft.com/office/drawing/2017/decorative" val="1"/>
              </a:ext>
            </a:extLst>
          </p:cNvPr>
          <p:cNvSpPr/>
          <p:nvPr/>
        </p:nvSpPr>
        <p:spPr>
          <a:xfrm>
            <a:off x="313504" y="1745888"/>
            <a:ext cx="3267913" cy="45214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Address &amp; Contact Information</a:t>
            </a:r>
          </a:p>
        </p:txBody>
      </p:sp>
      <p:sp>
        <p:nvSpPr>
          <p:cNvPr id="26" name="Oval 25">
            <a:extLst>
              <a:ext uri="{FF2B5EF4-FFF2-40B4-BE49-F238E27FC236}">
                <a16:creationId xmlns:a16="http://schemas.microsoft.com/office/drawing/2014/main" id="{BBC62739-FA35-49F8-8929-743B31F55A69}"/>
              </a:ext>
              <a:ext uri="{C183D7F6-B498-43B3-948B-1728B52AA6E4}">
                <adec:decorative xmlns="" xmlns:adec="http://schemas.microsoft.com/office/drawing/2017/decorative" val="1"/>
              </a:ext>
            </a:extLst>
          </p:cNvPr>
          <p:cNvSpPr/>
          <p:nvPr/>
        </p:nvSpPr>
        <p:spPr>
          <a:xfrm>
            <a:off x="3105150" y="1611775"/>
            <a:ext cx="704850" cy="70485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Rounded Corners 26">
            <a:extLst>
              <a:ext uri="{FF2B5EF4-FFF2-40B4-BE49-F238E27FC236}">
                <a16:creationId xmlns:a16="http://schemas.microsoft.com/office/drawing/2014/main" id="{71BB375D-5EE6-4428-9817-2C7DB6B94332}"/>
              </a:ext>
              <a:ext uri="{C183D7F6-B498-43B3-948B-1728B52AA6E4}">
                <adec:decorative xmlns="" xmlns:adec="http://schemas.microsoft.com/office/drawing/2017/decorative" val="1"/>
              </a:ext>
            </a:extLst>
          </p:cNvPr>
          <p:cNvSpPr/>
          <p:nvPr/>
        </p:nvSpPr>
        <p:spPr>
          <a:xfrm>
            <a:off x="456922" y="2548310"/>
            <a:ext cx="2745581" cy="555748"/>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Ownership:  Own/Rent</a:t>
            </a:r>
          </a:p>
        </p:txBody>
      </p:sp>
      <p:sp>
        <p:nvSpPr>
          <p:cNvPr id="28" name="Oval 27">
            <a:extLst>
              <a:ext uri="{FF2B5EF4-FFF2-40B4-BE49-F238E27FC236}">
                <a16:creationId xmlns:a16="http://schemas.microsoft.com/office/drawing/2014/main" id="{B3A511B7-C7F3-4107-9962-1E10D2E087DD}"/>
              </a:ext>
              <a:ext uri="{C183D7F6-B498-43B3-948B-1728B52AA6E4}">
                <adec:decorative xmlns="" xmlns:adec="http://schemas.microsoft.com/office/drawing/2017/decorative" val="1"/>
              </a:ext>
            </a:extLst>
          </p:cNvPr>
          <p:cNvSpPr/>
          <p:nvPr/>
        </p:nvSpPr>
        <p:spPr>
          <a:xfrm>
            <a:off x="2754575" y="2504605"/>
            <a:ext cx="704850" cy="70485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Rectangle: Rounded Corners 28">
            <a:extLst>
              <a:ext uri="{FF2B5EF4-FFF2-40B4-BE49-F238E27FC236}">
                <a16:creationId xmlns:a16="http://schemas.microsoft.com/office/drawing/2014/main" id="{D4D7D4B6-62C2-45AB-89A5-3A41DA021FD2}"/>
              </a:ext>
              <a:ext uri="{C183D7F6-B498-43B3-948B-1728B52AA6E4}">
                <adec:decorative xmlns="" xmlns:adec="http://schemas.microsoft.com/office/drawing/2017/decorative" val="1"/>
              </a:ext>
            </a:extLst>
          </p:cNvPr>
          <p:cNvSpPr/>
          <p:nvPr/>
        </p:nvSpPr>
        <p:spPr>
          <a:xfrm>
            <a:off x="442069" y="3690243"/>
            <a:ext cx="3185534" cy="55574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Dwelling Type:  Single Family, </a:t>
            </a:r>
          </a:p>
          <a:p>
            <a:r>
              <a:rPr lang="en-US" sz="1200" dirty="0"/>
              <a:t>Multi-Family, Manufactured Home</a:t>
            </a:r>
          </a:p>
        </p:txBody>
      </p:sp>
      <p:sp>
        <p:nvSpPr>
          <p:cNvPr id="30" name="Oval 29">
            <a:extLst>
              <a:ext uri="{FF2B5EF4-FFF2-40B4-BE49-F238E27FC236}">
                <a16:creationId xmlns:a16="http://schemas.microsoft.com/office/drawing/2014/main" id="{83902602-D4BC-4D44-AC14-BB55A86C5D06}"/>
              </a:ext>
              <a:ext uri="{C183D7F6-B498-43B3-948B-1728B52AA6E4}">
                <adec:decorative xmlns="" xmlns:adec="http://schemas.microsoft.com/office/drawing/2017/decorative" val="1"/>
              </a:ext>
            </a:extLst>
          </p:cNvPr>
          <p:cNvSpPr/>
          <p:nvPr/>
        </p:nvSpPr>
        <p:spPr>
          <a:xfrm>
            <a:off x="3200373" y="3615692"/>
            <a:ext cx="704850" cy="70485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5173616" y="1824469"/>
            <a:ext cx="259319" cy="259319"/>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a:extLst/>
        </p:spPr>
        <p:txBody>
          <a:bodyPr vert="horz" wrap="square" lIns="68580" tIns="34290" rIns="68580" bIns="34290" numCol="1" anchor="t" anchorCtr="0" compatLnSpc="1">
            <a:prstTxWarp prst="textNoShape">
              <a:avLst/>
            </a:prstTxWarp>
          </a:bodyPr>
          <a:lstStyle/>
          <a:p>
            <a:endParaRPr lang="en-US" sz="1350"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5829300" y="2726650"/>
            <a:ext cx="260759" cy="26075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a:extLst/>
        </p:spPr>
        <p:txBody>
          <a:bodyPr vert="horz" wrap="square" lIns="68580" tIns="34290" rIns="68580" bIns="34290" numCol="1" anchor="t" anchorCtr="0" compatLnSpc="1">
            <a:prstTxWarp prst="textNoShape">
              <a:avLst/>
            </a:prstTxWarp>
          </a:bodyPr>
          <a:lstStyle/>
          <a:p>
            <a:endParaRPr lang="en-US" sz="1350"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5303275" y="3880493"/>
            <a:ext cx="253555" cy="254997"/>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3423859" y="3839178"/>
            <a:ext cx="257878" cy="257878"/>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2971857" y="2696524"/>
            <a:ext cx="259319" cy="259319"/>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a:extLst/>
        </p:spPr>
        <p:txBody>
          <a:bodyPr vert="horz" wrap="square" lIns="68580" tIns="34290" rIns="68580" bIns="34290" numCol="1" anchor="t" anchorCtr="0" compatLnSpc="1">
            <a:prstTxWarp prst="textNoShape">
              <a:avLst/>
            </a:prstTxWarp>
          </a:bodyPr>
          <a:lstStyle/>
          <a:p>
            <a:endParaRPr lang="en-US" sz="1350" dirty="0"/>
          </a:p>
        </p:txBody>
      </p:sp>
      <p:pic>
        <p:nvPicPr>
          <p:cNvPr id="7" name="Picture 6" descr="House | Free Stock Photo | Illustration of a house | # 144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1789" y="1667563"/>
            <a:ext cx="483919" cy="483919"/>
          </a:xfrm>
          <a:prstGeom prst="rect">
            <a:avLst/>
          </a:prstGeom>
        </p:spPr>
      </p:pic>
      <p:sp>
        <p:nvSpPr>
          <p:cNvPr id="31" name="Content Placeholder 2"/>
          <p:cNvSpPr txBox="1">
            <a:spLocks/>
          </p:cNvSpPr>
          <p:nvPr/>
        </p:nvSpPr>
        <p:spPr>
          <a:xfrm>
            <a:off x="516835" y="4820607"/>
            <a:ext cx="7945589" cy="1833125"/>
          </a:xfrm>
          <a:prstGeom prst="rect">
            <a:avLst/>
          </a:prstGeom>
        </p:spPr>
        <p:txBody>
          <a:bodyPr>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smtClean="0">
                <a:solidFill>
                  <a:schemeClr val="accent1"/>
                </a:solidFill>
              </a:rPr>
              <a:t>Affected</a:t>
            </a:r>
            <a:r>
              <a:rPr lang="en-US" sz="1100" dirty="0" smtClean="0"/>
              <a:t>- Indicate the number of structures with </a:t>
            </a:r>
            <a:r>
              <a:rPr lang="en-US" sz="1100" b="1" dirty="0" smtClean="0">
                <a:solidFill>
                  <a:srgbClr val="C00000"/>
                </a:solidFill>
              </a:rPr>
              <a:t>cosmetic damage to structure</a:t>
            </a:r>
            <a:r>
              <a:rPr lang="en-US" sz="1100" dirty="0" smtClean="0"/>
              <a:t>. </a:t>
            </a:r>
            <a:r>
              <a:rPr lang="en-US" sz="1100" b="1" u="sng" dirty="0" smtClean="0">
                <a:solidFill>
                  <a:srgbClr val="0070C0"/>
                </a:solidFill>
              </a:rPr>
              <a:t>Still livable</a:t>
            </a:r>
            <a:r>
              <a:rPr lang="en-US" sz="1100" dirty="0" smtClean="0"/>
              <a:t>. </a:t>
            </a:r>
          </a:p>
          <a:p>
            <a:r>
              <a:rPr lang="en-US" sz="1100" b="1" dirty="0" smtClean="0">
                <a:solidFill>
                  <a:schemeClr val="accent1"/>
                </a:solidFill>
              </a:rPr>
              <a:t>Minor Damage</a:t>
            </a:r>
            <a:r>
              <a:rPr lang="en-US" sz="1100" dirty="0" smtClean="0"/>
              <a:t>-Indicate the number of structures with minor damage. Minor damages </a:t>
            </a:r>
            <a:r>
              <a:rPr lang="en-US" sz="1100" b="1" dirty="0" smtClean="0">
                <a:solidFill>
                  <a:srgbClr val="C00000"/>
                </a:solidFill>
              </a:rPr>
              <a:t>require minimal repairs </a:t>
            </a:r>
            <a:r>
              <a:rPr lang="en-US" sz="1100" dirty="0" smtClean="0"/>
              <a:t>to roofs, doors, windows, floors, utilities etc.  Generally, minor damage structures are </a:t>
            </a:r>
            <a:r>
              <a:rPr lang="en-US" sz="1100" b="1" u="sng" dirty="0" smtClean="0">
                <a:solidFill>
                  <a:srgbClr val="0070C0"/>
                </a:solidFill>
              </a:rPr>
              <a:t>habitable and repairable within 30 days</a:t>
            </a:r>
            <a:r>
              <a:rPr lang="en-US" sz="1100" dirty="0" smtClean="0"/>
              <a:t>. </a:t>
            </a:r>
          </a:p>
          <a:p>
            <a:r>
              <a:rPr lang="en-US" sz="1100" b="1" dirty="0" smtClean="0">
                <a:solidFill>
                  <a:schemeClr val="accent1"/>
                </a:solidFill>
              </a:rPr>
              <a:t>Major Damage </a:t>
            </a:r>
            <a:r>
              <a:rPr lang="en-US" sz="1100" dirty="0" smtClean="0"/>
              <a:t>-Indicate the number of structure with major damage.  Major damage is defined as </a:t>
            </a:r>
            <a:r>
              <a:rPr lang="en-US" sz="1100" b="1" dirty="0" smtClean="0">
                <a:solidFill>
                  <a:srgbClr val="C00000"/>
                </a:solidFill>
              </a:rPr>
              <a:t>physical damages </a:t>
            </a:r>
            <a:r>
              <a:rPr lang="en-US" sz="1100" dirty="0" smtClean="0"/>
              <a:t>that make the impacted structures </a:t>
            </a:r>
            <a:r>
              <a:rPr lang="en-US" sz="1100" b="1" u="sng" dirty="0" smtClean="0">
                <a:solidFill>
                  <a:srgbClr val="0070C0"/>
                </a:solidFill>
              </a:rPr>
              <a:t>uninhabitable, but repairable</a:t>
            </a:r>
            <a:r>
              <a:rPr lang="en-US" sz="1100" dirty="0" smtClean="0"/>
              <a:t>. Extensive damage to the foundation, roof and walls of the home. </a:t>
            </a:r>
          </a:p>
          <a:p>
            <a:r>
              <a:rPr lang="en-US" sz="1100" b="1" dirty="0" smtClean="0">
                <a:solidFill>
                  <a:schemeClr val="accent1"/>
                </a:solidFill>
              </a:rPr>
              <a:t>Destroyed</a:t>
            </a:r>
            <a:r>
              <a:rPr lang="en-US" sz="1100" dirty="0" smtClean="0"/>
              <a:t>- Indicate the number of each structures classified as destroyed. Destroyed is defined as those structures that have been made </a:t>
            </a:r>
            <a:r>
              <a:rPr lang="en-US" sz="1100" b="1" u="sng" dirty="0" smtClean="0">
                <a:solidFill>
                  <a:srgbClr val="0070C0"/>
                </a:solidFill>
              </a:rPr>
              <a:t>uninhabitable because of disaster or incident</a:t>
            </a:r>
            <a:r>
              <a:rPr lang="en-US" sz="1100" dirty="0" smtClean="0"/>
              <a:t>.</a:t>
            </a:r>
            <a:endParaRPr lang="en-US" sz="1100" dirty="0"/>
          </a:p>
        </p:txBody>
      </p:sp>
    </p:spTree>
    <p:extLst>
      <p:ext uri="{BB962C8B-B14F-4D97-AF65-F5344CB8AC3E}">
        <p14:creationId xmlns:p14="http://schemas.microsoft.com/office/powerpoint/2010/main" val="17556944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32185" y="1366106"/>
            <a:ext cx="4120661" cy="5202748"/>
          </a:xfrm>
          <a:prstGeom prst="rect">
            <a:avLst/>
          </a:prstGeom>
        </p:spPr>
      </p:pic>
    </p:spTree>
    <p:extLst>
      <p:ext uri="{BB962C8B-B14F-4D97-AF65-F5344CB8AC3E}">
        <p14:creationId xmlns:p14="http://schemas.microsoft.com/office/powerpoint/2010/main" val="36428727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911" y="1347675"/>
            <a:ext cx="8069439" cy="653459"/>
          </a:xfrm>
        </p:spPr>
        <p:txBody>
          <a:bodyPr>
            <a:normAutofit fontScale="90000"/>
          </a:bodyPr>
          <a:lstStyle/>
          <a:p>
            <a:pPr algn="ctr"/>
            <a:r>
              <a:rPr lang="en-US" dirty="0" smtClean="0"/>
              <a:t>Federal IA Declaration</a:t>
            </a:r>
            <a:endParaRPr lang="en-US" dirty="0"/>
          </a:p>
        </p:txBody>
      </p:sp>
      <p:sp>
        <p:nvSpPr>
          <p:cNvPr id="3" name="Content Placeholder 2"/>
          <p:cNvSpPr>
            <a:spLocks noGrp="1"/>
          </p:cNvSpPr>
          <p:nvPr>
            <p:ph idx="1"/>
          </p:nvPr>
        </p:nvSpPr>
        <p:spPr>
          <a:xfrm>
            <a:off x="628650" y="2350043"/>
            <a:ext cx="7886700" cy="3892495"/>
          </a:xfrm>
        </p:spPr>
        <p:txBody>
          <a:bodyPr>
            <a:noAutofit/>
          </a:bodyPr>
          <a:lstStyle/>
          <a:p>
            <a:pPr marL="0" indent="0">
              <a:buNone/>
            </a:pPr>
            <a:r>
              <a:rPr lang="en-US" sz="2000" dirty="0" smtClean="0"/>
              <a:t>Once a federal declaration is granted for IA, individuals and families in the designated parishes can apply:</a:t>
            </a:r>
          </a:p>
          <a:p>
            <a:r>
              <a:rPr lang="en-US" sz="2000" dirty="0" smtClean="0"/>
              <a:t>Online </a:t>
            </a:r>
            <a:r>
              <a:rPr lang="en-US" sz="2000" dirty="0"/>
              <a:t>at DisasterAssistance.gov</a:t>
            </a:r>
          </a:p>
          <a:p>
            <a:r>
              <a:rPr lang="en-US" sz="2000" dirty="0"/>
              <a:t>Use the FEMA mobile app.</a:t>
            </a:r>
          </a:p>
          <a:p>
            <a:r>
              <a:rPr lang="en-US" sz="2000" dirty="0"/>
              <a:t>Call FEMA at </a:t>
            </a:r>
            <a:r>
              <a:rPr lang="en-US" sz="2000" dirty="0" smtClean="0"/>
              <a:t>800-621-3362 (TTY – 800-462-7585) </a:t>
            </a:r>
            <a:r>
              <a:rPr lang="en-US" sz="2000" dirty="0"/>
              <a:t>24 hours a day, seven days a week. Multilingual operators are available. </a:t>
            </a:r>
          </a:p>
          <a:p>
            <a:r>
              <a:rPr lang="en-US" sz="2000" dirty="0"/>
              <a:t>Temporary FEMA </a:t>
            </a:r>
            <a:r>
              <a:rPr lang="en-US" sz="2000" dirty="0" smtClean="0">
                <a:solidFill>
                  <a:srgbClr val="FF0000"/>
                </a:solidFill>
              </a:rPr>
              <a:t>Disaster Recovery Centers (DRCs) </a:t>
            </a:r>
            <a:r>
              <a:rPr lang="en-US" sz="2000" dirty="0" smtClean="0"/>
              <a:t>which may open in affected parishes.</a:t>
            </a:r>
            <a:endParaRPr lang="en-US" sz="2000" dirty="0"/>
          </a:p>
          <a:p>
            <a:pPr marL="0" indent="0">
              <a:buNone/>
            </a:pPr>
            <a:endParaRPr lang="en-US" sz="1800" dirty="0" smtClean="0"/>
          </a:p>
          <a:p>
            <a:pPr marL="0" indent="0">
              <a:buNone/>
            </a:pPr>
            <a:r>
              <a:rPr lang="en-US" sz="1800" dirty="0" smtClean="0"/>
              <a:t>Registration period is typically 60 days from date of declaration.  </a:t>
            </a:r>
            <a:endParaRPr lang="en-US" sz="1800" dirty="0"/>
          </a:p>
        </p:txBody>
      </p:sp>
    </p:spTree>
    <p:extLst>
      <p:ext uri="{BB962C8B-B14F-4D97-AF65-F5344CB8AC3E}">
        <p14:creationId xmlns:p14="http://schemas.microsoft.com/office/powerpoint/2010/main" val="31211430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65421F7E-D448-B3C8-8C97-03A2E1151E6C}"/>
              </a:ext>
            </a:extLst>
          </p:cNvPr>
          <p:cNvCxnSpPr/>
          <p:nvPr/>
        </p:nvCxnSpPr>
        <p:spPr>
          <a:xfrm flipH="1">
            <a:off x="3293412" y="2350843"/>
            <a:ext cx="3737" cy="40266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D020001-EF94-ABF6-6D47-C024E3786734}"/>
              </a:ext>
            </a:extLst>
          </p:cNvPr>
          <p:cNvCxnSpPr>
            <a:cxnSpLocks/>
          </p:cNvCxnSpPr>
          <p:nvPr/>
        </p:nvCxnSpPr>
        <p:spPr>
          <a:xfrm flipV="1">
            <a:off x="1149787" y="2073781"/>
            <a:ext cx="6649191" cy="2693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FF1DA77-7B35-000D-2883-F327A77ADE94}"/>
              </a:ext>
            </a:extLst>
          </p:cNvPr>
          <p:cNvCxnSpPr/>
          <p:nvPr/>
        </p:nvCxnSpPr>
        <p:spPr>
          <a:xfrm flipH="1">
            <a:off x="1143489" y="2287126"/>
            <a:ext cx="3737" cy="40266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87EA1E7-50AE-8638-F2CC-65B0715FB217}"/>
              </a:ext>
            </a:extLst>
          </p:cNvPr>
          <p:cNvCxnSpPr/>
          <p:nvPr/>
        </p:nvCxnSpPr>
        <p:spPr>
          <a:xfrm flipH="1">
            <a:off x="5692467" y="2397316"/>
            <a:ext cx="3737" cy="27502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7250400-2E5D-AC19-2CBA-475BDE9AFAA8}"/>
              </a:ext>
            </a:extLst>
          </p:cNvPr>
          <p:cNvCxnSpPr>
            <a:cxnSpLocks/>
          </p:cNvCxnSpPr>
          <p:nvPr/>
        </p:nvCxnSpPr>
        <p:spPr>
          <a:xfrm>
            <a:off x="1140862" y="1990784"/>
            <a:ext cx="0" cy="271581"/>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E21651A-36A9-80C9-4DD5-B3A09A106500}"/>
              </a:ext>
            </a:extLst>
          </p:cNvPr>
          <p:cNvCxnSpPr>
            <a:cxnSpLocks/>
          </p:cNvCxnSpPr>
          <p:nvPr/>
        </p:nvCxnSpPr>
        <p:spPr>
          <a:xfrm>
            <a:off x="2938592" y="2335996"/>
            <a:ext cx="271532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0B5B567-B386-F85D-7F40-E2111E7D6002}"/>
              </a:ext>
            </a:extLst>
          </p:cNvPr>
          <p:cNvCxnSpPr/>
          <p:nvPr/>
        </p:nvCxnSpPr>
        <p:spPr>
          <a:xfrm flipH="1">
            <a:off x="7806013" y="1952471"/>
            <a:ext cx="3737" cy="27502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a:cxnSpLocks/>
            <a:stCxn id="183" idx="3"/>
          </p:cNvCxnSpPr>
          <p:nvPr/>
        </p:nvCxnSpPr>
        <p:spPr>
          <a:xfrm>
            <a:off x="4977193" y="1631036"/>
            <a:ext cx="269354" cy="85820"/>
          </a:xfrm>
          <a:prstGeom prst="line">
            <a:avLst/>
          </a:prstGeom>
          <a:ln w="254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a:cxnSpLocks/>
            <a:endCxn id="189" idx="3"/>
          </p:cNvCxnSpPr>
          <p:nvPr/>
        </p:nvCxnSpPr>
        <p:spPr>
          <a:xfrm flipH="1">
            <a:off x="4973111" y="2021047"/>
            <a:ext cx="285571" cy="63543"/>
          </a:xfrm>
          <a:prstGeom prst="line">
            <a:avLst/>
          </a:prstGeom>
          <a:ln w="254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a:stCxn id="183" idx="1"/>
          </p:cNvCxnSpPr>
          <p:nvPr/>
        </p:nvCxnSpPr>
        <p:spPr>
          <a:xfrm flipH="1">
            <a:off x="3825923" y="1631035"/>
            <a:ext cx="332906" cy="113177"/>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stCxn id="189" idx="1"/>
          </p:cNvCxnSpPr>
          <p:nvPr/>
        </p:nvCxnSpPr>
        <p:spPr>
          <a:xfrm flipH="1" flipV="1">
            <a:off x="3829855" y="1998775"/>
            <a:ext cx="337418" cy="85815"/>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BF1BDF5-D922-3277-79E3-57F7F7437C5E}"/>
              </a:ext>
            </a:extLst>
          </p:cNvPr>
          <p:cNvCxnSpPr/>
          <p:nvPr/>
        </p:nvCxnSpPr>
        <p:spPr>
          <a:xfrm flipH="1">
            <a:off x="6072614" y="1768598"/>
            <a:ext cx="214553" cy="6354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814DA90-1B07-A646-1A5A-39136D598C01}"/>
              </a:ext>
            </a:extLst>
          </p:cNvPr>
          <p:cNvCxnSpPr/>
          <p:nvPr/>
        </p:nvCxnSpPr>
        <p:spPr>
          <a:xfrm flipH="1" flipV="1">
            <a:off x="2582842" y="1792618"/>
            <a:ext cx="278858" cy="8581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flipH="1" flipV="1">
            <a:off x="2408783" y="1534356"/>
            <a:ext cx="3924758" cy="614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5250807" y="1704390"/>
            <a:ext cx="870626"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Confidential</a:t>
            </a:r>
          </a:p>
          <a:p>
            <a:pPr algn="ctr" defTabSz="685800">
              <a:defRPr/>
            </a:pPr>
            <a:r>
              <a:rPr lang="en-US" sz="825" dirty="0">
                <a:solidFill>
                  <a:prstClr val="black"/>
                </a:solidFill>
                <a:latin typeface="Calibri" panose="020F0502020204030204"/>
              </a:rPr>
              <a:t>Exec. Assistant</a:t>
            </a:r>
          </a:p>
        </p:txBody>
      </p:sp>
      <p:sp>
        <p:nvSpPr>
          <p:cNvPr id="186" name="TextBox 185"/>
          <p:cNvSpPr txBox="1"/>
          <p:nvPr/>
        </p:nvSpPr>
        <p:spPr>
          <a:xfrm>
            <a:off x="2748576" y="1708885"/>
            <a:ext cx="1093407" cy="346249"/>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Director- Regional Support Operations</a:t>
            </a:r>
          </a:p>
        </p:txBody>
      </p:sp>
      <p:sp>
        <p:nvSpPr>
          <p:cNvPr id="183" name="TextBox 182"/>
          <p:cNvSpPr txBox="1"/>
          <p:nvPr/>
        </p:nvSpPr>
        <p:spPr>
          <a:xfrm>
            <a:off x="4129941" y="1469453"/>
            <a:ext cx="870626" cy="346249"/>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GOHSEP </a:t>
            </a:r>
          </a:p>
          <a:p>
            <a:pPr algn="ctr" defTabSz="685800">
              <a:defRPr/>
            </a:pPr>
            <a:r>
              <a:rPr lang="en-US" sz="825" dirty="0">
                <a:solidFill>
                  <a:prstClr val="black"/>
                </a:solidFill>
                <a:latin typeface="Calibri" panose="020F0502020204030204"/>
              </a:rPr>
              <a:t>Director</a:t>
            </a:r>
          </a:p>
        </p:txBody>
      </p:sp>
      <p:sp>
        <p:nvSpPr>
          <p:cNvPr id="6" name="TextBox 5">
            <a:extLst>
              <a:ext uri="{FF2B5EF4-FFF2-40B4-BE49-F238E27FC236}">
                <a16:creationId xmlns:a16="http://schemas.microsoft.com/office/drawing/2014/main" id="{ABAE9001-B428-4D11-894D-09CE6C12F60D}"/>
              </a:ext>
            </a:extLst>
          </p:cNvPr>
          <p:cNvSpPr txBox="1"/>
          <p:nvPr/>
        </p:nvSpPr>
        <p:spPr>
          <a:xfrm>
            <a:off x="6287167" y="1462071"/>
            <a:ext cx="870626" cy="346249"/>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Louisiana</a:t>
            </a:r>
          </a:p>
          <a:p>
            <a:pPr algn="ctr" defTabSz="685800">
              <a:defRPr/>
            </a:pPr>
            <a:r>
              <a:rPr lang="en-US" sz="825" dirty="0">
                <a:solidFill>
                  <a:prstClr val="black"/>
                </a:solidFill>
                <a:latin typeface="Calibri" panose="020F0502020204030204"/>
              </a:rPr>
              <a:t>Business Liaison</a:t>
            </a:r>
          </a:p>
        </p:txBody>
      </p:sp>
      <p:sp>
        <p:nvSpPr>
          <p:cNvPr id="111" name="TextBox 110"/>
          <p:cNvSpPr txBox="1"/>
          <p:nvPr/>
        </p:nvSpPr>
        <p:spPr>
          <a:xfrm>
            <a:off x="1718518" y="1464875"/>
            <a:ext cx="870626" cy="346249"/>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Confidential Assistant</a:t>
            </a:r>
          </a:p>
        </p:txBody>
      </p:sp>
      <p:sp>
        <p:nvSpPr>
          <p:cNvPr id="8" name="TextBox 7">
            <a:extLst>
              <a:ext uri="{FF2B5EF4-FFF2-40B4-BE49-F238E27FC236}">
                <a16:creationId xmlns:a16="http://schemas.microsoft.com/office/drawing/2014/main" id="{51E2A79B-4A06-F52D-36D9-EDBFF1AEFE0E}"/>
              </a:ext>
            </a:extLst>
          </p:cNvPr>
          <p:cNvSpPr txBox="1"/>
          <p:nvPr/>
        </p:nvSpPr>
        <p:spPr>
          <a:xfrm>
            <a:off x="7271188" y="1643336"/>
            <a:ext cx="1075344"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Director-</a:t>
            </a:r>
          </a:p>
          <a:p>
            <a:pPr algn="ctr" defTabSz="685800">
              <a:defRPr/>
            </a:pPr>
            <a:r>
              <a:rPr lang="en-US" sz="825" dirty="0">
                <a:solidFill>
                  <a:prstClr val="black"/>
                </a:solidFill>
                <a:latin typeface="Calibri" panose="020F0502020204030204"/>
              </a:rPr>
              <a:t>External Affairs</a:t>
            </a:r>
          </a:p>
        </p:txBody>
      </p:sp>
      <p:cxnSp>
        <p:nvCxnSpPr>
          <p:cNvPr id="292" name="Straight Connector 291"/>
          <p:cNvCxnSpPr/>
          <p:nvPr/>
        </p:nvCxnSpPr>
        <p:spPr>
          <a:xfrm flipH="1">
            <a:off x="4564518" y="3283130"/>
            <a:ext cx="2098" cy="194914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flipH="1" flipV="1">
            <a:off x="1637915" y="3272008"/>
            <a:ext cx="5851177" cy="4578"/>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06" name="TextBox 205"/>
          <p:cNvSpPr txBox="1"/>
          <p:nvPr/>
        </p:nvSpPr>
        <p:spPr>
          <a:xfrm>
            <a:off x="933881" y="5299830"/>
            <a:ext cx="2323991" cy="438582"/>
          </a:xfrm>
          <a:prstGeom prst="rect">
            <a:avLst/>
          </a:prstGeom>
          <a:solidFill>
            <a:schemeClr val="bg1"/>
          </a:solidFill>
        </p:spPr>
        <p:txBody>
          <a:bodyPr wrap="square" rtlCol="0">
            <a:spAutoFit/>
          </a:bodyPr>
          <a:lstStyle/>
          <a:p>
            <a:pPr defTabSz="685800">
              <a:defRPr/>
            </a:pPr>
            <a:r>
              <a:rPr lang="en-US" sz="750" dirty="0">
                <a:solidFill>
                  <a:srgbClr val="FF0000"/>
                </a:solidFill>
                <a:latin typeface="Calibri" panose="020F0502020204030204"/>
              </a:rPr>
              <a:t>- </a:t>
            </a:r>
            <a:r>
              <a:rPr lang="en-US" sz="750" b="1" dirty="0">
                <a:solidFill>
                  <a:srgbClr val="FF0000"/>
                </a:solidFill>
                <a:latin typeface="Calibri" panose="020F0502020204030204"/>
              </a:rPr>
              <a:t>- - A  coordination line is a formal organizational relationship to allow departments to operate in support of each other.  </a:t>
            </a:r>
          </a:p>
        </p:txBody>
      </p:sp>
      <p:cxnSp>
        <p:nvCxnSpPr>
          <p:cNvPr id="117" name="Straight Connector 116"/>
          <p:cNvCxnSpPr/>
          <p:nvPr/>
        </p:nvCxnSpPr>
        <p:spPr>
          <a:xfrm>
            <a:off x="2691049" y="2996567"/>
            <a:ext cx="2879" cy="205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563567" y="3001644"/>
            <a:ext cx="3167" cy="2487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6432659" y="2995752"/>
            <a:ext cx="3167" cy="169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cxnSpLocks/>
          </p:cNvCxnSpPr>
          <p:nvPr/>
        </p:nvCxnSpPr>
        <p:spPr>
          <a:xfrm>
            <a:off x="885539" y="2993392"/>
            <a:ext cx="7362387" cy="195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552802" y="1792618"/>
            <a:ext cx="14725" cy="12212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8247926" y="2995911"/>
            <a:ext cx="2879" cy="205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3860527" y="3115147"/>
            <a:ext cx="1419803" cy="346249"/>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Assistant Director-   Emergency Management</a:t>
            </a:r>
          </a:p>
        </p:txBody>
      </p:sp>
      <p:cxnSp>
        <p:nvCxnSpPr>
          <p:cNvPr id="250" name="Straight Connector 249"/>
          <p:cNvCxnSpPr/>
          <p:nvPr/>
        </p:nvCxnSpPr>
        <p:spPr>
          <a:xfrm flipH="1">
            <a:off x="6522593" y="3271242"/>
            <a:ext cx="3737" cy="203524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5807559" y="3111017"/>
            <a:ext cx="1419803" cy="346249"/>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Assistant Director- </a:t>
            </a:r>
          </a:p>
          <a:p>
            <a:pPr algn="ctr" defTabSz="685800">
              <a:defRPr/>
            </a:pPr>
            <a:r>
              <a:rPr lang="en-US" sz="825" dirty="0">
                <a:solidFill>
                  <a:prstClr val="black"/>
                </a:solidFill>
                <a:latin typeface="Calibri" panose="020F0502020204030204"/>
              </a:rPr>
              <a:t>Security &amp; Interoperability</a:t>
            </a:r>
          </a:p>
        </p:txBody>
      </p:sp>
      <p:sp>
        <p:nvSpPr>
          <p:cNvPr id="217" name="TextBox 216"/>
          <p:cNvSpPr txBox="1"/>
          <p:nvPr/>
        </p:nvSpPr>
        <p:spPr>
          <a:xfrm>
            <a:off x="5794856" y="3524584"/>
            <a:ext cx="1429979" cy="219291"/>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Executive Officer</a:t>
            </a:r>
          </a:p>
        </p:txBody>
      </p:sp>
      <p:sp>
        <p:nvSpPr>
          <p:cNvPr id="248" name="TextBox 247"/>
          <p:cNvSpPr txBox="1"/>
          <p:nvPr/>
        </p:nvSpPr>
        <p:spPr>
          <a:xfrm>
            <a:off x="5668660" y="4250121"/>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GIS</a:t>
            </a:r>
          </a:p>
          <a:p>
            <a:pPr algn="ctr" defTabSz="685800">
              <a:defRPr/>
            </a:pPr>
            <a:r>
              <a:rPr lang="en-US" sz="825" dirty="0">
                <a:solidFill>
                  <a:prstClr val="black"/>
                </a:solidFill>
                <a:latin typeface="Calibri" panose="020F0502020204030204"/>
              </a:rPr>
              <a:t>Services</a:t>
            </a:r>
          </a:p>
        </p:txBody>
      </p:sp>
      <p:sp>
        <p:nvSpPr>
          <p:cNvPr id="249" name="TextBox 248"/>
          <p:cNvSpPr txBox="1"/>
          <p:nvPr/>
        </p:nvSpPr>
        <p:spPr>
          <a:xfrm>
            <a:off x="6627652" y="4251588"/>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Cyber Operations</a:t>
            </a:r>
          </a:p>
        </p:txBody>
      </p:sp>
      <p:sp>
        <p:nvSpPr>
          <p:cNvPr id="251" name="TextBox 250"/>
          <p:cNvSpPr txBox="1"/>
          <p:nvPr/>
        </p:nvSpPr>
        <p:spPr>
          <a:xfrm>
            <a:off x="5677153" y="4689754"/>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Inter-Operability</a:t>
            </a:r>
          </a:p>
        </p:txBody>
      </p:sp>
      <p:sp>
        <p:nvSpPr>
          <p:cNvPr id="253" name="TextBox 252"/>
          <p:cNvSpPr txBox="1"/>
          <p:nvPr/>
        </p:nvSpPr>
        <p:spPr>
          <a:xfrm>
            <a:off x="6638322" y="4686710"/>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School </a:t>
            </a:r>
          </a:p>
          <a:p>
            <a:pPr algn="ctr" defTabSz="685800">
              <a:defRPr/>
            </a:pPr>
            <a:r>
              <a:rPr lang="en-US" sz="825" dirty="0">
                <a:solidFill>
                  <a:prstClr val="black"/>
                </a:solidFill>
                <a:latin typeface="Calibri" panose="020F0502020204030204"/>
              </a:rPr>
              <a:t>Safety</a:t>
            </a:r>
          </a:p>
        </p:txBody>
      </p:sp>
      <p:sp>
        <p:nvSpPr>
          <p:cNvPr id="254" name="TextBox 253"/>
          <p:cNvSpPr txBox="1"/>
          <p:nvPr/>
        </p:nvSpPr>
        <p:spPr>
          <a:xfrm>
            <a:off x="6621301" y="3843116"/>
            <a:ext cx="745139" cy="473206"/>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Intelligence </a:t>
            </a:r>
          </a:p>
          <a:p>
            <a:pPr algn="ctr" defTabSz="685800">
              <a:defRPr/>
            </a:pPr>
            <a:r>
              <a:rPr lang="en-US" sz="825" dirty="0">
                <a:solidFill>
                  <a:prstClr val="black"/>
                </a:solidFill>
                <a:latin typeface="Calibri" panose="020F0502020204030204"/>
              </a:rPr>
              <a:t>Fusion Center</a:t>
            </a:r>
          </a:p>
        </p:txBody>
      </p:sp>
      <p:cxnSp>
        <p:nvCxnSpPr>
          <p:cNvPr id="278" name="Straight Connector 277"/>
          <p:cNvCxnSpPr/>
          <p:nvPr/>
        </p:nvCxnSpPr>
        <p:spPr>
          <a:xfrm>
            <a:off x="6515772" y="5293408"/>
            <a:ext cx="201707"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a:off x="6421678" y="4856096"/>
            <a:ext cx="221878"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6414821" y="4418813"/>
            <a:ext cx="201707"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a:off x="8155280" y="4439600"/>
            <a:ext cx="201707"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a:off x="8151175" y="4003269"/>
            <a:ext cx="201707"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flipH="1">
            <a:off x="8256131" y="3330839"/>
            <a:ext cx="3737" cy="152910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537352" y="3108370"/>
            <a:ext cx="1429979" cy="346249"/>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Assistant Director- </a:t>
            </a:r>
          </a:p>
          <a:p>
            <a:pPr algn="ctr" defTabSz="685800">
              <a:defRPr/>
            </a:pPr>
            <a:r>
              <a:rPr lang="en-US" sz="825" dirty="0">
                <a:solidFill>
                  <a:prstClr val="black"/>
                </a:solidFill>
                <a:latin typeface="Calibri" panose="020F0502020204030204"/>
              </a:rPr>
              <a:t>Hazard Mitigation</a:t>
            </a:r>
          </a:p>
        </p:txBody>
      </p:sp>
      <p:sp>
        <p:nvSpPr>
          <p:cNvPr id="215" name="TextBox 214"/>
          <p:cNvSpPr txBox="1"/>
          <p:nvPr/>
        </p:nvSpPr>
        <p:spPr>
          <a:xfrm>
            <a:off x="7537351" y="3523609"/>
            <a:ext cx="1429979" cy="219291"/>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Executive Officer</a:t>
            </a:r>
          </a:p>
        </p:txBody>
      </p:sp>
      <p:sp>
        <p:nvSpPr>
          <p:cNvPr id="242" name="TextBox 241"/>
          <p:cNvSpPr txBox="1"/>
          <p:nvPr/>
        </p:nvSpPr>
        <p:spPr>
          <a:xfrm>
            <a:off x="8345512" y="3842524"/>
            <a:ext cx="745139" cy="473206"/>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Grants Management</a:t>
            </a:r>
          </a:p>
        </p:txBody>
      </p:sp>
      <p:sp>
        <p:nvSpPr>
          <p:cNvPr id="244" name="TextBox 243"/>
          <p:cNvSpPr txBox="1"/>
          <p:nvPr/>
        </p:nvSpPr>
        <p:spPr>
          <a:xfrm>
            <a:off x="8344787" y="4256483"/>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Applicant Closeout </a:t>
            </a:r>
          </a:p>
        </p:txBody>
      </p:sp>
      <p:grpSp>
        <p:nvGrpSpPr>
          <p:cNvPr id="26" name="Group 25">
            <a:extLst>
              <a:ext uri="{FF2B5EF4-FFF2-40B4-BE49-F238E27FC236}">
                <a16:creationId xmlns:a16="http://schemas.microsoft.com/office/drawing/2014/main" id="{D6A212D5-8823-61D0-2E7B-ACF29BDDE11F}"/>
              </a:ext>
            </a:extLst>
          </p:cNvPr>
          <p:cNvGrpSpPr/>
          <p:nvPr/>
        </p:nvGrpSpPr>
        <p:grpSpPr>
          <a:xfrm>
            <a:off x="8252476" y="4689106"/>
            <a:ext cx="834662" cy="775787"/>
            <a:chOff x="11003302" y="5701813"/>
            <a:chExt cx="1112882" cy="1034382"/>
          </a:xfrm>
        </p:grpSpPr>
        <p:cxnSp>
          <p:nvCxnSpPr>
            <p:cNvPr id="5" name="Straight Connector 4">
              <a:extLst>
                <a:ext uri="{FF2B5EF4-FFF2-40B4-BE49-F238E27FC236}">
                  <a16:creationId xmlns:a16="http://schemas.microsoft.com/office/drawing/2014/main" id="{08CD2B85-4BA1-2A42-A9CB-60790809BA48}"/>
                </a:ext>
              </a:extLst>
            </p:cNvPr>
            <p:cNvCxnSpPr/>
            <p:nvPr/>
          </p:nvCxnSpPr>
          <p:spPr>
            <a:xfrm>
              <a:off x="11003302" y="5914977"/>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flipH="1">
              <a:off x="11616140" y="5741905"/>
              <a:ext cx="2797" cy="51417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45" name="TextBox 244"/>
            <p:cNvSpPr txBox="1"/>
            <p:nvPr/>
          </p:nvSpPr>
          <p:spPr>
            <a:xfrm>
              <a:off x="11122666" y="5701813"/>
              <a:ext cx="993518"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Technical Services</a:t>
              </a:r>
            </a:p>
          </p:txBody>
        </p:sp>
        <p:sp>
          <p:nvSpPr>
            <p:cNvPr id="247" name="TextBox 246"/>
            <p:cNvSpPr txBox="1"/>
            <p:nvPr/>
          </p:nvSpPr>
          <p:spPr>
            <a:xfrm>
              <a:off x="11114198" y="6274530"/>
              <a:ext cx="993518"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HM </a:t>
              </a:r>
            </a:p>
            <a:p>
              <a:pPr algn="ctr" defTabSz="685800">
                <a:defRPr/>
              </a:pPr>
              <a:r>
                <a:rPr lang="en-US" sz="825" dirty="0">
                  <a:solidFill>
                    <a:prstClr val="black"/>
                  </a:solidFill>
                  <a:latin typeface="Calibri" panose="020F0502020204030204"/>
                </a:rPr>
                <a:t>Planning</a:t>
              </a:r>
            </a:p>
          </p:txBody>
        </p:sp>
      </p:grpSp>
      <p:sp>
        <p:nvSpPr>
          <p:cNvPr id="2" name="TextBox 1">
            <a:extLst>
              <a:ext uri="{FF2B5EF4-FFF2-40B4-BE49-F238E27FC236}">
                <a16:creationId xmlns:a16="http://schemas.microsoft.com/office/drawing/2014/main" id="{F7BF1F88-670F-565B-D3FA-6BA19150DEB3}"/>
              </a:ext>
            </a:extLst>
          </p:cNvPr>
          <p:cNvSpPr txBox="1"/>
          <p:nvPr/>
        </p:nvSpPr>
        <p:spPr>
          <a:xfrm>
            <a:off x="7430384" y="4264116"/>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Quality </a:t>
            </a:r>
          </a:p>
          <a:p>
            <a:pPr algn="ctr" defTabSz="685800">
              <a:defRPr/>
            </a:pPr>
            <a:r>
              <a:rPr lang="en-US" sz="825" dirty="0">
                <a:solidFill>
                  <a:prstClr val="black"/>
                </a:solidFill>
                <a:latin typeface="Calibri" panose="020F0502020204030204"/>
              </a:rPr>
              <a:t>Control</a:t>
            </a:r>
          </a:p>
        </p:txBody>
      </p:sp>
      <p:cxnSp>
        <p:nvCxnSpPr>
          <p:cNvPr id="275" name="Straight Connector 274"/>
          <p:cNvCxnSpPr/>
          <p:nvPr/>
        </p:nvCxnSpPr>
        <p:spPr>
          <a:xfrm>
            <a:off x="2475066" y="4861235"/>
            <a:ext cx="244066"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a:off x="2488180" y="4004690"/>
            <a:ext cx="201707"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2484868" y="4422639"/>
            <a:ext cx="201707"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2598197" y="3339209"/>
            <a:ext cx="4521" cy="152910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876134" y="3115146"/>
            <a:ext cx="1429979" cy="346249"/>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Assistant Director- </a:t>
            </a:r>
          </a:p>
          <a:p>
            <a:pPr algn="ctr" defTabSz="685800">
              <a:defRPr/>
            </a:pPr>
            <a:r>
              <a:rPr lang="en-US" sz="825" dirty="0">
                <a:solidFill>
                  <a:prstClr val="black"/>
                </a:solidFill>
                <a:latin typeface="Calibri" panose="020F0502020204030204"/>
              </a:rPr>
              <a:t>Public Assistance</a:t>
            </a:r>
          </a:p>
        </p:txBody>
      </p:sp>
      <p:sp>
        <p:nvSpPr>
          <p:cNvPr id="221" name="TextBox 220"/>
          <p:cNvSpPr txBox="1"/>
          <p:nvPr/>
        </p:nvSpPr>
        <p:spPr>
          <a:xfrm>
            <a:off x="1876134" y="3535063"/>
            <a:ext cx="1429979" cy="219291"/>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Executive Officer</a:t>
            </a:r>
          </a:p>
        </p:txBody>
      </p:sp>
      <p:sp>
        <p:nvSpPr>
          <p:cNvPr id="236" name="TextBox 235"/>
          <p:cNvSpPr txBox="1"/>
          <p:nvPr/>
        </p:nvSpPr>
        <p:spPr>
          <a:xfrm>
            <a:off x="1757900" y="3841687"/>
            <a:ext cx="745139" cy="473206"/>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Grants Management</a:t>
            </a:r>
          </a:p>
        </p:txBody>
      </p:sp>
      <p:sp>
        <p:nvSpPr>
          <p:cNvPr id="237" name="TextBox 236"/>
          <p:cNvSpPr txBox="1"/>
          <p:nvPr/>
        </p:nvSpPr>
        <p:spPr>
          <a:xfrm>
            <a:off x="2691028" y="4250258"/>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Disaster</a:t>
            </a:r>
          </a:p>
          <a:p>
            <a:pPr algn="ctr" defTabSz="685800">
              <a:defRPr/>
            </a:pPr>
            <a:r>
              <a:rPr lang="en-US" sz="825" dirty="0">
                <a:solidFill>
                  <a:prstClr val="black"/>
                </a:solidFill>
                <a:latin typeface="Calibri" panose="020F0502020204030204"/>
              </a:rPr>
              <a:t>Oversight</a:t>
            </a:r>
          </a:p>
        </p:txBody>
      </p:sp>
      <p:sp>
        <p:nvSpPr>
          <p:cNvPr id="238" name="TextBox 237"/>
          <p:cNvSpPr txBox="1"/>
          <p:nvPr/>
        </p:nvSpPr>
        <p:spPr>
          <a:xfrm>
            <a:off x="1754068" y="4263658"/>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Closeout</a:t>
            </a:r>
          </a:p>
          <a:p>
            <a:pPr algn="ctr" defTabSz="685800">
              <a:defRPr/>
            </a:pPr>
            <a:r>
              <a:rPr lang="en-US" sz="825" dirty="0">
                <a:solidFill>
                  <a:prstClr val="black"/>
                </a:solidFill>
                <a:latin typeface="Calibri" panose="020F0502020204030204"/>
              </a:rPr>
              <a:t> </a:t>
            </a:r>
          </a:p>
        </p:txBody>
      </p:sp>
      <p:sp>
        <p:nvSpPr>
          <p:cNvPr id="239" name="TextBox 238"/>
          <p:cNvSpPr txBox="1"/>
          <p:nvPr/>
        </p:nvSpPr>
        <p:spPr>
          <a:xfrm>
            <a:off x="2686575" y="3843009"/>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Applicant Liaisons</a:t>
            </a:r>
          </a:p>
        </p:txBody>
      </p:sp>
      <p:sp>
        <p:nvSpPr>
          <p:cNvPr id="240" name="TextBox 239"/>
          <p:cNvSpPr txBox="1"/>
          <p:nvPr/>
        </p:nvSpPr>
        <p:spPr>
          <a:xfrm>
            <a:off x="2688646" y="4683754"/>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Technical Services</a:t>
            </a:r>
          </a:p>
        </p:txBody>
      </p:sp>
      <p:sp>
        <p:nvSpPr>
          <p:cNvPr id="3" name="TextBox 2">
            <a:extLst>
              <a:ext uri="{FF2B5EF4-FFF2-40B4-BE49-F238E27FC236}">
                <a16:creationId xmlns:a16="http://schemas.microsoft.com/office/drawing/2014/main" id="{B5BADD75-6906-E592-4AA0-06A60A3EB653}"/>
              </a:ext>
            </a:extLst>
          </p:cNvPr>
          <p:cNvSpPr txBox="1"/>
          <p:nvPr/>
        </p:nvSpPr>
        <p:spPr>
          <a:xfrm>
            <a:off x="1755418" y="4682808"/>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Quality </a:t>
            </a:r>
          </a:p>
          <a:p>
            <a:pPr algn="ctr" defTabSz="685800">
              <a:defRPr/>
            </a:pPr>
            <a:r>
              <a:rPr lang="en-US" sz="825" dirty="0">
                <a:solidFill>
                  <a:prstClr val="black"/>
                </a:solidFill>
                <a:latin typeface="Calibri" panose="020F0502020204030204"/>
              </a:rPr>
              <a:t>Control</a:t>
            </a:r>
          </a:p>
        </p:txBody>
      </p:sp>
      <p:cxnSp>
        <p:nvCxnSpPr>
          <p:cNvPr id="274" name="Straight Connector 273"/>
          <p:cNvCxnSpPr/>
          <p:nvPr/>
        </p:nvCxnSpPr>
        <p:spPr>
          <a:xfrm>
            <a:off x="770500" y="4011540"/>
            <a:ext cx="201707"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a:off x="766682" y="4426394"/>
            <a:ext cx="201707"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667837" y="4836278"/>
            <a:ext cx="201707"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866767" y="3355499"/>
            <a:ext cx="6071" cy="147859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877465" y="2991771"/>
            <a:ext cx="2879" cy="205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3199" y="3126169"/>
            <a:ext cx="1427248" cy="346249"/>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Assistant Director- Financial </a:t>
            </a:r>
            <a:r>
              <a:rPr lang="en-US" sz="825">
                <a:solidFill>
                  <a:prstClr val="black"/>
                </a:solidFill>
                <a:latin typeface="Calibri" panose="020F0502020204030204"/>
              </a:rPr>
              <a:t>Operations &amp; </a:t>
            </a:r>
            <a:r>
              <a:rPr lang="en-US" sz="825" dirty="0">
                <a:solidFill>
                  <a:prstClr val="black"/>
                </a:solidFill>
                <a:latin typeface="Calibri" panose="020F0502020204030204"/>
              </a:rPr>
              <a:t>Administration</a:t>
            </a:r>
          </a:p>
        </p:txBody>
      </p:sp>
      <p:sp>
        <p:nvSpPr>
          <p:cNvPr id="222" name="TextBox 221"/>
          <p:cNvSpPr txBox="1"/>
          <p:nvPr/>
        </p:nvSpPr>
        <p:spPr>
          <a:xfrm>
            <a:off x="200467" y="3546015"/>
            <a:ext cx="1429979" cy="219291"/>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Executive Officer</a:t>
            </a:r>
          </a:p>
        </p:txBody>
      </p:sp>
      <p:sp>
        <p:nvSpPr>
          <p:cNvPr id="223" name="TextBox 222"/>
          <p:cNvSpPr txBox="1"/>
          <p:nvPr/>
        </p:nvSpPr>
        <p:spPr>
          <a:xfrm>
            <a:off x="51150" y="3838902"/>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Financial</a:t>
            </a:r>
          </a:p>
          <a:p>
            <a:pPr algn="ctr" defTabSz="685800">
              <a:defRPr/>
            </a:pPr>
            <a:r>
              <a:rPr lang="en-US" sz="825" dirty="0">
                <a:solidFill>
                  <a:prstClr val="black"/>
                </a:solidFill>
                <a:latin typeface="Calibri" panose="020F0502020204030204"/>
              </a:rPr>
              <a:t>Services</a:t>
            </a:r>
          </a:p>
        </p:txBody>
      </p:sp>
      <p:sp>
        <p:nvSpPr>
          <p:cNvPr id="226" name="TextBox 225"/>
          <p:cNvSpPr txBox="1"/>
          <p:nvPr/>
        </p:nvSpPr>
        <p:spPr>
          <a:xfrm>
            <a:off x="942357" y="4256483"/>
            <a:ext cx="745139" cy="473206"/>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Sub-Recipient</a:t>
            </a:r>
          </a:p>
          <a:p>
            <a:pPr algn="ctr" defTabSz="685800">
              <a:defRPr/>
            </a:pPr>
            <a:r>
              <a:rPr lang="en-US" sz="825" dirty="0">
                <a:solidFill>
                  <a:prstClr val="black"/>
                </a:solidFill>
                <a:latin typeface="Calibri" panose="020F0502020204030204"/>
              </a:rPr>
              <a:t>Monitoring</a:t>
            </a:r>
          </a:p>
        </p:txBody>
      </p:sp>
      <p:sp>
        <p:nvSpPr>
          <p:cNvPr id="230" name="TextBox 229"/>
          <p:cNvSpPr txBox="1"/>
          <p:nvPr/>
        </p:nvSpPr>
        <p:spPr>
          <a:xfrm>
            <a:off x="943316" y="3840429"/>
            <a:ext cx="745139" cy="473206"/>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Facility Management</a:t>
            </a:r>
          </a:p>
        </p:txBody>
      </p:sp>
      <p:sp>
        <p:nvSpPr>
          <p:cNvPr id="7" name="TextBox 6">
            <a:extLst>
              <a:ext uri="{FF2B5EF4-FFF2-40B4-BE49-F238E27FC236}">
                <a16:creationId xmlns:a16="http://schemas.microsoft.com/office/drawing/2014/main" id="{98486258-448F-BB08-31CB-7BE9A414DD1C}"/>
              </a:ext>
            </a:extLst>
          </p:cNvPr>
          <p:cNvSpPr txBox="1"/>
          <p:nvPr/>
        </p:nvSpPr>
        <p:spPr>
          <a:xfrm>
            <a:off x="43769" y="4670452"/>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Quality </a:t>
            </a:r>
          </a:p>
          <a:p>
            <a:pPr algn="ctr" defTabSz="685800">
              <a:defRPr/>
            </a:pPr>
            <a:r>
              <a:rPr lang="en-US" sz="825" dirty="0">
                <a:solidFill>
                  <a:prstClr val="black"/>
                </a:solidFill>
                <a:latin typeface="Calibri" panose="020F0502020204030204"/>
              </a:rPr>
              <a:t>Control</a:t>
            </a:r>
          </a:p>
        </p:txBody>
      </p:sp>
      <p:sp>
        <p:nvSpPr>
          <p:cNvPr id="10" name="TextBox 9">
            <a:extLst>
              <a:ext uri="{FF2B5EF4-FFF2-40B4-BE49-F238E27FC236}">
                <a16:creationId xmlns:a16="http://schemas.microsoft.com/office/drawing/2014/main" id="{E801C153-A59B-ED9E-559F-5E65895AA0BF}"/>
              </a:ext>
            </a:extLst>
          </p:cNvPr>
          <p:cNvSpPr txBox="1"/>
          <p:nvPr/>
        </p:nvSpPr>
        <p:spPr>
          <a:xfrm>
            <a:off x="105591" y="989594"/>
            <a:ext cx="8906465" cy="369332"/>
          </a:xfrm>
          <a:prstGeom prst="rect">
            <a:avLst/>
          </a:prstGeom>
          <a:solidFill>
            <a:schemeClr val="bg1"/>
          </a:solidFill>
          <a:ln w="25400">
            <a:solidFill>
              <a:srgbClr val="FF0000"/>
            </a:solidFill>
          </a:ln>
        </p:spPr>
        <p:txBody>
          <a:bodyPr wrap="square" rtlCol="0">
            <a:spAutoFit/>
          </a:bodyPr>
          <a:lstStyle/>
          <a:p>
            <a:pPr algn="ctr" defTabSz="685800">
              <a:defRPr/>
            </a:pPr>
            <a:r>
              <a:rPr lang="en-US" dirty="0">
                <a:solidFill>
                  <a:prstClr val="black"/>
                </a:solidFill>
                <a:latin typeface="Calibri" panose="020F0502020204030204"/>
              </a:rPr>
              <a:t>GOHSEP Org Chart </a:t>
            </a:r>
            <a:r>
              <a:rPr lang="en-US" dirty="0">
                <a:solidFill>
                  <a:srgbClr val="00B050"/>
                </a:solidFill>
                <a:latin typeface="Calibri" panose="020F0502020204030204"/>
              </a:rPr>
              <a:t>EOC Activation Level IV, Normal Operations </a:t>
            </a:r>
          </a:p>
        </p:txBody>
      </p:sp>
      <p:sp>
        <p:nvSpPr>
          <p:cNvPr id="189" name="TextBox 188"/>
          <p:cNvSpPr txBox="1"/>
          <p:nvPr/>
        </p:nvSpPr>
        <p:spPr>
          <a:xfrm>
            <a:off x="4137994" y="1923007"/>
            <a:ext cx="870626" cy="346249"/>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Deputy </a:t>
            </a:r>
          </a:p>
          <a:p>
            <a:pPr algn="ctr" defTabSz="685800">
              <a:defRPr/>
            </a:pPr>
            <a:r>
              <a:rPr lang="en-US" sz="825" dirty="0">
                <a:solidFill>
                  <a:prstClr val="black"/>
                </a:solidFill>
                <a:latin typeface="Calibri" panose="020F0502020204030204"/>
              </a:rPr>
              <a:t>Director</a:t>
            </a:r>
          </a:p>
        </p:txBody>
      </p:sp>
      <p:sp>
        <p:nvSpPr>
          <p:cNvPr id="4" name="TextBox 3">
            <a:extLst>
              <a:ext uri="{FF2B5EF4-FFF2-40B4-BE49-F238E27FC236}">
                <a16:creationId xmlns:a16="http://schemas.microsoft.com/office/drawing/2014/main" id="{65DFE2FC-9359-0A42-5D16-657C4AF295C6}"/>
              </a:ext>
            </a:extLst>
          </p:cNvPr>
          <p:cNvSpPr txBox="1"/>
          <p:nvPr/>
        </p:nvSpPr>
        <p:spPr>
          <a:xfrm>
            <a:off x="7271186" y="2169304"/>
            <a:ext cx="1075346" cy="473206"/>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Director- </a:t>
            </a:r>
          </a:p>
          <a:p>
            <a:pPr algn="ctr" defTabSz="685800">
              <a:defRPr/>
            </a:pPr>
            <a:r>
              <a:rPr lang="en-US" sz="825" dirty="0">
                <a:solidFill>
                  <a:prstClr val="black"/>
                </a:solidFill>
                <a:latin typeface="Calibri" panose="020F0502020204030204"/>
              </a:rPr>
              <a:t>Strategic Engagement </a:t>
            </a:r>
          </a:p>
        </p:txBody>
      </p:sp>
      <p:sp>
        <p:nvSpPr>
          <p:cNvPr id="243" name="TextBox 242"/>
          <p:cNvSpPr txBox="1"/>
          <p:nvPr/>
        </p:nvSpPr>
        <p:spPr>
          <a:xfrm>
            <a:off x="7425349" y="3840682"/>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Applicant Liaisons</a:t>
            </a:r>
          </a:p>
        </p:txBody>
      </p:sp>
      <p:sp>
        <p:nvSpPr>
          <p:cNvPr id="22" name="TextBox 21">
            <a:extLst>
              <a:ext uri="{FF2B5EF4-FFF2-40B4-BE49-F238E27FC236}">
                <a16:creationId xmlns:a16="http://schemas.microsoft.com/office/drawing/2014/main" id="{CD6B7A8B-503F-253F-8BB2-83583B1AEE39}"/>
              </a:ext>
            </a:extLst>
          </p:cNvPr>
          <p:cNvSpPr txBox="1"/>
          <p:nvPr/>
        </p:nvSpPr>
        <p:spPr>
          <a:xfrm>
            <a:off x="5668660" y="3838901"/>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AI &amp; UAS </a:t>
            </a:r>
          </a:p>
          <a:p>
            <a:pPr algn="ctr" defTabSz="685800">
              <a:defRPr/>
            </a:pPr>
            <a:r>
              <a:rPr lang="en-US" sz="825" dirty="0">
                <a:solidFill>
                  <a:prstClr val="black"/>
                </a:solidFill>
                <a:latin typeface="Calibri" panose="020F0502020204030204"/>
              </a:rPr>
              <a:t>Operations</a:t>
            </a:r>
          </a:p>
        </p:txBody>
      </p:sp>
      <p:sp>
        <p:nvSpPr>
          <p:cNvPr id="24" name="TextBox 23"/>
          <p:cNvSpPr txBox="1"/>
          <p:nvPr/>
        </p:nvSpPr>
        <p:spPr>
          <a:xfrm>
            <a:off x="6647663" y="5112485"/>
            <a:ext cx="745139" cy="727122"/>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Critical Infrastructure </a:t>
            </a:r>
          </a:p>
          <a:p>
            <a:pPr algn="ctr" defTabSz="685800">
              <a:defRPr/>
            </a:pPr>
            <a:r>
              <a:rPr lang="en-US" sz="825" dirty="0">
                <a:solidFill>
                  <a:prstClr val="black"/>
                </a:solidFill>
                <a:latin typeface="Calibri" panose="020F0502020204030204"/>
              </a:rPr>
              <a:t>&amp; Nuclear Facilities</a:t>
            </a:r>
          </a:p>
        </p:txBody>
      </p:sp>
      <p:cxnSp>
        <p:nvCxnSpPr>
          <p:cNvPr id="25" name="Straight Connector 24">
            <a:extLst>
              <a:ext uri="{FF2B5EF4-FFF2-40B4-BE49-F238E27FC236}">
                <a16:creationId xmlns:a16="http://schemas.microsoft.com/office/drawing/2014/main" id="{7CF2F99B-A65E-A108-B691-BB322BE74CC0}"/>
              </a:ext>
            </a:extLst>
          </p:cNvPr>
          <p:cNvCxnSpPr/>
          <p:nvPr/>
        </p:nvCxnSpPr>
        <p:spPr>
          <a:xfrm>
            <a:off x="6421740" y="3999256"/>
            <a:ext cx="201707"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08" name="TextBox 207"/>
          <p:cNvSpPr txBox="1"/>
          <p:nvPr/>
        </p:nvSpPr>
        <p:spPr>
          <a:xfrm>
            <a:off x="5248243" y="2164634"/>
            <a:ext cx="87671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Executive </a:t>
            </a:r>
          </a:p>
          <a:p>
            <a:pPr algn="ctr" defTabSz="685800">
              <a:defRPr/>
            </a:pPr>
            <a:r>
              <a:rPr lang="en-US" sz="825" dirty="0">
                <a:solidFill>
                  <a:prstClr val="black"/>
                </a:solidFill>
                <a:latin typeface="Calibri" panose="020F0502020204030204"/>
              </a:rPr>
              <a:t>Officer</a:t>
            </a:r>
          </a:p>
        </p:txBody>
      </p:sp>
      <p:sp>
        <p:nvSpPr>
          <p:cNvPr id="105" name="TextBox 104"/>
          <p:cNvSpPr txBox="1"/>
          <p:nvPr/>
        </p:nvSpPr>
        <p:spPr>
          <a:xfrm>
            <a:off x="714475" y="1648568"/>
            <a:ext cx="870626"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Chief Executive  Counsel</a:t>
            </a:r>
          </a:p>
        </p:txBody>
      </p:sp>
      <p:sp>
        <p:nvSpPr>
          <p:cNvPr id="36" name="TextBox 35">
            <a:extLst>
              <a:ext uri="{FF2B5EF4-FFF2-40B4-BE49-F238E27FC236}">
                <a16:creationId xmlns:a16="http://schemas.microsoft.com/office/drawing/2014/main" id="{02C48CF4-89C2-47CC-DF9E-2C4539729B00}"/>
              </a:ext>
            </a:extLst>
          </p:cNvPr>
          <p:cNvSpPr txBox="1"/>
          <p:nvPr/>
        </p:nvSpPr>
        <p:spPr>
          <a:xfrm>
            <a:off x="5258684" y="2610703"/>
            <a:ext cx="875452" cy="473206"/>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Director- Human</a:t>
            </a:r>
          </a:p>
          <a:p>
            <a:pPr algn="ctr" defTabSz="685800">
              <a:defRPr/>
            </a:pPr>
            <a:r>
              <a:rPr lang="en-US" sz="825" dirty="0">
                <a:solidFill>
                  <a:prstClr val="black"/>
                </a:solidFill>
                <a:latin typeface="Calibri" panose="020F0502020204030204"/>
              </a:rPr>
              <a:t>Resources</a:t>
            </a:r>
          </a:p>
        </p:txBody>
      </p:sp>
      <p:sp>
        <p:nvSpPr>
          <p:cNvPr id="38" name="TextBox 37">
            <a:extLst>
              <a:ext uri="{FF2B5EF4-FFF2-40B4-BE49-F238E27FC236}">
                <a16:creationId xmlns:a16="http://schemas.microsoft.com/office/drawing/2014/main" id="{9B7CA9D3-4041-1BD1-DCCC-DDA4DD6AEE81}"/>
              </a:ext>
            </a:extLst>
          </p:cNvPr>
          <p:cNvSpPr txBox="1"/>
          <p:nvPr/>
        </p:nvSpPr>
        <p:spPr>
          <a:xfrm>
            <a:off x="2756254" y="2176710"/>
            <a:ext cx="108572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 Director-</a:t>
            </a:r>
          </a:p>
          <a:p>
            <a:pPr algn="ctr" defTabSz="685800">
              <a:defRPr/>
            </a:pPr>
            <a:r>
              <a:rPr lang="en-US" sz="825" dirty="0">
                <a:solidFill>
                  <a:prstClr val="black"/>
                </a:solidFill>
                <a:latin typeface="Calibri" panose="020F0502020204030204"/>
              </a:rPr>
              <a:t>Individual Assistance</a:t>
            </a:r>
          </a:p>
        </p:txBody>
      </p:sp>
      <p:grpSp>
        <p:nvGrpSpPr>
          <p:cNvPr id="14" name="Group 13"/>
          <p:cNvGrpSpPr/>
          <p:nvPr/>
        </p:nvGrpSpPr>
        <p:grpSpPr>
          <a:xfrm>
            <a:off x="3535361" y="3546015"/>
            <a:ext cx="2039700" cy="2328218"/>
            <a:chOff x="4713814" y="3585019"/>
            <a:chExt cx="2719600" cy="3104290"/>
          </a:xfrm>
        </p:grpSpPr>
        <p:cxnSp>
          <p:nvCxnSpPr>
            <p:cNvPr id="121" name="Straight Connector 120"/>
            <p:cNvCxnSpPr/>
            <p:nvPr/>
          </p:nvCxnSpPr>
          <p:spPr>
            <a:xfrm flipH="1">
              <a:off x="5208935" y="5928917"/>
              <a:ext cx="2797" cy="51417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18" name="TextBox 217"/>
            <p:cNvSpPr txBox="1"/>
            <p:nvPr/>
          </p:nvSpPr>
          <p:spPr>
            <a:xfrm>
              <a:off x="5141167" y="3585019"/>
              <a:ext cx="1906639" cy="292388"/>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Executive Officer</a:t>
              </a:r>
            </a:p>
          </p:txBody>
        </p:sp>
        <p:cxnSp>
          <p:nvCxnSpPr>
            <p:cNvPr id="286" name="Straight Connector 285"/>
            <p:cNvCxnSpPr/>
            <p:nvPr/>
          </p:nvCxnSpPr>
          <p:spPr>
            <a:xfrm>
              <a:off x="5289988" y="5819771"/>
              <a:ext cx="1235785"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76BCF6BE-DC4B-A021-8F0E-CE90718D6F80}"/>
                </a:ext>
              </a:extLst>
            </p:cNvPr>
            <p:cNvGrpSpPr/>
            <p:nvPr/>
          </p:nvGrpSpPr>
          <p:grpSpPr>
            <a:xfrm>
              <a:off x="4713814" y="3846629"/>
              <a:ext cx="1199673" cy="1704481"/>
              <a:chOff x="4654545" y="3846629"/>
              <a:chExt cx="1199673" cy="1704481"/>
            </a:xfrm>
          </p:grpSpPr>
          <p:cxnSp>
            <p:nvCxnSpPr>
              <p:cNvPr id="289" name="Straight Connector 288"/>
              <p:cNvCxnSpPr/>
              <p:nvPr/>
            </p:nvCxnSpPr>
            <p:spPr>
              <a:xfrm>
                <a:off x="5585275" y="4194644"/>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a:off x="5437010" y="5306620"/>
                <a:ext cx="393759"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5584173" y="4746779"/>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H="1">
                <a:off x="5220739" y="3846629"/>
                <a:ext cx="4982" cy="36669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55" name="TextBox 254"/>
              <p:cNvSpPr txBox="1"/>
              <p:nvPr/>
            </p:nvSpPr>
            <p:spPr>
              <a:xfrm>
                <a:off x="4662425" y="3975536"/>
                <a:ext cx="993518"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Current</a:t>
                </a:r>
              </a:p>
              <a:p>
                <a:pPr algn="ctr" defTabSz="685800">
                  <a:defRPr/>
                </a:pPr>
                <a:r>
                  <a:rPr lang="en-US" sz="825" dirty="0">
                    <a:solidFill>
                      <a:prstClr val="black"/>
                    </a:solidFill>
                    <a:latin typeface="Calibri" panose="020F0502020204030204"/>
                  </a:rPr>
                  <a:t>Operations</a:t>
                </a:r>
              </a:p>
            </p:txBody>
          </p:sp>
          <p:sp>
            <p:nvSpPr>
              <p:cNvPr id="257" name="TextBox 256"/>
              <p:cNvSpPr txBox="1"/>
              <p:nvPr/>
            </p:nvSpPr>
            <p:spPr>
              <a:xfrm>
                <a:off x="4654545" y="4533356"/>
                <a:ext cx="993518"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State</a:t>
                </a:r>
              </a:p>
              <a:p>
                <a:pPr algn="ctr" defTabSz="685800">
                  <a:defRPr/>
                </a:pPr>
                <a:r>
                  <a:rPr lang="en-US" sz="825" dirty="0">
                    <a:solidFill>
                      <a:prstClr val="black"/>
                    </a:solidFill>
                    <a:latin typeface="Calibri" panose="020F0502020204030204"/>
                  </a:rPr>
                  <a:t>EOC</a:t>
                </a:r>
              </a:p>
            </p:txBody>
          </p:sp>
          <p:sp>
            <p:nvSpPr>
              <p:cNvPr id="259" name="TextBox 258"/>
              <p:cNvSpPr txBox="1"/>
              <p:nvPr/>
            </p:nvSpPr>
            <p:spPr>
              <a:xfrm>
                <a:off x="4654545" y="5089445"/>
                <a:ext cx="993518"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Logistics</a:t>
                </a:r>
              </a:p>
              <a:p>
                <a:pPr algn="ctr" defTabSz="685800">
                  <a:defRPr/>
                </a:pPr>
                <a:r>
                  <a:rPr lang="en-US" sz="825" dirty="0">
                    <a:solidFill>
                      <a:prstClr val="black"/>
                    </a:solidFill>
                    <a:latin typeface="Calibri" panose="020F0502020204030204"/>
                  </a:rPr>
                  <a:t>Support</a:t>
                </a:r>
              </a:p>
            </p:txBody>
          </p:sp>
          <p:cxnSp>
            <p:nvCxnSpPr>
              <p:cNvPr id="267" name="Straight Connector 266"/>
              <p:cNvCxnSpPr/>
              <p:nvPr/>
            </p:nvCxnSpPr>
            <p:spPr>
              <a:xfrm flipH="1">
                <a:off x="5848612" y="4179130"/>
                <a:ext cx="4982" cy="115085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D9618E1-ED28-21DF-FB68-BB1F3AD251DF}"/>
                </a:ext>
              </a:extLst>
            </p:cNvPr>
            <p:cNvGrpSpPr/>
            <p:nvPr/>
          </p:nvGrpSpPr>
          <p:grpSpPr>
            <a:xfrm>
              <a:off x="6268124" y="3837193"/>
              <a:ext cx="1165290" cy="1708741"/>
              <a:chOff x="6293525" y="3837193"/>
              <a:chExt cx="1165290" cy="1708741"/>
            </a:xfrm>
          </p:grpSpPr>
          <p:cxnSp>
            <p:nvCxnSpPr>
              <p:cNvPr id="266" name="Straight Connector 265"/>
              <p:cNvCxnSpPr/>
              <p:nvPr/>
            </p:nvCxnSpPr>
            <p:spPr>
              <a:xfrm flipH="1">
                <a:off x="6960769" y="3837193"/>
                <a:ext cx="4982" cy="36669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6301686" y="4748516"/>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a:off x="6299457" y="5301968"/>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a:off x="6311722" y="4190978"/>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56" name="TextBox 255"/>
              <p:cNvSpPr txBox="1"/>
              <p:nvPr/>
            </p:nvSpPr>
            <p:spPr>
              <a:xfrm>
                <a:off x="6457218" y="3960604"/>
                <a:ext cx="993518"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Preparedness&amp; Plans</a:t>
                </a:r>
              </a:p>
            </p:txBody>
          </p:sp>
          <p:sp>
            <p:nvSpPr>
              <p:cNvPr id="260" name="TextBox 259"/>
              <p:cNvSpPr txBox="1"/>
              <p:nvPr/>
            </p:nvSpPr>
            <p:spPr>
              <a:xfrm>
                <a:off x="6465297" y="4517102"/>
                <a:ext cx="993518"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Future </a:t>
                </a:r>
              </a:p>
              <a:p>
                <a:pPr algn="ctr" defTabSz="685800">
                  <a:defRPr/>
                </a:pPr>
                <a:r>
                  <a:rPr lang="en-US" sz="825" dirty="0">
                    <a:solidFill>
                      <a:prstClr val="black"/>
                    </a:solidFill>
                    <a:latin typeface="Calibri" panose="020F0502020204030204"/>
                  </a:rPr>
                  <a:t>Plans</a:t>
                </a:r>
              </a:p>
            </p:txBody>
          </p:sp>
          <p:sp>
            <p:nvSpPr>
              <p:cNvPr id="261" name="TextBox 260"/>
              <p:cNvSpPr txBox="1"/>
              <p:nvPr/>
            </p:nvSpPr>
            <p:spPr>
              <a:xfrm>
                <a:off x="6451074" y="5084269"/>
                <a:ext cx="993518"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Community Preparation</a:t>
                </a:r>
              </a:p>
            </p:txBody>
          </p:sp>
          <p:cxnSp>
            <p:nvCxnSpPr>
              <p:cNvPr id="268" name="Straight Connector 267"/>
              <p:cNvCxnSpPr/>
              <p:nvPr/>
            </p:nvCxnSpPr>
            <p:spPr>
              <a:xfrm flipH="1">
                <a:off x="6293525" y="4174594"/>
                <a:ext cx="4982" cy="115085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FB13DA22-D4EC-7EEA-82CB-689A4227B0FD}"/>
                </a:ext>
              </a:extLst>
            </p:cNvPr>
            <p:cNvSpPr txBox="1"/>
            <p:nvPr/>
          </p:nvSpPr>
          <p:spPr>
            <a:xfrm>
              <a:off x="4714641" y="6227644"/>
              <a:ext cx="993519"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Training Programs</a:t>
              </a:r>
            </a:p>
          </p:txBody>
        </p:sp>
        <p:sp>
          <p:nvSpPr>
            <p:cNvPr id="28" name="TextBox 27">
              <a:extLst>
                <a:ext uri="{FF2B5EF4-FFF2-40B4-BE49-F238E27FC236}">
                  <a16:creationId xmlns:a16="http://schemas.microsoft.com/office/drawing/2014/main" id="{25640E21-F2C8-29F9-96EF-08C1CF166987}"/>
                </a:ext>
              </a:extLst>
            </p:cNvPr>
            <p:cNvSpPr txBox="1"/>
            <p:nvPr/>
          </p:nvSpPr>
          <p:spPr>
            <a:xfrm>
              <a:off x="4721694" y="5611283"/>
              <a:ext cx="993519"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Training &amp; Exercises</a:t>
              </a:r>
            </a:p>
          </p:txBody>
        </p:sp>
        <p:sp>
          <p:nvSpPr>
            <p:cNvPr id="122" name="TextBox 121">
              <a:extLst>
                <a:ext uri="{FF2B5EF4-FFF2-40B4-BE49-F238E27FC236}">
                  <a16:creationId xmlns:a16="http://schemas.microsoft.com/office/drawing/2014/main" id="{25640E21-F2C8-29F9-96EF-08C1CF166987}"/>
                </a:ext>
              </a:extLst>
            </p:cNvPr>
            <p:cNvSpPr txBox="1"/>
            <p:nvPr/>
          </p:nvSpPr>
          <p:spPr>
            <a:xfrm>
              <a:off x="6428597" y="5613647"/>
              <a:ext cx="993519"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Non-Disaster Ops Grants</a:t>
              </a:r>
            </a:p>
          </p:txBody>
        </p:sp>
      </p:grpSp>
      <p:sp>
        <p:nvSpPr>
          <p:cNvPr id="15" name="TextBox 14">
            <a:extLst>
              <a:ext uri="{FF2B5EF4-FFF2-40B4-BE49-F238E27FC236}">
                <a16:creationId xmlns:a16="http://schemas.microsoft.com/office/drawing/2014/main" id="{BC0B6F0B-2A6F-B792-6390-3FABCFDE539E}"/>
              </a:ext>
            </a:extLst>
          </p:cNvPr>
          <p:cNvSpPr txBox="1"/>
          <p:nvPr/>
        </p:nvSpPr>
        <p:spPr>
          <a:xfrm>
            <a:off x="709055" y="2190940"/>
            <a:ext cx="870626"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General </a:t>
            </a:r>
          </a:p>
          <a:p>
            <a:pPr algn="ctr" defTabSz="685800">
              <a:defRPr/>
            </a:pPr>
            <a:r>
              <a:rPr lang="en-US" sz="825" dirty="0">
                <a:solidFill>
                  <a:prstClr val="black"/>
                </a:solidFill>
                <a:latin typeface="Calibri" panose="020F0502020204030204"/>
              </a:rPr>
              <a:t>Council</a:t>
            </a:r>
          </a:p>
        </p:txBody>
      </p:sp>
      <p:sp>
        <p:nvSpPr>
          <p:cNvPr id="17" name="TextBox 16">
            <a:extLst>
              <a:ext uri="{FF2B5EF4-FFF2-40B4-BE49-F238E27FC236}">
                <a16:creationId xmlns:a16="http://schemas.microsoft.com/office/drawing/2014/main" id="{AFBF99CB-D3BD-DE5D-32EB-1750D28C0841}"/>
              </a:ext>
            </a:extLst>
          </p:cNvPr>
          <p:cNvSpPr txBox="1"/>
          <p:nvPr/>
        </p:nvSpPr>
        <p:spPr>
          <a:xfrm>
            <a:off x="702703" y="2595031"/>
            <a:ext cx="870626"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Deputy General Council (2)</a:t>
            </a:r>
          </a:p>
        </p:txBody>
      </p:sp>
      <p:sp>
        <p:nvSpPr>
          <p:cNvPr id="21" name="TextBox 20">
            <a:extLst>
              <a:ext uri="{FF2B5EF4-FFF2-40B4-BE49-F238E27FC236}">
                <a16:creationId xmlns:a16="http://schemas.microsoft.com/office/drawing/2014/main" id="{2AEA1C6F-6BFA-E2E4-F632-ECD589B48348}"/>
              </a:ext>
            </a:extLst>
          </p:cNvPr>
          <p:cNvSpPr txBox="1"/>
          <p:nvPr/>
        </p:nvSpPr>
        <p:spPr>
          <a:xfrm>
            <a:off x="2753792" y="2600568"/>
            <a:ext cx="1088194"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Quality</a:t>
            </a:r>
          </a:p>
          <a:p>
            <a:pPr algn="ctr" defTabSz="685800">
              <a:defRPr/>
            </a:pPr>
            <a:r>
              <a:rPr lang="en-US" sz="825" dirty="0">
                <a:solidFill>
                  <a:prstClr val="black"/>
                </a:solidFill>
                <a:latin typeface="Calibri" panose="020F0502020204030204"/>
              </a:rPr>
              <a:t>Control</a:t>
            </a:r>
          </a:p>
        </p:txBody>
      </p:sp>
      <p:sp>
        <p:nvSpPr>
          <p:cNvPr id="125" name="TextBox 124"/>
          <p:cNvSpPr txBox="1"/>
          <p:nvPr/>
        </p:nvSpPr>
        <p:spPr>
          <a:xfrm>
            <a:off x="46423" y="4246337"/>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Financial</a:t>
            </a:r>
          </a:p>
          <a:p>
            <a:pPr algn="ctr" defTabSz="685800">
              <a:defRPr/>
            </a:pPr>
            <a:r>
              <a:rPr lang="en-US" sz="825" dirty="0">
                <a:solidFill>
                  <a:prstClr val="black"/>
                </a:solidFill>
                <a:latin typeface="Calibri" panose="020F0502020204030204"/>
              </a:rPr>
              <a:t>Spt. Services</a:t>
            </a:r>
          </a:p>
        </p:txBody>
      </p:sp>
      <p:pic>
        <p:nvPicPr>
          <p:cNvPr id="127" name="Picture 126">
            <a:extLst>
              <a:ext uri="{FF2B5EF4-FFF2-40B4-BE49-F238E27FC236}">
                <a16:creationId xmlns:a16="http://schemas.microsoft.com/office/drawing/2014/main" id="{3B645F04-B4AC-E306-DDFA-6170D452BEC6}"/>
              </a:ext>
            </a:extLst>
          </p:cNvPr>
          <p:cNvPicPr>
            <a:picLocks noChangeAspect="1"/>
          </p:cNvPicPr>
          <p:nvPr/>
        </p:nvPicPr>
        <p:blipFill>
          <a:blip r:embed="rId2"/>
          <a:stretch>
            <a:fillRect/>
          </a:stretch>
        </p:blipFill>
        <p:spPr>
          <a:xfrm>
            <a:off x="132592" y="5197125"/>
            <a:ext cx="703226" cy="669011"/>
          </a:xfrm>
          <a:prstGeom prst="rect">
            <a:avLst/>
          </a:prstGeom>
          <a:ln w="38100">
            <a:solidFill>
              <a:schemeClr val="bg1">
                <a:lumMod val="50000"/>
              </a:schemeClr>
            </a:solidFill>
          </a:ln>
        </p:spPr>
      </p:pic>
    </p:spTree>
    <p:extLst>
      <p:ext uri="{BB962C8B-B14F-4D97-AF65-F5344CB8AC3E}">
        <p14:creationId xmlns:p14="http://schemas.microsoft.com/office/powerpoint/2010/main" val="38494241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64" y="1236356"/>
            <a:ext cx="7886700" cy="653459"/>
          </a:xfrm>
        </p:spPr>
        <p:txBody>
          <a:bodyPr>
            <a:noAutofit/>
          </a:bodyPr>
          <a:lstStyle/>
          <a:p>
            <a:pPr algn="ctr"/>
            <a:r>
              <a:rPr lang="en-US" sz="4400" dirty="0"/>
              <a:t>Individual Assistance </a:t>
            </a:r>
            <a:r>
              <a:rPr lang="en-US" sz="4400" dirty="0" smtClean="0"/>
              <a:t>Programs</a:t>
            </a:r>
            <a:endParaRPr lang="en-US" sz="4400" dirty="0"/>
          </a:p>
        </p:txBody>
      </p:sp>
      <p:pic>
        <p:nvPicPr>
          <p:cNvPr id="5" name="Picture 4"/>
          <p:cNvPicPr>
            <a:picLocks noChangeAspect="1"/>
          </p:cNvPicPr>
          <p:nvPr/>
        </p:nvPicPr>
        <p:blipFill>
          <a:blip r:embed="rId2"/>
          <a:stretch>
            <a:fillRect/>
          </a:stretch>
        </p:blipFill>
        <p:spPr>
          <a:xfrm>
            <a:off x="495264" y="2719346"/>
            <a:ext cx="3559901" cy="2494437"/>
          </a:xfrm>
          <a:prstGeom prst="rect">
            <a:avLst/>
          </a:prstGeom>
        </p:spPr>
      </p:pic>
      <p:pic>
        <p:nvPicPr>
          <p:cNvPr id="4" name="Picture 3"/>
          <p:cNvPicPr>
            <a:picLocks noChangeAspect="1"/>
          </p:cNvPicPr>
          <p:nvPr/>
        </p:nvPicPr>
        <p:blipFill>
          <a:blip r:embed="rId3"/>
          <a:stretch>
            <a:fillRect/>
          </a:stretch>
        </p:blipFill>
        <p:spPr>
          <a:xfrm>
            <a:off x="4611682" y="2027581"/>
            <a:ext cx="3575542" cy="4677727"/>
          </a:xfrm>
          <a:prstGeom prst="rect">
            <a:avLst/>
          </a:prstGeom>
        </p:spPr>
      </p:pic>
    </p:spTree>
    <p:extLst>
      <p:ext uri="{BB962C8B-B14F-4D97-AF65-F5344CB8AC3E}">
        <p14:creationId xmlns:p14="http://schemas.microsoft.com/office/powerpoint/2010/main" val="38065120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Housing Assistance (HA)</a:t>
            </a:r>
            <a:endParaRPr lang="en-US" dirty="0"/>
          </a:p>
        </p:txBody>
      </p:sp>
      <p:sp>
        <p:nvSpPr>
          <p:cNvPr id="3" name="Content Placeholder 2"/>
          <p:cNvSpPr>
            <a:spLocks noGrp="1"/>
          </p:cNvSpPr>
          <p:nvPr>
            <p:ph idx="1"/>
          </p:nvPr>
        </p:nvSpPr>
        <p:spPr>
          <a:xfrm>
            <a:off x="545162" y="1650696"/>
            <a:ext cx="7886700" cy="2523739"/>
          </a:xfrm>
        </p:spPr>
        <p:txBody>
          <a:bodyPr>
            <a:noAutofit/>
          </a:bodyPr>
          <a:lstStyle/>
          <a:p>
            <a:pPr marL="0" indent="0">
              <a:buNone/>
            </a:pPr>
            <a:r>
              <a:rPr lang="en-US" sz="1600" b="1" cap="all" dirty="0"/>
              <a:t>FINANCIAL HOUSING ASSISTANCE</a:t>
            </a:r>
          </a:p>
          <a:p>
            <a:pPr marL="0" indent="0">
              <a:buNone/>
            </a:pPr>
            <a:r>
              <a:rPr lang="en-US" sz="1600" dirty="0" smtClean="0"/>
              <a:t>FEMA </a:t>
            </a:r>
            <a:r>
              <a:rPr lang="en-US" sz="1600" dirty="0"/>
              <a:t>provides funds paid directly to eligible individuals and households and may include the following types of assistance:</a:t>
            </a:r>
          </a:p>
          <a:p>
            <a:r>
              <a:rPr lang="en-US" sz="1600" b="1" dirty="0"/>
              <a:t>Rental </a:t>
            </a:r>
            <a:r>
              <a:rPr lang="en-US" sz="1600" b="1" dirty="0" smtClean="0"/>
              <a:t>Assistance</a:t>
            </a:r>
          </a:p>
          <a:p>
            <a:r>
              <a:rPr lang="en-US" sz="1600" b="1" dirty="0" smtClean="0"/>
              <a:t>Lodging </a:t>
            </a:r>
            <a:r>
              <a:rPr lang="en-US" sz="1600" b="1" dirty="0"/>
              <a:t>Expense </a:t>
            </a:r>
            <a:r>
              <a:rPr lang="en-US" sz="1600" b="1" dirty="0" smtClean="0"/>
              <a:t>Reimbursement</a:t>
            </a:r>
          </a:p>
          <a:p>
            <a:r>
              <a:rPr lang="en-US" sz="1600" b="1" dirty="0" smtClean="0"/>
              <a:t>Home Repair/Replacement Assistance</a:t>
            </a:r>
          </a:p>
          <a:p>
            <a:pPr marL="0" indent="0">
              <a:buNone/>
            </a:pPr>
            <a:r>
              <a:rPr lang="en-US" sz="1600" dirty="0" smtClean="0"/>
              <a:t>Funds paid to </a:t>
            </a:r>
            <a:r>
              <a:rPr lang="en-US" sz="1600" dirty="0"/>
              <a:t>individuals </a:t>
            </a:r>
            <a:r>
              <a:rPr lang="en-US" sz="1600" dirty="0" smtClean="0"/>
              <a:t>counts </a:t>
            </a:r>
            <a:r>
              <a:rPr lang="en-US" sz="1600" dirty="0"/>
              <a:t>toward the maximum amount of financial assistance an applicant may receive.</a:t>
            </a:r>
          </a:p>
        </p:txBody>
      </p:sp>
      <p:sp>
        <p:nvSpPr>
          <p:cNvPr id="4" name="Content Placeholder 2"/>
          <p:cNvSpPr txBox="1">
            <a:spLocks/>
          </p:cNvSpPr>
          <p:nvPr/>
        </p:nvSpPr>
        <p:spPr>
          <a:xfrm>
            <a:off x="462998" y="4253948"/>
            <a:ext cx="7886700" cy="24251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1700" b="1" cap="all" dirty="0" smtClean="0">
                <a:solidFill>
                  <a:srgbClr val="FF0000"/>
                </a:solidFill>
              </a:rPr>
              <a:t>DIRECT HOUSING ASSISTANCE</a:t>
            </a:r>
          </a:p>
          <a:p>
            <a:pPr marL="0" indent="0">
              <a:buFont typeface="Wingdings" panose="05000000000000000000" pitchFamily="2" charset="2"/>
              <a:buNone/>
            </a:pPr>
            <a:r>
              <a:rPr lang="en-US" sz="1600" dirty="0" smtClean="0"/>
              <a:t>FEMA may provide Direct Housing Assistance when eligible applicants are unable to use Rental Assistance due to a lack of available housing resources. Direct Housing Assistance is not subject to a financial maximum award limit. Types of Direct Housing Assistance may include:</a:t>
            </a:r>
          </a:p>
          <a:p>
            <a:r>
              <a:rPr lang="en-US" sz="1600" b="1" dirty="0" smtClean="0"/>
              <a:t>Multi-Family Lease and Repair</a:t>
            </a:r>
          </a:p>
          <a:p>
            <a:r>
              <a:rPr lang="en-US" sz="1600" b="1" dirty="0" smtClean="0"/>
              <a:t>Transportable Temporary Housing Units (MHU/TTU)</a:t>
            </a:r>
          </a:p>
          <a:p>
            <a:r>
              <a:rPr lang="en-US" sz="1600" b="1" dirty="0" smtClean="0"/>
              <a:t>Direct Lease</a:t>
            </a:r>
            <a:endParaRPr lang="en-US" dirty="0"/>
          </a:p>
        </p:txBody>
      </p:sp>
    </p:spTree>
    <p:extLst>
      <p:ext uri="{BB962C8B-B14F-4D97-AF65-F5344CB8AC3E}">
        <p14:creationId xmlns:p14="http://schemas.microsoft.com/office/powerpoint/2010/main" val="39450412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Other Needs Assistance (ONA)</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2000" dirty="0"/>
              <a:t>Applicants may receive financial assistance for other disaster-caused necessary expenses and serious needs. </a:t>
            </a:r>
            <a:endParaRPr lang="en-US" sz="2000" dirty="0" smtClean="0"/>
          </a:p>
          <a:p>
            <a:r>
              <a:rPr lang="en-US" sz="2000" b="1" dirty="0" smtClean="0"/>
              <a:t>Serious Needs Assistance</a:t>
            </a:r>
          </a:p>
          <a:p>
            <a:r>
              <a:rPr lang="en-US" sz="2000" b="1" dirty="0" smtClean="0"/>
              <a:t>Displacement Assistance</a:t>
            </a:r>
          </a:p>
          <a:p>
            <a:r>
              <a:rPr lang="en-US" sz="2000" b="1" dirty="0" smtClean="0"/>
              <a:t>Personal </a:t>
            </a:r>
            <a:r>
              <a:rPr lang="en-US" sz="2000" b="1" dirty="0"/>
              <a:t>Property </a:t>
            </a:r>
            <a:r>
              <a:rPr lang="en-US" sz="2000" b="1" dirty="0" smtClean="0"/>
              <a:t>Assistance</a:t>
            </a:r>
            <a:endParaRPr lang="en-US" sz="2000" dirty="0"/>
          </a:p>
          <a:p>
            <a:r>
              <a:rPr lang="en-US" sz="2000" b="1" dirty="0"/>
              <a:t>Transportation </a:t>
            </a:r>
            <a:r>
              <a:rPr lang="en-US" sz="2000" b="1" dirty="0" smtClean="0"/>
              <a:t>Assistance</a:t>
            </a:r>
          </a:p>
          <a:p>
            <a:r>
              <a:rPr lang="en-US" sz="2000" b="1" dirty="0" smtClean="0"/>
              <a:t>Group </a:t>
            </a:r>
            <a:r>
              <a:rPr lang="en-US" sz="2000" b="1" dirty="0"/>
              <a:t>Flood Insurance </a:t>
            </a:r>
            <a:r>
              <a:rPr lang="en-US" sz="2000" b="1" dirty="0" smtClean="0"/>
              <a:t>Policy </a:t>
            </a:r>
          </a:p>
          <a:p>
            <a:r>
              <a:rPr lang="en-US" sz="2000" b="1" dirty="0" smtClean="0"/>
              <a:t>Funeral, Medical, Dental Assistance</a:t>
            </a:r>
            <a:endParaRPr lang="en-US" sz="2000" dirty="0"/>
          </a:p>
          <a:p>
            <a:r>
              <a:rPr lang="en-US" sz="2000" b="1" dirty="0" smtClean="0"/>
              <a:t>Child </a:t>
            </a:r>
            <a:r>
              <a:rPr lang="en-US" sz="2000" b="1" dirty="0"/>
              <a:t>Care </a:t>
            </a:r>
            <a:r>
              <a:rPr lang="en-US" sz="2000" b="1" dirty="0" smtClean="0"/>
              <a:t>Assistance</a:t>
            </a:r>
          </a:p>
          <a:p>
            <a:r>
              <a:rPr lang="en-US" sz="2000" b="1" dirty="0"/>
              <a:t>Assistance for Miscellaneous </a:t>
            </a:r>
            <a:r>
              <a:rPr lang="en-US" sz="2000" b="1" dirty="0" smtClean="0"/>
              <a:t>Items (chainsaws and generators)</a:t>
            </a:r>
          </a:p>
          <a:p>
            <a:r>
              <a:rPr lang="en-US" sz="2000" b="1" dirty="0"/>
              <a:t>Moving and </a:t>
            </a:r>
            <a:r>
              <a:rPr lang="en-US" sz="2000" b="1" dirty="0" smtClean="0"/>
              <a:t>Storage, Clean and Sanitize Assistance</a:t>
            </a:r>
          </a:p>
          <a:p>
            <a:pPr marL="0" indent="0">
              <a:buNone/>
            </a:pPr>
            <a:endParaRPr lang="en-US" sz="2000" dirty="0" smtClean="0"/>
          </a:p>
          <a:p>
            <a:pPr marL="0" indent="0">
              <a:buNone/>
            </a:pPr>
            <a:r>
              <a:rPr lang="en-US" sz="2000" dirty="0" smtClean="0"/>
              <a:t>Financial </a:t>
            </a:r>
            <a:r>
              <a:rPr lang="en-US" sz="2000" dirty="0"/>
              <a:t>assistance awarded for ONA counts toward the maximum amount of financial assistance an applicant may </a:t>
            </a:r>
            <a:r>
              <a:rPr lang="en-US" sz="2000" dirty="0" smtClean="0"/>
              <a:t>receive.</a:t>
            </a:r>
            <a:endParaRPr lang="en-US" sz="2000" dirty="0"/>
          </a:p>
        </p:txBody>
      </p:sp>
    </p:spTree>
    <p:extLst>
      <p:ext uri="{BB962C8B-B14F-4D97-AF65-F5344CB8AC3E}">
        <p14:creationId xmlns:p14="http://schemas.microsoft.com/office/powerpoint/2010/main" val="6630925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Hazard Mitigation</a:t>
            </a:r>
            <a:endParaRPr lang="en-US" dirty="0"/>
          </a:p>
        </p:txBody>
      </p:sp>
      <p:sp>
        <p:nvSpPr>
          <p:cNvPr id="3" name="Subtitle 2"/>
          <p:cNvSpPr>
            <a:spLocks noGrp="1"/>
          </p:cNvSpPr>
          <p:nvPr>
            <p:ph type="subTitle" idx="1"/>
          </p:nvPr>
        </p:nvSpPr>
        <p:spPr/>
        <p:txBody>
          <a:bodyPr/>
          <a:lstStyle/>
          <a:p>
            <a:r>
              <a:rPr lang="en-US" dirty="0" smtClean="0"/>
              <a:t>Sandra Gaspard, Assistant Director</a:t>
            </a:r>
          </a:p>
          <a:p>
            <a:r>
              <a:rPr lang="en-US" dirty="0" smtClean="0"/>
              <a:t>Jeffery Giering, Executive Officer</a:t>
            </a:r>
            <a:endParaRPr lang="en-US" dirty="0"/>
          </a:p>
        </p:txBody>
      </p:sp>
    </p:spTree>
    <p:extLst>
      <p:ext uri="{BB962C8B-B14F-4D97-AF65-F5344CB8AC3E}">
        <p14:creationId xmlns:p14="http://schemas.microsoft.com/office/powerpoint/2010/main" val="33699212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37230"/>
            <a:ext cx="7886700" cy="1006059"/>
          </a:xfrm>
        </p:spPr>
        <p:txBody>
          <a:bodyPr/>
          <a:lstStyle/>
          <a:p>
            <a:r>
              <a:rPr lang="en-US" dirty="0"/>
              <a:t>Hazard Mitigation Assistance Division</a:t>
            </a:r>
          </a:p>
        </p:txBody>
      </p:sp>
      <p:graphicFrame>
        <p:nvGraphicFramePr>
          <p:cNvPr id="4" name="Content Placeholder 3"/>
          <p:cNvGraphicFramePr>
            <a:graphicFrameLocks noGrp="1"/>
          </p:cNvGraphicFramePr>
          <p:nvPr>
            <p:ph idx="1"/>
            <p:extLst/>
          </p:nvPr>
        </p:nvGraphicFramePr>
        <p:xfrm>
          <a:off x="225778" y="1828800"/>
          <a:ext cx="8692444"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85071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59808"/>
            <a:ext cx="7886700" cy="653459"/>
          </a:xfrm>
        </p:spPr>
        <p:txBody>
          <a:bodyPr/>
          <a:lstStyle/>
          <a:p>
            <a:pPr algn="ctr"/>
            <a:r>
              <a:rPr lang="en-US" dirty="0"/>
              <a:t>Hazard Mitigation Assistance </a:t>
            </a:r>
          </a:p>
        </p:txBody>
      </p:sp>
      <p:sp>
        <p:nvSpPr>
          <p:cNvPr id="3" name="Content Placeholder 2"/>
          <p:cNvSpPr>
            <a:spLocks noGrp="1"/>
          </p:cNvSpPr>
          <p:nvPr>
            <p:ph idx="1"/>
          </p:nvPr>
        </p:nvSpPr>
        <p:spPr>
          <a:xfrm>
            <a:off x="628650" y="1961623"/>
            <a:ext cx="7886700" cy="4351338"/>
          </a:xfrm>
        </p:spPr>
        <p:txBody>
          <a:bodyPr/>
          <a:lstStyle/>
          <a:p>
            <a:pPr marL="0" indent="0">
              <a:lnSpc>
                <a:spcPct val="110000"/>
              </a:lnSpc>
              <a:spcBef>
                <a:spcPts val="0"/>
              </a:spcBef>
              <a:buNone/>
            </a:pPr>
            <a:r>
              <a:rPr lang="en-US" dirty="0"/>
              <a:t>What is </a:t>
            </a:r>
            <a:r>
              <a:rPr lang="en-US" b="1" dirty="0"/>
              <a:t>Hazard Mitigation</a:t>
            </a:r>
            <a:r>
              <a:rPr lang="en-US" dirty="0"/>
              <a:t>?</a:t>
            </a:r>
          </a:p>
          <a:p>
            <a:pPr marL="0" indent="0">
              <a:lnSpc>
                <a:spcPct val="110000"/>
              </a:lnSpc>
              <a:spcBef>
                <a:spcPts val="0"/>
              </a:spcBef>
              <a:buNone/>
            </a:pPr>
            <a:endParaRPr lang="en-US" dirty="0"/>
          </a:p>
          <a:p>
            <a:pPr marL="804863" lvl="1" indent="-400050">
              <a:lnSpc>
                <a:spcPct val="110000"/>
              </a:lnSpc>
              <a:spcBef>
                <a:spcPts val="0"/>
              </a:spcBef>
            </a:pPr>
            <a:r>
              <a:rPr lang="en-US" dirty="0"/>
              <a:t>Any sustained action taken to </a:t>
            </a:r>
            <a:r>
              <a:rPr lang="en-US" b="1" dirty="0"/>
              <a:t>reduce or eliminate long-term risks </a:t>
            </a:r>
            <a:r>
              <a:rPr lang="en-US" dirty="0"/>
              <a:t>to people and property from natural hazards and their effects</a:t>
            </a:r>
          </a:p>
          <a:p>
            <a:pPr marL="804863" lvl="1" indent="-400050">
              <a:lnSpc>
                <a:spcPct val="110000"/>
              </a:lnSpc>
              <a:spcBef>
                <a:spcPts val="0"/>
              </a:spcBef>
            </a:pPr>
            <a:r>
              <a:rPr lang="en-US" b="1" dirty="0" smtClean="0"/>
              <a:t>Examples</a:t>
            </a:r>
            <a:r>
              <a:rPr lang="en-US" dirty="0" smtClean="0"/>
              <a:t>: Elevate, Reconstruct </a:t>
            </a:r>
            <a:r>
              <a:rPr lang="en-US" dirty="0"/>
              <a:t>or acquire flood-prone properties, safe room construction, localized drainage improvements, redundant power for critical facilities (generators)</a:t>
            </a:r>
          </a:p>
          <a:p>
            <a:endParaRPr lang="en-US" dirty="0"/>
          </a:p>
        </p:txBody>
      </p:sp>
    </p:spTree>
    <p:extLst>
      <p:ext uri="{BB962C8B-B14F-4D97-AF65-F5344CB8AC3E}">
        <p14:creationId xmlns:p14="http://schemas.microsoft.com/office/powerpoint/2010/main" val="9043252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211" y="1214988"/>
            <a:ext cx="7886700" cy="653459"/>
          </a:xfrm>
        </p:spPr>
        <p:txBody>
          <a:bodyPr/>
          <a:lstStyle/>
          <a:p>
            <a:pPr algn="ctr"/>
            <a:r>
              <a:rPr lang="en-US" dirty="0"/>
              <a:t>Hazard Mitigation Assistance </a:t>
            </a:r>
          </a:p>
        </p:txBody>
      </p:sp>
      <p:grpSp>
        <p:nvGrpSpPr>
          <p:cNvPr id="4" name="Group 3" descr="On average, $1 spent on hazard mitigation provides the nation approximately $6 in future benefits. " title="Mitigation Benefits"/>
          <p:cNvGrpSpPr/>
          <p:nvPr/>
        </p:nvGrpSpPr>
        <p:grpSpPr>
          <a:xfrm>
            <a:off x="197556" y="1984200"/>
            <a:ext cx="8816622" cy="4439178"/>
            <a:chOff x="-15204" y="1823856"/>
            <a:chExt cx="9174408" cy="4438342"/>
          </a:xfrm>
        </p:grpSpPr>
        <p:pic>
          <p:nvPicPr>
            <p:cNvPr id="5" name="Picture 4" descr="On average, $1 spent on hazard mitigation provides the nation approximately $6 in future benefits.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04" y="1823856"/>
              <a:ext cx="9159204" cy="34504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04" y="5274274"/>
              <a:ext cx="9159204" cy="987924"/>
            </a:xfrm>
            <a:prstGeom prst="rect">
              <a:avLst/>
            </a:prstGeom>
            <a:solidFill>
              <a:srgbClr val="81A4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21FE711E-F462-4FAA-A603-0541A0759BDE}"/>
                </a:ext>
              </a:extLst>
            </p:cNvPr>
            <p:cNvSpPr txBox="1"/>
            <p:nvPr/>
          </p:nvSpPr>
          <p:spPr>
            <a:xfrm>
              <a:off x="4865407" y="6031366"/>
              <a:ext cx="4293797"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EEECE1">
                      <a:lumMod val="40000"/>
                      <a:lumOff val="60000"/>
                    </a:srgbClr>
                  </a:solidFill>
                  <a:effectLst/>
                  <a:uLnTx/>
                  <a:uFillTx/>
                </a:rPr>
                <a:t>Source: National Institute of Building Sciences, 2017 Mitigation Saves Interim Report</a:t>
              </a:r>
            </a:p>
          </p:txBody>
        </p:sp>
        <p:sp>
          <p:nvSpPr>
            <p:cNvPr id="8" name="TextBox 7"/>
            <p:cNvSpPr txBox="1"/>
            <p:nvPr/>
          </p:nvSpPr>
          <p:spPr>
            <a:xfrm>
              <a:off x="5723418" y="3106665"/>
              <a:ext cx="574512" cy="1323439"/>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0" i="0" u="none" strike="noStrike" kern="0" cap="none" spc="0" normalizeH="0" baseline="0" noProof="0" dirty="0" smtClean="0">
                  <a:ln>
                    <a:noFill/>
                  </a:ln>
                  <a:solidFill>
                    <a:srgbClr val="588602"/>
                  </a:solidFill>
                  <a:effectLst/>
                  <a:uLnTx/>
                  <a:uFillTx/>
                  <a:latin typeface="Arial" panose="020B0604020202020204" pitchFamily="34" charset="0"/>
                  <a:cs typeface="Arial" panose="020B0604020202020204" pitchFamily="34" charset="0"/>
                </a:rPr>
                <a:t>6</a:t>
              </a:r>
            </a:p>
          </p:txBody>
        </p:sp>
      </p:grpSp>
    </p:spTree>
    <p:extLst>
      <p:ext uri="{BB962C8B-B14F-4D97-AF65-F5344CB8AC3E}">
        <p14:creationId xmlns:p14="http://schemas.microsoft.com/office/powerpoint/2010/main" val="25818115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Hazard Mitigation Assistance </a:t>
            </a:r>
          </a:p>
        </p:txBody>
      </p:sp>
      <p:pic>
        <p:nvPicPr>
          <p:cNvPr id="5" name="Picture 4"/>
          <p:cNvPicPr>
            <a:picLocks noChangeAspect="1"/>
          </p:cNvPicPr>
          <p:nvPr/>
        </p:nvPicPr>
        <p:blipFill>
          <a:blip r:embed="rId2"/>
          <a:stretch>
            <a:fillRect/>
          </a:stretch>
        </p:blipFill>
        <p:spPr>
          <a:xfrm>
            <a:off x="68687" y="1751797"/>
            <a:ext cx="9006625" cy="4475006"/>
          </a:xfrm>
          <a:prstGeom prst="rect">
            <a:avLst/>
          </a:prstGeom>
        </p:spPr>
      </p:pic>
      <p:sp>
        <p:nvSpPr>
          <p:cNvPr id="6" name="Rectangle 5"/>
          <p:cNvSpPr/>
          <p:nvPr/>
        </p:nvSpPr>
        <p:spPr>
          <a:xfrm>
            <a:off x="3551602" y="6260563"/>
            <a:ext cx="2040794" cy="55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Pre-Mitigation</a:t>
            </a:r>
            <a:endParaRPr lang="en-US" sz="2400" dirty="0">
              <a:solidFill>
                <a:schemeClr val="tx1"/>
              </a:solidFill>
            </a:endParaRPr>
          </a:p>
        </p:txBody>
      </p:sp>
    </p:spTree>
    <p:extLst>
      <p:ext uri="{BB962C8B-B14F-4D97-AF65-F5344CB8AC3E}">
        <p14:creationId xmlns:p14="http://schemas.microsoft.com/office/powerpoint/2010/main" val="36367946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Hazard Mitigation Assistance </a:t>
            </a:r>
          </a:p>
        </p:txBody>
      </p:sp>
      <p:pic>
        <p:nvPicPr>
          <p:cNvPr id="4" name="Picture 3"/>
          <p:cNvPicPr>
            <a:picLocks noChangeAspect="1"/>
          </p:cNvPicPr>
          <p:nvPr/>
        </p:nvPicPr>
        <p:blipFill>
          <a:blip r:embed="rId2"/>
          <a:stretch>
            <a:fillRect/>
          </a:stretch>
        </p:blipFill>
        <p:spPr>
          <a:xfrm>
            <a:off x="115362" y="1690689"/>
            <a:ext cx="8913275" cy="4619800"/>
          </a:xfrm>
          <a:prstGeom prst="rect">
            <a:avLst/>
          </a:prstGeom>
        </p:spPr>
      </p:pic>
      <p:sp>
        <p:nvSpPr>
          <p:cNvPr id="5" name="Rectangle 4"/>
          <p:cNvSpPr/>
          <p:nvPr/>
        </p:nvSpPr>
        <p:spPr>
          <a:xfrm>
            <a:off x="3428892" y="6310489"/>
            <a:ext cx="2286214" cy="479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Post Mitigation</a:t>
            </a:r>
            <a:endParaRPr lang="en-US" sz="2400" dirty="0">
              <a:solidFill>
                <a:schemeClr val="tx1"/>
              </a:solidFill>
            </a:endParaRPr>
          </a:p>
        </p:txBody>
      </p:sp>
    </p:spTree>
    <p:extLst>
      <p:ext uri="{BB962C8B-B14F-4D97-AF65-F5344CB8AC3E}">
        <p14:creationId xmlns:p14="http://schemas.microsoft.com/office/powerpoint/2010/main" val="42850735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Hazard Mitigation Assistance </a:t>
            </a:r>
          </a:p>
        </p:txBody>
      </p:sp>
      <p:sp>
        <p:nvSpPr>
          <p:cNvPr id="3" name="Content Placeholder 2"/>
          <p:cNvSpPr>
            <a:spLocks noGrp="1"/>
          </p:cNvSpPr>
          <p:nvPr>
            <p:ph idx="1"/>
          </p:nvPr>
        </p:nvSpPr>
        <p:spPr>
          <a:xfrm>
            <a:off x="628650" y="1980901"/>
            <a:ext cx="7886700" cy="4351338"/>
          </a:xfrm>
        </p:spPr>
        <p:txBody>
          <a:bodyPr/>
          <a:lstStyle/>
          <a:p>
            <a:pPr marL="0" indent="0">
              <a:buNone/>
            </a:pPr>
            <a:r>
              <a:rPr lang="en-US" dirty="0"/>
              <a:t>When is funding available?</a:t>
            </a:r>
          </a:p>
          <a:p>
            <a:pPr marL="0" indent="0">
              <a:buNone/>
            </a:pPr>
            <a:endParaRPr lang="en-US" dirty="0"/>
          </a:p>
          <a:p>
            <a:pPr lvl="1"/>
            <a:r>
              <a:rPr lang="en-US" dirty="0"/>
              <a:t>Hazard Mitigation Grant Program (HMGP) </a:t>
            </a:r>
          </a:p>
          <a:p>
            <a:pPr lvl="2"/>
            <a:r>
              <a:rPr lang="en-US" dirty="0"/>
              <a:t>Federally declared event</a:t>
            </a:r>
          </a:p>
          <a:p>
            <a:pPr marL="796925" lvl="2" indent="0">
              <a:buNone/>
            </a:pPr>
            <a:endParaRPr lang="en-US" dirty="0"/>
          </a:p>
          <a:p>
            <a:pPr lvl="1"/>
            <a:r>
              <a:rPr lang="en-US" dirty="0"/>
              <a:t>Flood Mitigation Assistance</a:t>
            </a:r>
          </a:p>
          <a:p>
            <a:pPr lvl="2"/>
            <a:r>
              <a:rPr lang="en-US" dirty="0"/>
              <a:t>Annual grant program</a:t>
            </a:r>
          </a:p>
          <a:p>
            <a:pPr marL="404813" lvl="1" indent="0">
              <a:buNone/>
            </a:pPr>
            <a:endParaRPr lang="en-US" dirty="0"/>
          </a:p>
          <a:p>
            <a:pPr lvl="1"/>
            <a:r>
              <a:rPr lang="en-US" dirty="0"/>
              <a:t>Building Resilient Infrastructure and Communities</a:t>
            </a:r>
          </a:p>
          <a:p>
            <a:pPr lvl="2"/>
            <a:r>
              <a:rPr lang="en-US" dirty="0"/>
              <a:t>Annual grant program</a:t>
            </a:r>
          </a:p>
          <a:p>
            <a:endParaRPr lang="en-US" dirty="0"/>
          </a:p>
        </p:txBody>
      </p:sp>
    </p:spTree>
    <p:extLst>
      <p:ext uri="{BB962C8B-B14F-4D97-AF65-F5344CB8AC3E}">
        <p14:creationId xmlns:p14="http://schemas.microsoft.com/office/powerpoint/2010/main" val="1912060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F1F22-1789-F249-8031-BED28B72559B}"/>
            </a:ext>
          </a:extLst>
        </p:cNvPr>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3199238B-1503-12F6-A3F8-9804255F7BFC}"/>
              </a:ext>
            </a:extLst>
          </p:cNvPr>
          <p:cNvCxnSpPr/>
          <p:nvPr/>
        </p:nvCxnSpPr>
        <p:spPr>
          <a:xfrm flipH="1" flipV="1">
            <a:off x="2408783" y="1534356"/>
            <a:ext cx="3924758" cy="6146"/>
          </a:xfrm>
          <a:prstGeom prst="line">
            <a:avLst/>
          </a:prstGeom>
          <a:ln w="2540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B7F45299-8E4F-3190-1D49-5705AE94CF12}"/>
              </a:ext>
            </a:extLst>
          </p:cNvPr>
          <p:cNvCxnSpPr>
            <a:stCxn id="183" idx="1"/>
          </p:cNvCxnSpPr>
          <p:nvPr/>
        </p:nvCxnSpPr>
        <p:spPr>
          <a:xfrm flipH="1">
            <a:off x="3825923" y="1631035"/>
            <a:ext cx="332906" cy="113177"/>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5B36A905-0BAD-DEC0-A771-B90FBA9AAD9D}"/>
              </a:ext>
            </a:extLst>
          </p:cNvPr>
          <p:cNvCxnSpPr>
            <a:stCxn id="189" idx="1"/>
          </p:cNvCxnSpPr>
          <p:nvPr/>
        </p:nvCxnSpPr>
        <p:spPr>
          <a:xfrm flipH="1" flipV="1">
            <a:off x="3829855" y="1998775"/>
            <a:ext cx="337418" cy="85815"/>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8320D50-5405-7A65-B2C6-410BF548A0E7}"/>
              </a:ext>
            </a:extLst>
          </p:cNvPr>
          <p:cNvCxnSpPr/>
          <p:nvPr/>
        </p:nvCxnSpPr>
        <p:spPr>
          <a:xfrm flipH="1" flipV="1">
            <a:off x="2582842" y="1792618"/>
            <a:ext cx="278858" cy="85815"/>
          </a:xfrm>
          <a:prstGeom prst="line">
            <a:avLst/>
          </a:prstGeom>
          <a:ln w="254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86" name="TextBox 185">
            <a:extLst>
              <a:ext uri="{FF2B5EF4-FFF2-40B4-BE49-F238E27FC236}">
                <a16:creationId xmlns:a16="http://schemas.microsoft.com/office/drawing/2014/main" id="{95F0BA7B-C539-8ADF-E9AF-A434F448D2D3}"/>
              </a:ext>
            </a:extLst>
          </p:cNvPr>
          <p:cNvSpPr txBox="1"/>
          <p:nvPr/>
        </p:nvSpPr>
        <p:spPr>
          <a:xfrm>
            <a:off x="2748576" y="1708885"/>
            <a:ext cx="1093407" cy="346249"/>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Director- Regional Support Operations</a:t>
            </a:r>
          </a:p>
        </p:txBody>
      </p:sp>
      <p:sp>
        <p:nvSpPr>
          <p:cNvPr id="111" name="TextBox 110">
            <a:extLst>
              <a:ext uri="{FF2B5EF4-FFF2-40B4-BE49-F238E27FC236}">
                <a16:creationId xmlns:a16="http://schemas.microsoft.com/office/drawing/2014/main" id="{6E598EC3-B918-E936-096E-A892CFB3D3EF}"/>
              </a:ext>
            </a:extLst>
          </p:cNvPr>
          <p:cNvSpPr txBox="1"/>
          <p:nvPr/>
        </p:nvSpPr>
        <p:spPr>
          <a:xfrm>
            <a:off x="1718518" y="1464875"/>
            <a:ext cx="870626"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Confidential Assistant (LEPA)</a:t>
            </a:r>
          </a:p>
        </p:txBody>
      </p:sp>
      <p:cxnSp>
        <p:nvCxnSpPr>
          <p:cNvPr id="89" name="Straight Connector 88">
            <a:extLst>
              <a:ext uri="{FF2B5EF4-FFF2-40B4-BE49-F238E27FC236}">
                <a16:creationId xmlns:a16="http://schemas.microsoft.com/office/drawing/2014/main" id="{7B9374AE-80A5-60F7-9AE7-23A08C5D45A0}"/>
              </a:ext>
            </a:extLst>
          </p:cNvPr>
          <p:cNvCxnSpPr>
            <a:cxnSpLocks/>
          </p:cNvCxnSpPr>
          <p:nvPr/>
        </p:nvCxnSpPr>
        <p:spPr>
          <a:xfrm>
            <a:off x="4559401" y="1666863"/>
            <a:ext cx="0" cy="3718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1B8F62D-6A91-FBF4-F4E0-57A9D4338904}"/>
              </a:ext>
            </a:extLst>
          </p:cNvPr>
          <p:cNvSpPr txBox="1"/>
          <p:nvPr/>
        </p:nvSpPr>
        <p:spPr>
          <a:xfrm>
            <a:off x="105591" y="989594"/>
            <a:ext cx="8906465" cy="369332"/>
          </a:xfrm>
          <a:prstGeom prst="rect">
            <a:avLst/>
          </a:prstGeom>
          <a:solidFill>
            <a:schemeClr val="bg1"/>
          </a:solidFill>
          <a:ln w="25400">
            <a:solidFill>
              <a:srgbClr val="FF0000"/>
            </a:solidFill>
          </a:ln>
        </p:spPr>
        <p:txBody>
          <a:bodyPr wrap="square" rtlCol="0">
            <a:spAutoFit/>
          </a:bodyPr>
          <a:lstStyle/>
          <a:p>
            <a:pPr algn="ctr" defTabSz="685800">
              <a:defRPr/>
            </a:pPr>
            <a:r>
              <a:rPr lang="en-US" dirty="0">
                <a:solidFill>
                  <a:prstClr val="black"/>
                </a:solidFill>
                <a:latin typeface="Calibri" panose="020F0502020204030204"/>
              </a:rPr>
              <a:t>GOHSEP Org Chart </a:t>
            </a:r>
            <a:r>
              <a:rPr lang="en-US" dirty="0">
                <a:solidFill>
                  <a:srgbClr val="00B050"/>
                </a:solidFill>
                <a:latin typeface="Calibri" panose="020F0502020204030204"/>
              </a:rPr>
              <a:t>EOC Activation Level IV, Normal Operations </a:t>
            </a:r>
          </a:p>
        </p:txBody>
      </p:sp>
      <p:sp>
        <p:nvSpPr>
          <p:cNvPr id="189" name="TextBox 188">
            <a:extLst>
              <a:ext uri="{FF2B5EF4-FFF2-40B4-BE49-F238E27FC236}">
                <a16:creationId xmlns:a16="http://schemas.microsoft.com/office/drawing/2014/main" id="{EB97D1DD-B799-D2AD-A23F-86315497C531}"/>
              </a:ext>
            </a:extLst>
          </p:cNvPr>
          <p:cNvSpPr txBox="1"/>
          <p:nvPr/>
        </p:nvSpPr>
        <p:spPr>
          <a:xfrm>
            <a:off x="4137994" y="1923007"/>
            <a:ext cx="870626" cy="346249"/>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Deputy </a:t>
            </a:r>
          </a:p>
          <a:p>
            <a:pPr algn="ctr" defTabSz="685800">
              <a:defRPr/>
            </a:pPr>
            <a:r>
              <a:rPr lang="en-US" sz="825" dirty="0">
                <a:solidFill>
                  <a:prstClr val="black"/>
                </a:solidFill>
                <a:latin typeface="Calibri" panose="020F0502020204030204"/>
              </a:rPr>
              <a:t>Director</a:t>
            </a:r>
          </a:p>
        </p:txBody>
      </p:sp>
      <p:sp>
        <p:nvSpPr>
          <p:cNvPr id="183" name="TextBox 182">
            <a:extLst>
              <a:ext uri="{FF2B5EF4-FFF2-40B4-BE49-F238E27FC236}">
                <a16:creationId xmlns:a16="http://schemas.microsoft.com/office/drawing/2014/main" id="{BC830AA6-ACBE-B75C-78B2-18F996560D39}"/>
              </a:ext>
            </a:extLst>
          </p:cNvPr>
          <p:cNvSpPr txBox="1"/>
          <p:nvPr/>
        </p:nvSpPr>
        <p:spPr>
          <a:xfrm>
            <a:off x="4129941" y="1469453"/>
            <a:ext cx="870626" cy="346249"/>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GOHSEP </a:t>
            </a:r>
          </a:p>
          <a:p>
            <a:pPr algn="ctr" defTabSz="685800">
              <a:defRPr/>
            </a:pPr>
            <a:r>
              <a:rPr lang="en-US" sz="825" dirty="0">
                <a:solidFill>
                  <a:prstClr val="black"/>
                </a:solidFill>
                <a:latin typeface="Calibri" panose="020F0502020204030204"/>
              </a:rPr>
              <a:t>Director</a:t>
            </a:r>
          </a:p>
        </p:txBody>
      </p:sp>
      <p:pic>
        <p:nvPicPr>
          <p:cNvPr id="21" name="Picture 20">
            <a:extLst>
              <a:ext uri="{FF2B5EF4-FFF2-40B4-BE49-F238E27FC236}">
                <a16:creationId xmlns:a16="http://schemas.microsoft.com/office/drawing/2014/main" id="{C31944EE-3126-7C05-CFBA-816CD0F1B5DE}"/>
              </a:ext>
            </a:extLst>
          </p:cNvPr>
          <p:cNvPicPr>
            <a:picLocks noChangeAspect="1"/>
          </p:cNvPicPr>
          <p:nvPr/>
        </p:nvPicPr>
        <p:blipFill>
          <a:blip r:embed="rId2"/>
          <a:stretch>
            <a:fillRect/>
          </a:stretch>
        </p:blipFill>
        <p:spPr>
          <a:xfrm>
            <a:off x="1328697" y="2409251"/>
            <a:ext cx="3933166" cy="3248177"/>
          </a:xfrm>
          <a:prstGeom prst="rect">
            <a:avLst/>
          </a:prstGeom>
        </p:spPr>
      </p:pic>
      <p:sp>
        <p:nvSpPr>
          <p:cNvPr id="37" name="TextBox 36">
            <a:extLst>
              <a:ext uri="{FF2B5EF4-FFF2-40B4-BE49-F238E27FC236}">
                <a16:creationId xmlns:a16="http://schemas.microsoft.com/office/drawing/2014/main" id="{9AF15212-B54F-E9F6-8D5A-EDEA380E2B9A}"/>
              </a:ext>
            </a:extLst>
          </p:cNvPr>
          <p:cNvSpPr txBox="1"/>
          <p:nvPr/>
        </p:nvSpPr>
        <p:spPr>
          <a:xfrm>
            <a:off x="6287167" y="1462071"/>
            <a:ext cx="1249214"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Louisiana</a:t>
            </a:r>
          </a:p>
          <a:p>
            <a:pPr algn="ctr" defTabSz="685800">
              <a:defRPr/>
            </a:pPr>
            <a:r>
              <a:rPr lang="en-US" sz="825" dirty="0">
                <a:solidFill>
                  <a:prstClr val="black"/>
                </a:solidFill>
                <a:latin typeface="Calibri" panose="020F0502020204030204"/>
              </a:rPr>
              <a:t>Business Liaison/LBEOC</a:t>
            </a:r>
          </a:p>
        </p:txBody>
      </p:sp>
      <p:cxnSp>
        <p:nvCxnSpPr>
          <p:cNvPr id="39" name="Straight Connector 38">
            <a:extLst>
              <a:ext uri="{FF2B5EF4-FFF2-40B4-BE49-F238E27FC236}">
                <a16:creationId xmlns:a16="http://schemas.microsoft.com/office/drawing/2014/main" id="{23BD9F23-8DBA-4773-9CF6-638E6AC6E5F4}"/>
              </a:ext>
            </a:extLst>
          </p:cNvPr>
          <p:cNvCxnSpPr>
            <a:cxnSpLocks/>
            <a:endCxn id="189" idx="3"/>
          </p:cNvCxnSpPr>
          <p:nvPr/>
        </p:nvCxnSpPr>
        <p:spPr>
          <a:xfrm flipH="1">
            <a:off x="5008619" y="1768598"/>
            <a:ext cx="1278548" cy="315992"/>
          </a:xfrm>
          <a:prstGeom prst="line">
            <a:avLst/>
          </a:prstGeom>
          <a:ln w="2540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61A67E5-283B-ECC4-3D20-5695B2DE94AB}"/>
              </a:ext>
            </a:extLst>
          </p:cNvPr>
          <p:cNvCxnSpPr>
            <a:cxnSpLocks/>
          </p:cNvCxnSpPr>
          <p:nvPr/>
        </p:nvCxnSpPr>
        <p:spPr>
          <a:xfrm>
            <a:off x="3295279" y="2038726"/>
            <a:ext cx="0" cy="4499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9AD49EA-5181-5D59-4B81-9B5E8E430B88}"/>
              </a:ext>
            </a:extLst>
          </p:cNvPr>
          <p:cNvSpPr txBox="1"/>
          <p:nvPr/>
        </p:nvSpPr>
        <p:spPr>
          <a:xfrm>
            <a:off x="5352335" y="2454389"/>
            <a:ext cx="3337925" cy="1038746"/>
          </a:xfrm>
          <a:prstGeom prst="rect">
            <a:avLst/>
          </a:prstGeom>
          <a:noFill/>
          <a:ln w="38100">
            <a:solidFill>
              <a:srgbClr val="00B0F0"/>
            </a:solidFill>
            <a:prstDash val="dash"/>
          </a:ln>
        </p:spPr>
        <p:txBody>
          <a:bodyPr wrap="square">
            <a:spAutoFit/>
          </a:bodyPr>
          <a:lstStyle/>
          <a:p>
            <a:pPr algn="ctr" defTabSz="685800">
              <a:defRPr/>
            </a:pPr>
            <a:r>
              <a:rPr lang="en-US" sz="2100" b="1" dirty="0">
                <a:solidFill>
                  <a:srgbClr val="00B050"/>
                </a:solidFill>
                <a:latin typeface="Calibri" panose="020F0502020204030204"/>
              </a:rPr>
              <a:t>GOHSEP Regional Structure</a:t>
            </a:r>
          </a:p>
          <a:p>
            <a:pPr algn="ctr" defTabSz="685800">
              <a:defRPr/>
            </a:pPr>
            <a:r>
              <a:rPr lang="en-US" sz="1350" dirty="0">
                <a:solidFill>
                  <a:prstClr val="black"/>
                </a:solidFill>
                <a:latin typeface="Calibri" panose="020F0502020204030204"/>
              </a:rPr>
              <a:t>Director- Regional Support Operations</a:t>
            </a:r>
          </a:p>
          <a:p>
            <a:pPr algn="ctr" defTabSz="685800">
              <a:defRPr/>
            </a:pPr>
            <a:r>
              <a:rPr lang="en-US" sz="1350" dirty="0">
                <a:solidFill>
                  <a:prstClr val="black"/>
                </a:solidFill>
                <a:latin typeface="Calibri" panose="020F0502020204030204"/>
              </a:rPr>
              <a:t>Three Area Directors</a:t>
            </a:r>
          </a:p>
          <a:p>
            <a:pPr algn="ctr" defTabSz="685800">
              <a:defRPr/>
            </a:pPr>
            <a:r>
              <a:rPr lang="en-US" sz="1350" dirty="0">
                <a:solidFill>
                  <a:prstClr val="black"/>
                </a:solidFill>
                <a:latin typeface="Calibri" panose="020F0502020204030204"/>
              </a:rPr>
              <a:t>Nine Regional Coordinators</a:t>
            </a:r>
          </a:p>
        </p:txBody>
      </p:sp>
      <p:sp>
        <p:nvSpPr>
          <p:cNvPr id="44" name="TextBox 43">
            <a:extLst>
              <a:ext uri="{FF2B5EF4-FFF2-40B4-BE49-F238E27FC236}">
                <a16:creationId xmlns:a16="http://schemas.microsoft.com/office/drawing/2014/main" id="{EC1AD357-A10A-FF6D-14F3-BADDBC080AD1}"/>
              </a:ext>
            </a:extLst>
          </p:cNvPr>
          <p:cNvSpPr txBox="1"/>
          <p:nvPr/>
        </p:nvSpPr>
        <p:spPr>
          <a:xfrm>
            <a:off x="5000567" y="3687159"/>
            <a:ext cx="4041463" cy="1696618"/>
          </a:xfrm>
          <a:prstGeom prst="rect">
            <a:avLst/>
          </a:prstGeom>
          <a:noFill/>
          <a:ln w="38100">
            <a:solidFill>
              <a:srgbClr val="00B0F0"/>
            </a:solidFill>
          </a:ln>
        </p:spPr>
        <p:txBody>
          <a:bodyPr wrap="square" rtlCol="0">
            <a:spAutoFit/>
          </a:bodyPr>
          <a:lstStyle/>
          <a:p>
            <a:pPr algn="ctr" defTabSz="685800">
              <a:defRPr/>
            </a:pPr>
            <a:r>
              <a:rPr lang="en-US" sz="1350" dirty="0">
                <a:solidFill>
                  <a:prstClr val="black"/>
                </a:solidFill>
                <a:latin typeface="Calibri" panose="020F0502020204030204"/>
              </a:rPr>
              <a:t>Regional OHSEP Directors Sub-Committee</a:t>
            </a:r>
          </a:p>
          <a:p>
            <a:pPr defTabSz="685800" fontAlgn="base">
              <a:defRPr/>
            </a:pPr>
            <a:r>
              <a:rPr lang="en-US" sz="825" dirty="0">
                <a:solidFill>
                  <a:prstClr val="black"/>
                </a:solidFill>
                <a:latin typeface="Calibri" panose="020F0502020204030204"/>
              </a:rPr>
              <a:t>GOHSEP has designated nine </a:t>
            </a:r>
            <a:r>
              <a:rPr lang="en-US" sz="825" dirty="0">
                <a:solidFill>
                  <a:srgbClr val="FF0000"/>
                </a:solidFill>
                <a:latin typeface="Calibri" panose="020F0502020204030204"/>
              </a:rPr>
              <a:t>(9) emergency management Regions</a:t>
            </a:r>
            <a:r>
              <a:rPr lang="en-US" sz="825" dirty="0">
                <a:solidFill>
                  <a:prstClr val="black"/>
                </a:solidFill>
                <a:latin typeface="Calibri" panose="020F0502020204030204"/>
              </a:rPr>
              <a:t>.  The Regional Directors Subcommittee is composed of </a:t>
            </a:r>
            <a:r>
              <a:rPr lang="en-US" sz="825" dirty="0">
                <a:solidFill>
                  <a:srgbClr val="FF0000"/>
                </a:solidFill>
                <a:latin typeface="Calibri" panose="020F0502020204030204"/>
              </a:rPr>
              <a:t>one (1) Parish Office of Homeland Security and Emergency Preparedness (OHSEP) Director from each Region.  </a:t>
            </a:r>
            <a:r>
              <a:rPr lang="en-US" sz="825" dirty="0">
                <a:solidFill>
                  <a:prstClr val="black"/>
                </a:solidFill>
                <a:latin typeface="Calibri" panose="020F0502020204030204"/>
              </a:rPr>
              <a:t>Representatives are selected from among their peers and represent their Region.  Terms are determined by OHSEP Directors within the Region and terms vary</a:t>
            </a:r>
            <a:r>
              <a:rPr lang="en-US" sz="825" dirty="0">
                <a:solidFill>
                  <a:prstClr val="black"/>
                </a:solidFill>
                <a:latin typeface="Arial" panose="020B0604020202020204" pitchFamily="34" charset="0"/>
              </a:rPr>
              <a:t>.   </a:t>
            </a:r>
          </a:p>
          <a:p>
            <a:pPr defTabSz="685800" fontAlgn="base">
              <a:defRPr/>
            </a:pPr>
            <a:endParaRPr lang="en-US" sz="825" dirty="0">
              <a:solidFill>
                <a:prstClr val="black"/>
              </a:solidFill>
              <a:latin typeface="Arial" panose="020B0604020202020204" pitchFamily="34" charset="0"/>
            </a:endParaRPr>
          </a:p>
          <a:p>
            <a:pPr defTabSz="685800" fontAlgn="base">
              <a:defRPr/>
            </a:pPr>
            <a:r>
              <a:rPr lang="en-US" sz="825" dirty="0">
                <a:solidFill>
                  <a:prstClr val="black"/>
                </a:solidFill>
                <a:latin typeface="Calibri" panose="020F0502020204030204"/>
              </a:rPr>
              <a:t>The Subcommittee provides a </a:t>
            </a:r>
            <a:r>
              <a:rPr lang="en-US" sz="825" dirty="0">
                <a:solidFill>
                  <a:srgbClr val="FF0000"/>
                </a:solidFill>
                <a:latin typeface="Calibri" panose="020F0502020204030204"/>
              </a:rPr>
              <a:t>forum where the different Regions collectively discuss homeland security and emergency management issues </a:t>
            </a:r>
            <a:r>
              <a:rPr lang="en-US" sz="825" dirty="0">
                <a:solidFill>
                  <a:prstClr val="black"/>
                </a:solidFill>
                <a:latin typeface="Calibri" panose="020F0502020204030204"/>
              </a:rPr>
              <a:t>with each other and the Director of GOHSEP.  Members provide a Regional perspective as </a:t>
            </a:r>
            <a:r>
              <a:rPr lang="en-US" sz="825" dirty="0">
                <a:solidFill>
                  <a:srgbClr val="FF0000"/>
                </a:solidFill>
                <a:latin typeface="Calibri" panose="020F0502020204030204"/>
              </a:rPr>
              <a:t>they offer advice and counsel to Parish or Police Jury Presidents </a:t>
            </a:r>
            <a:r>
              <a:rPr lang="en-US" sz="825" dirty="0">
                <a:solidFill>
                  <a:prstClr val="black"/>
                </a:solidFill>
                <a:latin typeface="Calibri" panose="020F0502020204030204"/>
              </a:rPr>
              <a:t>regarding strategic emergency management issues and planning</a:t>
            </a:r>
          </a:p>
        </p:txBody>
      </p:sp>
      <p:cxnSp>
        <p:nvCxnSpPr>
          <p:cNvPr id="46" name="Straight Connector 45">
            <a:extLst>
              <a:ext uri="{FF2B5EF4-FFF2-40B4-BE49-F238E27FC236}">
                <a16:creationId xmlns:a16="http://schemas.microsoft.com/office/drawing/2014/main" id="{36B4761E-CF46-6B5A-A01B-98518E936DEC}"/>
              </a:ext>
            </a:extLst>
          </p:cNvPr>
          <p:cNvCxnSpPr>
            <a:cxnSpLocks/>
            <a:endCxn id="189" idx="2"/>
          </p:cNvCxnSpPr>
          <p:nvPr/>
        </p:nvCxnSpPr>
        <p:spPr>
          <a:xfrm flipH="1" flipV="1">
            <a:off x="4573307" y="2246173"/>
            <a:ext cx="553865" cy="1393466"/>
          </a:xfrm>
          <a:prstGeom prst="line">
            <a:avLst/>
          </a:prstGeom>
          <a:ln w="25400">
            <a:solidFill>
              <a:srgbClr val="00B0F0"/>
            </a:solidFill>
            <a:prstDash val="sysDash"/>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3B645F04-B4AC-E306-DDFA-6170D452BEC6}"/>
              </a:ext>
            </a:extLst>
          </p:cNvPr>
          <p:cNvPicPr>
            <a:picLocks noChangeAspect="1"/>
          </p:cNvPicPr>
          <p:nvPr/>
        </p:nvPicPr>
        <p:blipFill>
          <a:blip r:embed="rId3"/>
          <a:stretch>
            <a:fillRect/>
          </a:stretch>
        </p:blipFill>
        <p:spPr>
          <a:xfrm>
            <a:off x="132592" y="5197125"/>
            <a:ext cx="703226" cy="669011"/>
          </a:xfrm>
          <a:prstGeom prst="rect">
            <a:avLst/>
          </a:prstGeom>
          <a:ln w="38100">
            <a:solidFill>
              <a:schemeClr val="bg1">
                <a:lumMod val="50000"/>
              </a:schemeClr>
            </a:solidFill>
          </a:ln>
        </p:spPr>
      </p:pic>
    </p:spTree>
    <p:extLst>
      <p:ext uri="{BB962C8B-B14F-4D97-AF65-F5344CB8AC3E}">
        <p14:creationId xmlns:p14="http://schemas.microsoft.com/office/powerpoint/2010/main" val="1509167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Hazard Mitigation Assistance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2259405"/>
            <a:ext cx="1409597" cy="207248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592" y="2927495"/>
            <a:ext cx="3558816" cy="73630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0916" y="2259403"/>
            <a:ext cx="1404434" cy="2072489"/>
          </a:xfrm>
          <a:prstGeom prst="rect">
            <a:avLst/>
          </a:prstGeom>
        </p:spPr>
      </p:pic>
      <p:pic>
        <p:nvPicPr>
          <p:cNvPr id="7" name="Content Placeholder 3"/>
          <p:cNvPicPr>
            <a:picLocks noGrp="1" noChangeAspect="1"/>
          </p:cNvPicPr>
          <p:nvPr>
            <p:ph idx="1"/>
          </p:nvPr>
        </p:nvPicPr>
        <p:blipFill>
          <a:blip r:embed="rId5"/>
          <a:stretch>
            <a:fillRect/>
          </a:stretch>
        </p:blipFill>
        <p:spPr>
          <a:xfrm>
            <a:off x="264802" y="4331892"/>
            <a:ext cx="8614395" cy="2334970"/>
          </a:xfrm>
          <a:prstGeom prst="rect">
            <a:avLst/>
          </a:prstGeom>
        </p:spPr>
      </p:pic>
    </p:spTree>
    <p:extLst>
      <p:ext uri="{BB962C8B-B14F-4D97-AF65-F5344CB8AC3E}">
        <p14:creationId xmlns:p14="http://schemas.microsoft.com/office/powerpoint/2010/main" val="19937380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Hazard Mitigation Grant Program </a:t>
            </a:r>
          </a:p>
        </p:txBody>
      </p:sp>
      <p:sp>
        <p:nvSpPr>
          <p:cNvPr id="3" name="Content Placeholder 2"/>
          <p:cNvSpPr>
            <a:spLocks noGrp="1"/>
          </p:cNvSpPr>
          <p:nvPr>
            <p:ph idx="1"/>
          </p:nvPr>
        </p:nvSpPr>
        <p:spPr>
          <a:xfrm>
            <a:off x="628650" y="1854591"/>
            <a:ext cx="7886700" cy="4351338"/>
          </a:xfrm>
        </p:spPr>
        <p:txBody>
          <a:bodyPr>
            <a:normAutofit fontScale="85000" lnSpcReduction="20000"/>
          </a:bodyPr>
          <a:lstStyle/>
          <a:p>
            <a:pPr>
              <a:buClr>
                <a:schemeClr val="tx2"/>
              </a:buClr>
            </a:pPr>
            <a:r>
              <a:rPr lang="en-US" dirty="0"/>
              <a:t>Section 404 </a:t>
            </a:r>
            <a:r>
              <a:rPr lang="en-US" dirty="0" smtClean="0"/>
              <a:t>of the Stafford Act, or </a:t>
            </a:r>
            <a:r>
              <a:rPr lang="en-US" dirty="0"/>
              <a:t>the “</a:t>
            </a:r>
            <a:r>
              <a:rPr lang="en-US" b="1" dirty="0" smtClean="0"/>
              <a:t>HMGP</a:t>
            </a:r>
            <a:r>
              <a:rPr lang="en-US" dirty="0" smtClean="0"/>
              <a:t>,” includes Post-Fire</a:t>
            </a:r>
            <a:endParaRPr lang="en-US" dirty="0"/>
          </a:p>
          <a:p>
            <a:pPr>
              <a:buClr>
                <a:schemeClr val="tx2"/>
              </a:buClr>
            </a:pPr>
            <a:r>
              <a:rPr lang="en-US" b="1" dirty="0"/>
              <a:t>Post-disaster</a:t>
            </a:r>
            <a:r>
              <a:rPr lang="en-US" dirty="0"/>
              <a:t> grant made available after a Presidentially-declared disaster authorized by the Stafford </a:t>
            </a:r>
            <a:r>
              <a:rPr lang="en-US" dirty="0" smtClean="0"/>
              <a:t>Act</a:t>
            </a:r>
          </a:p>
          <a:p>
            <a:pPr lvl="1">
              <a:buClr>
                <a:schemeClr val="tx2"/>
              </a:buClr>
            </a:pPr>
            <a:r>
              <a:rPr lang="en-US" b="1" dirty="0"/>
              <a:t>Seven (7) disasters in 2020-2021 resulted in HMGP funding of $1.1B to the State</a:t>
            </a:r>
          </a:p>
          <a:p>
            <a:pPr lvl="1">
              <a:buClr>
                <a:schemeClr val="tx2"/>
              </a:buClr>
            </a:pPr>
            <a:r>
              <a:rPr lang="en-US" dirty="0" smtClean="0"/>
              <a:t>Over 350 </a:t>
            </a:r>
            <a:r>
              <a:rPr lang="en-US" dirty="0" err="1" smtClean="0"/>
              <a:t>subapplications</a:t>
            </a:r>
            <a:r>
              <a:rPr lang="en-US" dirty="0" smtClean="0"/>
              <a:t> submitted</a:t>
            </a:r>
            <a:endParaRPr lang="en-US" dirty="0"/>
          </a:p>
          <a:p>
            <a:pPr>
              <a:buClr>
                <a:schemeClr val="tx2"/>
              </a:buClr>
            </a:pPr>
            <a:r>
              <a:rPr lang="en-US" dirty="0"/>
              <a:t>Allocated to a parish based on Public Assistance permanent work/Individual Assistance funding </a:t>
            </a:r>
          </a:p>
          <a:p>
            <a:pPr>
              <a:buClr>
                <a:schemeClr val="tx2"/>
              </a:buClr>
            </a:pPr>
            <a:r>
              <a:rPr lang="en-US" dirty="0"/>
              <a:t>Can be used to mitigate all threats/hazards</a:t>
            </a:r>
          </a:p>
          <a:p>
            <a:pPr>
              <a:buClr>
                <a:schemeClr val="tx2"/>
              </a:buClr>
            </a:pPr>
            <a:r>
              <a:rPr lang="en-US" dirty="0"/>
              <a:t>FEMA covers up to 75% of eligible project costs</a:t>
            </a:r>
          </a:p>
          <a:p>
            <a:pPr>
              <a:buClr>
                <a:schemeClr val="tx2"/>
              </a:buClr>
            </a:pPr>
            <a:r>
              <a:rPr lang="en-US" dirty="0"/>
              <a:t>Period of Performance </a:t>
            </a:r>
            <a:r>
              <a:rPr lang="en-US" dirty="0" smtClean="0"/>
              <a:t>48 </a:t>
            </a:r>
            <a:r>
              <a:rPr lang="en-US" dirty="0"/>
              <a:t>months from application period close</a:t>
            </a:r>
          </a:p>
          <a:p>
            <a:endParaRPr lang="en-US" dirty="0"/>
          </a:p>
        </p:txBody>
      </p:sp>
    </p:spTree>
    <p:extLst>
      <p:ext uri="{BB962C8B-B14F-4D97-AF65-F5344CB8AC3E}">
        <p14:creationId xmlns:p14="http://schemas.microsoft.com/office/powerpoint/2010/main" val="10842006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067" y="1971867"/>
            <a:ext cx="7886700" cy="3440642"/>
          </a:xfrm>
        </p:spPr>
        <p:txBody>
          <a:bodyPr>
            <a:noAutofit/>
          </a:bodyPr>
          <a:lstStyle/>
          <a:p>
            <a:r>
              <a:rPr lang="en-US" sz="1800" dirty="0"/>
              <a:t>Hazard Mitigation Grant Program provides funding to state, local, tribal and territorial governments so they can develop hazard mitigation plans and rebuild in a way that reduces, or mitigates, future disaster losses in their communities. This grant funding is available after a presidentially declared disaster</a:t>
            </a:r>
            <a:r>
              <a:rPr lang="en-US" sz="1800" dirty="0" smtClean="0"/>
              <a:t>.</a:t>
            </a:r>
          </a:p>
          <a:p>
            <a:pPr marL="0" indent="0">
              <a:buNone/>
            </a:pPr>
            <a:endParaRPr lang="en-US" sz="1800" dirty="0"/>
          </a:p>
          <a:p>
            <a:r>
              <a:rPr lang="en-US" sz="1800" dirty="0"/>
              <a:t>In this program, homeowners and businesses cannot apply for a grant. However, a local community may apply for funding on their behalf</a:t>
            </a:r>
            <a:r>
              <a:rPr lang="en-US" sz="1800" dirty="0" smtClean="0"/>
              <a:t>.</a:t>
            </a:r>
          </a:p>
          <a:p>
            <a:pPr marL="0" indent="0">
              <a:buNone/>
            </a:pPr>
            <a:endParaRPr lang="en-US" sz="1800" dirty="0"/>
          </a:p>
          <a:p>
            <a:r>
              <a:rPr lang="en-US" sz="1800" dirty="0"/>
              <a:t>All  state, local, tribal and territorial governments must develop and adopt hazard mitigation plans to receive funding for hazard mitigation project application.</a:t>
            </a:r>
          </a:p>
          <a:p>
            <a:endParaRPr lang="en-US" dirty="0"/>
          </a:p>
        </p:txBody>
      </p:sp>
      <p:sp>
        <p:nvSpPr>
          <p:cNvPr id="4" name="Title 2">
            <a:extLst>
              <a:ext uri="{FF2B5EF4-FFF2-40B4-BE49-F238E27FC236}">
                <a16:creationId xmlns:a16="http://schemas.microsoft.com/office/drawing/2014/main" id="{AAF65BA9-5EFD-6C95-A211-753664CF3914}"/>
              </a:ext>
            </a:extLst>
          </p:cNvPr>
          <p:cNvSpPr txBox="1">
            <a:spLocks/>
          </p:cNvSpPr>
          <p:nvPr/>
        </p:nvSpPr>
        <p:spPr bwMode="gray">
          <a:xfrm>
            <a:off x="468489" y="1026525"/>
            <a:ext cx="8308622" cy="452477"/>
          </a:xfrm>
          <a:prstGeom prst="rect">
            <a:avLst/>
          </a:prstGeom>
        </p:spPr>
        <p:txBody>
          <a:bodyPr vert="horz" lIns="0" tIns="0" rIns="0" bIns="0" rtlCol="0" anchor="b" anchorCtr="0">
            <a:noAutofit/>
          </a:bodyPr>
          <a:lstStyle>
            <a:lvl1pPr algn="l" defTabSz="1219170" rtl="0" eaLnBrk="1" latinLnBrk="0" hangingPunct="1">
              <a:lnSpc>
                <a:spcPct val="80000"/>
              </a:lnSpc>
              <a:spcBef>
                <a:spcPct val="0"/>
              </a:spcBef>
              <a:buNone/>
              <a:defRPr sz="36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lgn="ctr">
              <a:defRPr/>
            </a:pPr>
            <a:r>
              <a:rPr lang="en-US" dirty="0" smtClean="0">
                <a:solidFill>
                  <a:prstClr val="black"/>
                </a:solidFill>
                <a:effectLst>
                  <a:outerShdw blurRad="38100" dist="38100" dir="2700000" algn="tl">
                    <a:srgbClr val="000000">
                      <a:alpha val="43137"/>
                    </a:srgbClr>
                  </a:outerShdw>
                </a:effectLst>
                <a:latin typeface="Calibri Light" panose="020F0302020204030204"/>
                <a:ea typeface="+mj-ea"/>
                <a:cs typeface="+mj-cs"/>
              </a:rPr>
              <a:t>Hazard Mitigation Grant Program (HMGP)</a:t>
            </a:r>
            <a:endParaRPr kumimoji="0" lang="en-US" b="1" i="0" u="none" strike="noStrike" kern="1200" cap="none" spc="0" normalizeH="0" baseline="0" noProof="0" dirty="0">
              <a:ln>
                <a:noFill/>
              </a:ln>
              <a:effectLst>
                <a:outerShdw blurRad="38100" dist="38100" dir="2700000" algn="tl">
                  <a:srgbClr val="000000">
                    <a:alpha val="43137"/>
                  </a:srgbClr>
                </a:outerShdw>
              </a:effectLst>
              <a:uLnTx/>
              <a:uFillTx/>
            </a:endParaRPr>
          </a:p>
        </p:txBody>
      </p:sp>
      <p:sp>
        <p:nvSpPr>
          <p:cNvPr id="6" name="Rectangle 5">
            <a:extLst>
              <a:ext uri="{FF2B5EF4-FFF2-40B4-BE49-F238E27FC236}">
                <a16:creationId xmlns:a16="http://schemas.microsoft.com/office/drawing/2014/main" id="{01A11217-1F42-194A-7E0D-FED2923AC733}"/>
              </a:ext>
            </a:extLst>
          </p:cNvPr>
          <p:cNvSpPr/>
          <p:nvPr/>
        </p:nvSpPr>
        <p:spPr>
          <a:xfrm>
            <a:off x="5091289" y="6417732"/>
            <a:ext cx="3685822" cy="400110"/>
          </a:xfrm>
          <a:prstGeom prst="rect">
            <a:avLst/>
          </a:prstGeom>
        </p:spPr>
        <p:txBody>
          <a:bodyPr wrap="square" lIns="91440" tIns="45720" rIns="91440" bIns="45720" anchor="t">
            <a:spAutoFit/>
          </a:bodyPr>
          <a:lstStyle/>
          <a:p>
            <a:pPr defTabSz="685800">
              <a:defRPr/>
            </a:pPr>
            <a:r>
              <a:rPr lang="en-US" sz="1000" dirty="0" err="1" smtClean="0"/>
              <a:t>Cont</a:t>
            </a:r>
            <a:r>
              <a:rPr lang="en-US" sz="1000" dirty="0" smtClean="0"/>
              <a:t>…Non Disaster Grant (competitive) Opportunities. </a:t>
            </a:r>
            <a:endParaRPr lang="en-US" sz="1000" dirty="0"/>
          </a:p>
          <a:p>
            <a:pPr marL="342900" indent="-342900" defTabSz="685800">
              <a:buFont typeface="Arial" panose="020B0604020202020204" pitchFamily="34" charset="0"/>
              <a:buChar char="•"/>
              <a:defRPr/>
            </a:pPr>
            <a:endParaRPr lang="en-US" sz="1000" dirty="0"/>
          </a:p>
        </p:txBody>
      </p:sp>
    </p:spTree>
    <p:extLst>
      <p:ext uri="{BB962C8B-B14F-4D97-AF65-F5344CB8AC3E}">
        <p14:creationId xmlns:p14="http://schemas.microsoft.com/office/powerpoint/2010/main" val="12384023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467" y="1194857"/>
            <a:ext cx="8291063" cy="653459"/>
          </a:xfrm>
        </p:spPr>
        <p:txBody>
          <a:bodyPr>
            <a:normAutofit fontScale="90000"/>
          </a:bodyPr>
          <a:lstStyle/>
          <a:p>
            <a:pPr algn="ctr"/>
            <a:r>
              <a:rPr lang="en-US" b="1" dirty="0"/>
              <a:t>Flood Mitigation Assistance </a:t>
            </a:r>
            <a:r>
              <a:rPr lang="en-US" b="1" dirty="0" smtClean="0"/>
              <a:t>Program (FMA</a:t>
            </a:r>
            <a:r>
              <a:rPr lang="en-US" dirty="0" smtClean="0"/>
              <a:t>) </a:t>
            </a:r>
            <a:endParaRPr lang="en-US" dirty="0"/>
          </a:p>
        </p:txBody>
      </p:sp>
      <p:sp>
        <p:nvSpPr>
          <p:cNvPr id="3" name="Content Placeholder 2"/>
          <p:cNvSpPr>
            <a:spLocks noGrp="1"/>
          </p:cNvSpPr>
          <p:nvPr>
            <p:ph idx="1"/>
          </p:nvPr>
        </p:nvSpPr>
        <p:spPr>
          <a:xfrm>
            <a:off x="628649" y="2127079"/>
            <a:ext cx="7886700" cy="4351338"/>
          </a:xfrm>
        </p:spPr>
        <p:txBody>
          <a:bodyPr>
            <a:normAutofit fontScale="92500" lnSpcReduction="20000"/>
          </a:bodyPr>
          <a:lstStyle/>
          <a:p>
            <a:pPr>
              <a:buClr>
                <a:schemeClr val="tx2"/>
              </a:buClr>
            </a:pPr>
            <a:r>
              <a:rPr lang="en-US" b="1" dirty="0"/>
              <a:t>Annual, nationally competitive </a:t>
            </a:r>
            <a:r>
              <a:rPr lang="en-US" dirty="0"/>
              <a:t>grant program</a:t>
            </a:r>
          </a:p>
          <a:p>
            <a:pPr marL="914400" lvl="1">
              <a:buClr>
                <a:schemeClr val="tx2"/>
              </a:buClr>
            </a:pPr>
            <a:r>
              <a:rPr lang="en-US" dirty="0"/>
              <a:t>Projects must benefit the National Flood Insurance Program (NFIP)</a:t>
            </a:r>
          </a:p>
          <a:p>
            <a:pPr>
              <a:buClr>
                <a:schemeClr val="tx2"/>
              </a:buClr>
            </a:pPr>
            <a:r>
              <a:rPr lang="en-US" dirty="0"/>
              <a:t>Projects selected based on FEMA priorities – Notice of Funding Opportunity (NOFO)</a:t>
            </a:r>
          </a:p>
          <a:p>
            <a:pPr>
              <a:buClr>
                <a:schemeClr val="tx2"/>
              </a:buClr>
            </a:pPr>
            <a:r>
              <a:rPr lang="en-US" dirty="0"/>
              <a:t>Can be used to mitigate only flood-related hazards/impacts</a:t>
            </a:r>
          </a:p>
          <a:p>
            <a:pPr>
              <a:buClr>
                <a:schemeClr val="tx2"/>
              </a:buClr>
            </a:pPr>
            <a:r>
              <a:rPr lang="en-US" b="1" dirty="0"/>
              <a:t>Structures must be NFIP insured at the time the application period opens</a:t>
            </a:r>
          </a:p>
          <a:p>
            <a:pPr>
              <a:buClr>
                <a:schemeClr val="tx2"/>
              </a:buClr>
            </a:pPr>
            <a:r>
              <a:rPr lang="en-US" dirty="0"/>
              <a:t>FEMA provides between 75% and 100% of project costs (SRL &amp; RL   )</a:t>
            </a:r>
          </a:p>
          <a:p>
            <a:pPr>
              <a:buClr>
                <a:schemeClr val="tx2"/>
              </a:buClr>
            </a:pPr>
            <a:r>
              <a:rPr lang="en-US" dirty="0"/>
              <a:t>Period of Performance 36 – 48 months from date of award</a:t>
            </a:r>
          </a:p>
          <a:p>
            <a:endParaRPr lang="en-US" dirty="0"/>
          </a:p>
        </p:txBody>
      </p:sp>
    </p:spTree>
    <p:extLst>
      <p:ext uri="{BB962C8B-B14F-4D97-AF65-F5344CB8AC3E}">
        <p14:creationId xmlns:p14="http://schemas.microsoft.com/office/powerpoint/2010/main" val="41982015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61">
            <a:extLst>
              <a:ext uri="{FF2B5EF4-FFF2-40B4-BE49-F238E27FC236}">
                <a16:creationId xmlns:a16="http://schemas.microsoft.com/office/drawing/2014/main" id="{4C471D3F-029F-CBC7-DE0C-602EE736956B}"/>
              </a:ext>
            </a:extLst>
          </p:cNvPr>
          <p:cNvSpPr>
            <a:spLocks noEditPoints="1"/>
          </p:cNvSpPr>
          <p:nvPr/>
        </p:nvSpPr>
        <p:spPr bwMode="auto">
          <a:xfrm>
            <a:off x="140945" y="1525087"/>
            <a:ext cx="605612" cy="653514"/>
          </a:xfrm>
          <a:custGeom>
            <a:avLst/>
            <a:gdLst>
              <a:gd name="T0" fmla="*/ 245 w 256"/>
              <a:gd name="T1" fmla="*/ 320 h 320"/>
              <a:gd name="T2" fmla="*/ 234 w 256"/>
              <a:gd name="T3" fmla="*/ 309 h 320"/>
              <a:gd name="T4" fmla="*/ 234 w 256"/>
              <a:gd name="T5" fmla="*/ 213 h 320"/>
              <a:gd name="T6" fmla="*/ 192 w 256"/>
              <a:gd name="T7" fmla="*/ 170 h 320"/>
              <a:gd name="T8" fmla="*/ 64 w 256"/>
              <a:gd name="T9" fmla="*/ 170 h 320"/>
              <a:gd name="T10" fmla="*/ 21 w 256"/>
              <a:gd name="T11" fmla="*/ 213 h 320"/>
              <a:gd name="T12" fmla="*/ 21 w 256"/>
              <a:gd name="T13" fmla="*/ 309 h 320"/>
              <a:gd name="T14" fmla="*/ 10 w 256"/>
              <a:gd name="T15" fmla="*/ 320 h 320"/>
              <a:gd name="T16" fmla="*/ 0 w 256"/>
              <a:gd name="T17" fmla="*/ 309 h 320"/>
              <a:gd name="T18" fmla="*/ 0 w 256"/>
              <a:gd name="T19" fmla="*/ 213 h 320"/>
              <a:gd name="T20" fmla="*/ 64 w 256"/>
              <a:gd name="T21" fmla="*/ 149 h 320"/>
              <a:gd name="T22" fmla="*/ 192 w 256"/>
              <a:gd name="T23" fmla="*/ 149 h 320"/>
              <a:gd name="T24" fmla="*/ 256 w 256"/>
              <a:gd name="T25" fmla="*/ 213 h 320"/>
              <a:gd name="T26" fmla="*/ 256 w 256"/>
              <a:gd name="T27" fmla="*/ 309 h 320"/>
              <a:gd name="T28" fmla="*/ 245 w 256"/>
              <a:gd name="T29" fmla="*/ 320 h 320"/>
              <a:gd name="T30" fmla="*/ 192 w 256"/>
              <a:gd name="T31" fmla="*/ 64 h 320"/>
              <a:gd name="T32" fmla="*/ 128 w 256"/>
              <a:gd name="T33" fmla="*/ 0 h 320"/>
              <a:gd name="T34" fmla="*/ 64 w 256"/>
              <a:gd name="T35" fmla="*/ 64 h 320"/>
              <a:gd name="T36" fmla="*/ 128 w 256"/>
              <a:gd name="T37" fmla="*/ 128 h 320"/>
              <a:gd name="T38" fmla="*/ 192 w 256"/>
              <a:gd name="T39" fmla="*/ 64 h 320"/>
              <a:gd name="T40" fmla="*/ 170 w 256"/>
              <a:gd name="T41" fmla="*/ 64 h 320"/>
              <a:gd name="T42" fmla="*/ 128 w 256"/>
              <a:gd name="T43" fmla="*/ 106 h 320"/>
              <a:gd name="T44" fmla="*/ 85 w 256"/>
              <a:gd name="T45" fmla="*/ 64 h 320"/>
              <a:gd name="T46" fmla="*/ 128 w 256"/>
              <a:gd name="T47" fmla="*/ 21 h 320"/>
              <a:gd name="T48" fmla="*/ 170 w 256"/>
              <a:gd name="T49"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320">
                <a:moveTo>
                  <a:pt x="245" y="320"/>
                </a:moveTo>
                <a:cubicBezTo>
                  <a:pt x="239" y="320"/>
                  <a:pt x="234" y="315"/>
                  <a:pt x="234" y="309"/>
                </a:cubicBezTo>
                <a:cubicBezTo>
                  <a:pt x="234" y="213"/>
                  <a:pt x="234" y="213"/>
                  <a:pt x="234" y="213"/>
                </a:cubicBezTo>
                <a:cubicBezTo>
                  <a:pt x="234" y="189"/>
                  <a:pt x="215" y="170"/>
                  <a:pt x="192" y="170"/>
                </a:cubicBezTo>
                <a:cubicBezTo>
                  <a:pt x="64" y="170"/>
                  <a:pt x="64" y="170"/>
                  <a:pt x="64" y="170"/>
                </a:cubicBezTo>
                <a:cubicBezTo>
                  <a:pt x="40" y="170"/>
                  <a:pt x="21" y="189"/>
                  <a:pt x="21" y="213"/>
                </a:cubicBezTo>
                <a:cubicBezTo>
                  <a:pt x="21" y="309"/>
                  <a:pt x="21" y="309"/>
                  <a:pt x="21" y="309"/>
                </a:cubicBezTo>
                <a:cubicBezTo>
                  <a:pt x="21" y="315"/>
                  <a:pt x="16" y="320"/>
                  <a:pt x="10" y="320"/>
                </a:cubicBezTo>
                <a:cubicBezTo>
                  <a:pt x="4" y="320"/>
                  <a:pt x="0" y="315"/>
                  <a:pt x="0" y="309"/>
                </a:cubicBezTo>
                <a:cubicBezTo>
                  <a:pt x="0" y="213"/>
                  <a:pt x="0" y="213"/>
                  <a:pt x="0" y="213"/>
                </a:cubicBezTo>
                <a:cubicBezTo>
                  <a:pt x="0" y="178"/>
                  <a:pt x="28" y="149"/>
                  <a:pt x="64" y="149"/>
                </a:cubicBezTo>
                <a:cubicBezTo>
                  <a:pt x="192" y="149"/>
                  <a:pt x="192" y="149"/>
                  <a:pt x="192" y="149"/>
                </a:cubicBezTo>
                <a:cubicBezTo>
                  <a:pt x="227" y="149"/>
                  <a:pt x="256" y="178"/>
                  <a:pt x="256" y="213"/>
                </a:cubicBezTo>
                <a:cubicBezTo>
                  <a:pt x="256" y="309"/>
                  <a:pt x="256" y="309"/>
                  <a:pt x="256" y="309"/>
                </a:cubicBezTo>
                <a:cubicBezTo>
                  <a:pt x="256" y="315"/>
                  <a:pt x="251" y="320"/>
                  <a:pt x="245" y="320"/>
                </a:cubicBezTo>
                <a:close/>
                <a:moveTo>
                  <a:pt x="192" y="64"/>
                </a:moveTo>
                <a:cubicBezTo>
                  <a:pt x="192" y="28"/>
                  <a:pt x="163" y="0"/>
                  <a:pt x="128" y="0"/>
                </a:cubicBezTo>
                <a:cubicBezTo>
                  <a:pt x="92" y="0"/>
                  <a:pt x="64" y="28"/>
                  <a:pt x="64" y="64"/>
                </a:cubicBezTo>
                <a:cubicBezTo>
                  <a:pt x="64" y="99"/>
                  <a:pt x="92" y="128"/>
                  <a:pt x="128" y="128"/>
                </a:cubicBezTo>
                <a:cubicBezTo>
                  <a:pt x="163" y="128"/>
                  <a:pt x="192" y="99"/>
                  <a:pt x="192" y="64"/>
                </a:cubicBezTo>
                <a:close/>
                <a:moveTo>
                  <a:pt x="170" y="64"/>
                </a:moveTo>
                <a:cubicBezTo>
                  <a:pt x="170" y="87"/>
                  <a:pt x="151" y="106"/>
                  <a:pt x="128" y="106"/>
                </a:cubicBezTo>
                <a:cubicBezTo>
                  <a:pt x="104" y="106"/>
                  <a:pt x="85" y="87"/>
                  <a:pt x="85" y="64"/>
                </a:cubicBezTo>
                <a:cubicBezTo>
                  <a:pt x="85" y="40"/>
                  <a:pt x="104" y="21"/>
                  <a:pt x="128" y="21"/>
                </a:cubicBezTo>
                <a:cubicBezTo>
                  <a:pt x="151" y="21"/>
                  <a:pt x="170" y="40"/>
                  <a:pt x="170" y="64"/>
                </a:cubicBezTo>
                <a:close/>
              </a:path>
            </a:pathLst>
          </a:custGeom>
          <a:solidFill>
            <a:srgbClr val="26890D"/>
          </a:solidFill>
          <a:ln>
            <a:solidFill>
              <a:srgbClr val="26890D"/>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dirty="0"/>
          </a:p>
        </p:txBody>
      </p:sp>
      <p:sp>
        <p:nvSpPr>
          <p:cNvPr id="8" name="Freeform 915">
            <a:extLst>
              <a:ext uri="{FF2B5EF4-FFF2-40B4-BE49-F238E27FC236}">
                <a16:creationId xmlns:a16="http://schemas.microsoft.com/office/drawing/2014/main" id="{F0851646-8F91-D01B-A2D9-4E570AA818C9}"/>
              </a:ext>
            </a:extLst>
          </p:cNvPr>
          <p:cNvSpPr>
            <a:spLocks noChangeAspect="1" noEditPoints="1"/>
          </p:cNvSpPr>
          <p:nvPr/>
        </p:nvSpPr>
        <p:spPr bwMode="auto">
          <a:xfrm>
            <a:off x="196872" y="2552203"/>
            <a:ext cx="568764" cy="710646"/>
          </a:xfrm>
          <a:custGeom>
            <a:avLst/>
            <a:gdLst>
              <a:gd name="T0" fmla="*/ 224 w 256"/>
              <a:gd name="T1" fmla="*/ 240 h 312"/>
              <a:gd name="T2" fmla="*/ 199 w 256"/>
              <a:gd name="T3" fmla="*/ 32 h 312"/>
              <a:gd name="T4" fmla="*/ 188 w 256"/>
              <a:gd name="T5" fmla="*/ 6 h 312"/>
              <a:gd name="T6" fmla="*/ 67 w 256"/>
              <a:gd name="T7" fmla="*/ 6 h 312"/>
              <a:gd name="T8" fmla="*/ 56 w 256"/>
              <a:gd name="T9" fmla="*/ 32 h 312"/>
              <a:gd name="T10" fmla="*/ 32 w 256"/>
              <a:gd name="T11" fmla="*/ 240 h 312"/>
              <a:gd name="T12" fmla="*/ 12 w 256"/>
              <a:gd name="T13" fmla="*/ 307 h 312"/>
              <a:gd name="T14" fmla="*/ 234 w 256"/>
              <a:gd name="T15" fmla="*/ 312 h 312"/>
              <a:gd name="T16" fmla="*/ 244 w 256"/>
              <a:gd name="T17" fmla="*/ 297 h 312"/>
              <a:gd name="T18" fmla="*/ 132 w 256"/>
              <a:gd name="T19" fmla="*/ 34 h 312"/>
              <a:gd name="T20" fmla="*/ 177 w 256"/>
              <a:gd name="T21" fmla="*/ 24 h 312"/>
              <a:gd name="T22" fmla="*/ 109 w 256"/>
              <a:gd name="T23" fmla="*/ 56 h 312"/>
              <a:gd name="T24" fmla="*/ 123 w 256"/>
              <a:gd name="T25" fmla="*/ 34 h 312"/>
              <a:gd name="T26" fmla="*/ 53 w 256"/>
              <a:gd name="T27" fmla="*/ 238 h 312"/>
              <a:gd name="T28" fmla="*/ 108 w 256"/>
              <a:gd name="T29" fmla="*/ 78 h 312"/>
              <a:gd name="T30" fmla="*/ 203 w 256"/>
              <a:gd name="T31" fmla="*/ 233 h 312"/>
              <a:gd name="T32" fmla="*/ 218 w 256"/>
              <a:gd name="T33" fmla="*/ 291 h 312"/>
              <a:gd name="T34" fmla="*/ 163 w 256"/>
              <a:gd name="T35" fmla="*/ 203 h 312"/>
              <a:gd name="T36" fmla="*/ 157 w 256"/>
              <a:gd name="T37" fmla="*/ 234 h 312"/>
              <a:gd name="T38" fmla="*/ 133 w 256"/>
              <a:gd name="T39" fmla="*/ 259 h 312"/>
              <a:gd name="T40" fmla="*/ 122 w 256"/>
              <a:gd name="T41" fmla="*/ 244 h 312"/>
              <a:gd name="T42" fmla="*/ 89 w 256"/>
              <a:gd name="T43" fmla="*/ 217 h 312"/>
              <a:gd name="T44" fmla="*/ 122 w 256"/>
              <a:gd name="T45" fmla="*/ 226 h 312"/>
              <a:gd name="T46" fmla="*/ 133 w 256"/>
              <a:gd name="T47" fmla="*/ 225 h 312"/>
              <a:gd name="T48" fmla="*/ 140 w 256"/>
              <a:gd name="T49" fmla="*/ 211 h 312"/>
              <a:gd name="T50" fmla="*/ 122 w 256"/>
              <a:gd name="T51" fmla="*/ 202 h 312"/>
              <a:gd name="T52" fmla="*/ 95 w 256"/>
              <a:gd name="T53" fmla="*/ 187 h 312"/>
              <a:gd name="T54" fmla="*/ 98 w 256"/>
              <a:gd name="T55" fmla="*/ 151 h 312"/>
              <a:gd name="T56" fmla="*/ 122 w 256"/>
              <a:gd name="T57" fmla="*/ 131 h 312"/>
              <a:gd name="T58" fmla="*/ 133 w 256"/>
              <a:gd name="T59" fmla="*/ 142 h 312"/>
              <a:gd name="T60" fmla="*/ 157 w 256"/>
              <a:gd name="T61" fmla="*/ 167 h 312"/>
              <a:gd name="T62" fmla="*/ 128 w 256"/>
              <a:gd name="T63" fmla="*/ 161 h 312"/>
              <a:gd name="T64" fmla="*/ 112 w 256"/>
              <a:gd name="T65" fmla="*/ 170 h 312"/>
              <a:gd name="T66" fmla="*/ 122 w 256"/>
              <a:gd name="T67" fmla="*/ 180 h 312"/>
              <a:gd name="T68" fmla="*/ 154 w 256"/>
              <a:gd name="T69" fmla="*/ 194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 h="312">
                <a:moveTo>
                  <a:pt x="244" y="297"/>
                </a:moveTo>
                <a:cubicBezTo>
                  <a:pt x="237" y="281"/>
                  <a:pt x="225" y="253"/>
                  <a:pt x="224" y="240"/>
                </a:cubicBezTo>
                <a:cubicBezTo>
                  <a:pt x="230" y="224"/>
                  <a:pt x="256" y="145"/>
                  <a:pt x="167" y="66"/>
                </a:cubicBezTo>
                <a:cubicBezTo>
                  <a:pt x="199" y="32"/>
                  <a:pt x="199" y="32"/>
                  <a:pt x="199" y="32"/>
                </a:cubicBezTo>
                <a:cubicBezTo>
                  <a:pt x="202" y="29"/>
                  <a:pt x="203" y="25"/>
                  <a:pt x="202" y="22"/>
                </a:cubicBezTo>
                <a:cubicBezTo>
                  <a:pt x="202" y="20"/>
                  <a:pt x="199" y="11"/>
                  <a:pt x="188" y="6"/>
                </a:cubicBezTo>
                <a:cubicBezTo>
                  <a:pt x="174" y="0"/>
                  <a:pt x="154" y="2"/>
                  <a:pt x="128" y="13"/>
                </a:cubicBezTo>
                <a:cubicBezTo>
                  <a:pt x="101" y="2"/>
                  <a:pt x="81" y="0"/>
                  <a:pt x="67" y="6"/>
                </a:cubicBezTo>
                <a:cubicBezTo>
                  <a:pt x="57" y="11"/>
                  <a:pt x="54" y="20"/>
                  <a:pt x="53" y="22"/>
                </a:cubicBezTo>
                <a:cubicBezTo>
                  <a:pt x="52" y="25"/>
                  <a:pt x="53" y="29"/>
                  <a:pt x="56" y="32"/>
                </a:cubicBezTo>
                <a:cubicBezTo>
                  <a:pt x="89" y="66"/>
                  <a:pt x="89" y="66"/>
                  <a:pt x="89" y="66"/>
                </a:cubicBezTo>
                <a:cubicBezTo>
                  <a:pt x="0" y="145"/>
                  <a:pt x="25" y="224"/>
                  <a:pt x="32" y="240"/>
                </a:cubicBezTo>
                <a:cubicBezTo>
                  <a:pt x="30" y="253"/>
                  <a:pt x="19" y="281"/>
                  <a:pt x="11" y="297"/>
                </a:cubicBezTo>
                <a:cubicBezTo>
                  <a:pt x="10" y="300"/>
                  <a:pt x="10" y="304"/>
                  <a:pt x="12" y="307"/>
                </a:cubicBezTo>
                <a:cubicBezTo>
                  <a:pt x="14" y="310"/>
                  <a:pt x="17" y="312"/>
                  <a:pt x="21" y="312"/>
                </a:cubicBezTo>
                <a:cubicBezTo>
                  <a:pt x="234" y="312"/>
                  <a:pt x="234" y="312"/>
                  <a:pt x="234" y="312"/>
                </a:cubicBezTo>
                <a:cubicBezTo>
                  <a:pt x="238" y="312"/>
                  <a:pt x="241" y="310"/>
                  <a:pt x="243" y="307"/>
                </a:cubicBezTo>
                <a:cubicBezTo>
                  <a:pt x="245" y="304"/>
                  <a:pt x="246" y="300"/>
                  <a:pt x="244" y="297"/>
                </a:cubicBezTo>
                <a:close/>
                <a:moveTo>
                  <a:pt x="123" y="34"/>
                </a:moveTo>
                <a:cubicBezTo>
                  <a:pt x="126" y="35"/>
                  <a:pt x="129" y="35"/>
                  <a:pt x="132" y="34"/>
                </a:cubicBezTo>
                <a:cubicBezTo>
                  <a:pt x="132" y="34"/>
                  <a:pt x="132" y="34"/>
                  <a:pt x="132" y="34"/>
                </a:cubicBezTo>
                <a:cubicBezTo>
                  <a:pt x="157" y="23"/>
                  <a:pt x="171" y="23"/>
                  <a:pt x="177" y="24"/>
                </a:cubicBezTo>
                <a:cubicBezTo>
                  <a:pt x="147" y="56"/>
                  <a:pt x="147" y="56"/>
                  <a:pt x="147" y="56"/>
                </a:cubicBezTo>
                <a:cubicBezTo>
                  <a:pt x="109" y="56"/>
                  <a:pt x="109" y="56"/>
                  <a:pt x="109" y="56"/>
                </a:cubicBezTo>
                <a:cubicBezTo>
                  <a:pt x="79" y="25"/>
                  <a:pt x="79" y="25"/>
                  <a:pt x="79" y="25"/>
                </a:cubicBezTo>
                <a:cubicBezTo>
                  <a:pt x="84" y="23"/>
                  <a:pt x="97" y="22"/>
                  <a:pt x="123" y="34"/>
                </a:cubicBezTo>
                <a:close/>
                <a:moveTo>
                  <a:pt x="37" y="291"/>
                </a:moveTo>
                <a:cubicBezTo>
                  <a:pt x="44" y="275"/>
                  <a:pt x="53" y="252"/>
                  <a:pt x="53" y="238"/>
                </a:cubicBezTo>
                <a:cubicBezTo>
                  <a:pt x="53" y="236"/>
                  <a:pt x="53" y="234"/>
                  <a:pt x="52" y="233"/>
                </a:cubicBezTo>
                <a:cubicBezTo>
                  <a:pt x="50" y="230"/>
                  <a:pt x="15" y="155"/>
                  <a:pt x="108" y="78"/>
                </a:cubicBezTo>
                <a:cubicBezTo>
                  <a:pt x="147" y="78"/>
                  <a:pt x="147" y="78"/>
                  <a:pt x="147" y="78"/>
                </a:cubicBezTo>
                <a:cubicBezTo>
                  <a:pt x="240" y="155"/>
                  <a:pt x="205" y="230"/>
                  <a:pt x="203" y="233"/>
                </a:cubicBezTo>
                <a:cubicBezTo>
                  <a:pt x="203" y="234"/>
                  <a:pt x="202" y="236"/>
                  <a:pt x="202" y="238"/>
                </a:cubicBezTo>
                <a:cubicBezTo>
                  <a:pt x="202" y="252"/>
                  <a:pt x="211" y="275"/>
                  <a:pt x="218" y="291"/>
                </a:cubicBezTo>
                <a:lnTo>
                  <a:pt x="37" y="291"/>
                </a:lnTo>
                <a:close/>
                <a:moveTo>
                  <a:pt x="163" y="203"/>
                </a:moveTo>
                <a:cubicBezTo>
                  <a:pt x="165" y="207"/>
                  <a:pt x="166" y="210"/>
                  <a:pt x="166" y="215"/>
                </a:cubicBezTo>
                <a:cubicBezTo>
                  <a:pt x="166" y="223"/>
                  <a:pt x="163" y="230"/>
                  <a:pt x="157" y="234"/>
                </a:cubicBezTo>
                <a:cubicBezTo>
                  <a:pt x="151" y="239"/>
                  <a:pt x="143" y="242"/>
                  <a:pt x="133" y="243"/>
                </a:cubicBezTo>
                <a:cubicBezTo>
                  <a:pt x="133" y="259"/>
                  <a:pt x="133" y="259"/>
                  <a:pt x="133" y="259"/>
                </a:cubicBezTo>
                <a:cubicBezTo>
                  <a:pt x="122" y="259"/>
                  <a:pt x="122" y="259"/>
                  <a:pt x="122" y="259"/>
                </a:cubicBezTo>
                <a:cubicBezTo>
                  <a:pt x="122" y="244"/>
                  <a:pt x="122" y="244"/>
                  <a:pt x="122" y="244"/>
                </a:cubicBezTo>
                <a:cubicBezTo>
                  <a:pt x="110" y="243"/>
                  <a:pt x="99" y="241"/>
                  <a:pt x="89" y="237"/>
                </a:cubicBezTo>
                <a:cubicBezTo>
                  <a:pt x="89" y="217"/>
                  <a:pt x="89" y="217"/>
                  <a:pt x="89" y="217"/>
                </a:cubicBezTo>
                <a:cubicBezTo>
                  <a:pt x="94" y="219"/>
                  <a:pt x="99" y="221"/>
                  <a:pt x="105" y="223"/>
                </a:cubicBezTo>
                <a:cubicBezTo>
                  <a:pt x="112" y="224"/>
                  <a:pt x="117" y="225"/>
                  <a:pt x="122" y="226"/>
                </a:cubicBezTo>
                <a:cubicBezTo>
                  <a:pt x="122" y="226"/>
                  <a:pt x="125" y="226"/>
                  <a:pt x="128" y="226"/>
                </a:cubicBezTo>
                <a:cubicBezTo>
                  <a:pt x="130" y="226"/>
                  <a:pt x="133" y="225"/>
                  <a:pt x="133" y="225"/>
                </a:cubicBezTo>
                <a:cubicBezTo>
                  <a:pt x="140" y="224"/>
                  <a:pt x="143" y="221"/>
                  <a:pt x="143" y="216"/>
                </a:cubicBezTo>
                <a:cubicBezTo>
                  <a:pt x="143" y="214"/>
                  <a:pt x="142" y="212"/>
                  <a:pt x="140" y="211"/>
                </a:cubicBezTo>
                <a:cubicBezTo>
                  <a:pt x="139" y="209"/>
                  <a:pt x="136" y="208"/>
                  <a:pt x="133" y="206"/>
                </a:cubicBezTo>
                <a:cubicBezTo>
                  <a:pt x="122" y="202"/>
                  <a:pt x="122" y="202"/>
                  <a:pt x="122" y="202"/>
                </a:cubicBezTo>
                <a:cubicBezTo>
                  <a:pt x="117" y="200"/>
                  <a:pt x="117" y="200"/>
                  <a:pt x="117" y="200"/>
                </a:cubicBezTo>
                <a:cubicBezTo>
                  <a:pt x="107" y="196"/>
                  <a:pt x="100" y="192"/>
                  <a:pt x="95" y="187"/>
                </a:cubicBezTo>
                <a:cubicBezTo>
                  <a:pt x="91" y="182"/>
                  <a:pt x="89" y="177"/>
                  <a:pt x="89" y="170"/>
                </a:cubicBezTo>
                <a:cubicBezTo>
                  <a:pt x="89" y="162"/>
                  <a:pt x="92" y="156"/>
                  <a:pt x="98" y="151"/>
                </a:cubicBezTo>
                <a:cubicBezTo>
                  <a:pt x="104" y="147"/>
                  <a:pt x="112" y="144"/>
                  <a:pt x="122" y="143"/>
                </a:cubicBezTo>
                <a:cubicBezTo>
                  <a:pt x="122" y="131"/>
                  <a:pt x="122" y="131"/>
                  <a:pt x="122" y="131"/>
                </a:cubicBezTo>
                <a:cubicBezTo>
                  <a:pt x="133" y="131"/>
                  <a:pt x="133" y="131"/>
                  <a:pt x="133" y="131"/>
                </a:cubicBezTo>
                <a:cubicBezTo>
                  <a:pt x="133" y="142"/>
                  <a:pt x="133" y="142"/>
                  <a:pt x="133" y="142"/>
                </a:cubicBezTo>
                <a:cubicBezTo>
                  <a:pt x="144" y="143"/>
                  <a:pt x="155" y="145"/>
                  <a:pt x="164" y="149"/>
                </a:cubicBezTo>
                <a:cubicBezTo>
                  <a:pt x="157" y="167"/>
                  <a:pt x="157" y="167"/>
                  <a:pt x="157" y="167"/>
                </a:cubicBezTo>
                <a:cubicBezTo>
                  <a:pt x="149" y="164"/>
                  <a:pt x="141" y="162"/>
                  <a:pt x="133" y="161"/>
                </a:cubicBezTo>
                <a:cubicBezTo>
                  <a:pt x="133" y="161"/>
                  <a:pt x="131" y="161"/>
                  <a:pt x="128" y="161"/>
                </a:cubicBezTo>
                <a:cubicBezTo>
                  <a:pt x="125" y="161"/>
                  <a:pt x="122" y="162"/>
                  <a:pt x="122" y="162"/>
                </a:cubicBezTo>
                <a:cubicBezTo>
                  <a:pt x="116" y="163"/>
                  <a:pt x="112" y="165"/>
                  <a:pt x="112" y="170"/>
                </a:cubicBezTo>
                <a:cubicBezTo>
                  <a:pt x="112" y="172"/>
                  <a:pt x="113" y="174"/>
                  <a:pt x="115" y="175"/>
                </a:cubicBezTo>
                <a:cubicBezTo>
                  <a:pt x="116" y="177"/>
                  <a:pt x="119" y="178"/>
                  <a:pt x="122" y="180"/>
                </a:cubicBezTo>
                <a:cubicBezTo>
                  <a:pt x="133" y="184"/>
                  <a:pt x="133" y="184"/>
                  <a:pt x="133" y="184"/>
                </a:cubicBezTo>
                <a:cubicBezTo>
                  <a:pt x="143" y="188"/>
                  <a:pt x="150" y="191"/>
                  <a:pt x="154" y="194"/>
                </a:cubicBezTo>
                <a:cubicBezTo>
                  <a:pt x="158" y="197"/>
                  <a:pt x="161" y="200"/>
                  <a:pt x="163" y="203"/>
                </a:cubicBezTo>
                <a:close/>
              </a:path>
            </a:pathLst>
          </a:custGeom>
          <a:solidFill>
            <a:srgbClr val="00ABAB"/>
          </a:solidFill>
          <a:ln>
            <a:solidFill>
              <a:srgbClr val="00ABAB"/>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sz="1350">
              <a:latin typeface="Calibri Light"/>
            </a:endParaRPr>
          </a:p>
        </p:txBody>
      </p:sp>
      <p:sp>
        <p:nvSpPr>
          <p:cNvPr id="9" name="Freeform 64">
            <a:extLst>
              <a:ext uri="{FF2B5EF4-FFF2-40B4-BE49-F238E27FC236}">
                <a16:creationId xmlns:a16="http://schemas.microsoft.com/office/drawing/2014/main" id="{9E47A881-95F9-6C9C-EBF0-776FA0A76A86}"/>
              </a:ext>
            </a:extLst>
          </p:cNvPr>
          <p:cNvSpPr>
            <a:spLocks noEditPoints="1"/>
          </p:cNvSpPr>
          <p:nvPr/>
        </p:nvSpPr>
        <p:spPr bwMode="auto">
          <a:xfrm>
            <a:off x="87595" y="4347097"/>
            <a:ext cx="736400" cy="304543"/>
          </a:xfrm>
          <a:custGeom>
            <a:avLst/>
            <a:gdLst>
              <a:gd name="T0" fmla="*/ 309 w 320"/>
              <a:gd name="T1" fmla="*/ 53 h 128"/>
              <a:gd name="T2" fmla="*/ 308 w 320"/>
              <a:gd name="T3" fmla="*/ 53 h 128"/>
              <a:gd name="T4" fmla="*/ 245 w 320"/>
              <a:gd name="T5" fmla="*/ 0 h 128"/>
              <a:gd name="T6" fmla="*/ 183 w 320"/>
              <a:gd name="T7" fmla="*/ 48 h 128"/>
              <a:gd name="T8" fmla="*/ 160 w 320"/>
              <a:gd name="T9" fmla="*/ 42 h 128"/>
              <a:gd name="T10" fmla="*/ 136 w 320"/>
              <a:gd name="T11" fmla="*/ 48 h 128"/>
              <a:gd name="T12" fmla="*/ 74 w 320"/>
              <a:gd name="T13" fmla="*/ 0 h 128"/>
              <a:gd name="T14" fmla="*/ 11 w 320"/>
              <a:gd name="T15" fmla="*/ 53 h 128"/>
              <a:gd name="T16" fmla="*/ 10 w 320"/>
              <a:gd name="T17" fmla="*/ 53 h 128"/>
              <a:gd name="T18" fmla="*/ 0 w 320"/>
              <a:gd name="T19" fmla="*/ 64 h 128"/>
              <a:gd name="T20" fmla="*/ 10 w 320"/>
              <a:gd name="T21" fmla="*/ 74 h 128"/>
              <a:gd name="T22" fmla="*/ 11 w 320"/>
              <a:gd name="T23" fmla="*/ 74 h 128"/>
              <a:gd name="T24" fmla="*/ 74 w 320"/>
              <a:gd name="T25" fmla="*/ 128 h 128"/>
              <a:gd name="T26" fmla="*/ 138 w 320"/>
              <a:gd name="T27" fmla="*/ 73 h 128"/>
              <a:gd name="T28" fmla="*/ 160 w 320"/>
              <a:gd name="T29" fmla="*/ 64 h 128"/>
              <a:gd name="T30" fmla="*/ 182 w 320"/>
              <a:gd name="T31" fmla="*/ 73 h 128"/>
              <a:gd name="T32" fmla="*/ 245 w 320"/>
              <a:gd name="T33" fmla="*/ 128 h 128"/>
              <a:gd name="T34" fmla="*/ 308 w 320"/>
              <a:gd name="T35" fmla="*/ 74 h 128"/>
              <a:gd name="T36" fmla="*/ 309 w 320"/>
              <a:gd name="T37" fmla="*/ 74 h 128"/>
              <a:gd name="T38" fmla="*/ 320 w 320"/>
              <a:gd name="T39" fmla="*/ 64 h 128"/>
              <a:gd name="T40" fmla="*/ 309 w 320"/>
              <a:gd name="T41" fmla="*/ 53 h 128"/>
              <a:gd name="T42" fmla="*/ 74 w 320"/>
              <a:gd name="T43" fmla="*/ 106 h 128"/>
              <a:gd name="T44" fmla="*/ 32 w 320"/>
              <a:gd name="T45" fmla="*/ 64 h 128"/>
              <a:gd name="T46" fmla="*/ 74 w 320"/>
              <a:gd name="T47" fmla="*/ 21 h 128"/>
              <a:gd name="T48" fmla="*/ 117 w 320"/>
              <a:gd name="T49" fmla="*/ 64 h 128"/>
              <a:gd name="T50" fmla="*/ 74 w 320"/>
              <a:gd name="T51" fmla="*/ 106 h 128"/>
              <a:gd name="T52" fmla="*/ 245 w 320"/>
              <a:gd name="T53" fmla="*/ 106 h 128"/>
              <a:gd name="T54" fmla="*/ 202 w 320"/>
              <a:gd name="T55" fmla="*/ 64 h 128"/>
              <a:gd name="T56" fmla="*/ 245 w 320"/>
              <a:gd name="T57" fmla="*/ 21 h 128"/>
              <a:gd name="T58" fmla="*/ 288 w 320"/>
              <a:gd name="T59" fmla="*/ 64 h 128"/>
              <a:gd name="T60" fmla="*/ 245 w 320"/>
              <a:gd name="T61" fmla="*/ 10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0" h="128">
                <a:moveTo>
                  <a:pt x="309" y="53"/>
                </a:moveTo>
                <a:cubicBezTo>
                  <a:pt x="308" y="53"/>
                  <a:pt x="308" y="53"/>
                  <a:pt x="308" y="53"/>
                </a:cubicBezTo>
                <a:cubicBezTo>
                  <a:pt x="303" y="23"/>
                  <a:pt x="277" y="0"/>
                  <a:pt x="245" y="0"/>
                </a:cubicBezTo>
                <a:cubicBezTo>
                  <a:pt x="215" y="0"/>
                  <a:pt x="190" y="20"/>
                  <a:pt x="183" y="48"/>
                </a:cubicBezTo>
                <a:cubicBezTo>
                  <a:pt x="176" y="44"/>
                  <a:pt x="168" y="42"/>
                  <a:pt x="160" y="42"/>
                </a:cubicBezTo>
                <a:cubicBezTo>
                  <a:pt x="151" y="42"/>
                  <a:pt x="143" y="44"/>
                  <a:pt x="136" y="48"/>
                </a:cubicBezTo>
                <a:cubicBezTo>
                  <a:pt x="129" y="20"/>
                  <a:pt x="104" y="0"/>
                  <a:pt x="74" y="0"/>
                </a:cubicBezTo>
                <a:cubicBezTo>
                  <a:pt x="43" y="0"/>
                  <a:pt x="16" y="23"/>
                  <a:pt x="11" y="53"/>
                </a:cubicBezTo>
                <a:cubicBezTo>
                  <a:pt x="10" y="53"/>
                  <a:pt x="10" y="53"/>
                  <a:pt x="10" y="53"/>
                </a:cubicBezTo>
                <a:cubicBezTo>
                  <a:pt x="4" y="53"/>
                  <a:pt x="0" y="58"/>
                  <a:pt x="0" y="64"/>
                </a:cubicBezTo>
                <a:cubicBezTo>
                  <a:pt x="0" y="70"/>
                  <a:pt x="4" y="74"/>
                  <a:pt x="10" y="74"/>
                </a:cubicBezTo>
                <a:cubicBezTo>
                  <a:pt x="11" y="74"/>
                  <a:pt x="11" y="74"/>
                  <a:pt x="11" y="74"/>
                </a:cubicBezTo>
                <a:cubicBezTo>
                  <a:pt x="16" y="105"/>
                  <a:pt x="43" y="128"/>
                  <a:pt x="74" y="128"/>
                </a:cubicBezTo>
                <a:cubicBezTo>
                  <a:pt x="107" y="128"/>
                  <a:pt x="133" y="104"/>
                  <a:pt x="138" y="73"/>
                </a:cubicBezTo>
                <a:cubicBezTo>
                  <a:pt x="144" y="67"/>
                  <a:pt x="151" y="64"/>
                  <a:pt x="160" y="64"/>
                </a:cubicBezTo>
                <a:cubicBezTo>
                  <a:pt x="168" y="64"/>
                  <a:pt x="176" y="67"/>
                  <a:pt x="182" y="73"/>
                </a:cubicBezTo>
                <a:cubicBezTo>
                  <a:pt x="186" y="104"/>
                  <a:pt x="213" y="128"/>
                  <a:pt x="245" y="128"/>
                </a:cubicBezTo>
                <a:cubicBezTo>
                  <a:pt x="277" y="128"/>
                  <a:pt x="303" y="105"/>
                  <a:pt x="308" y="74"/>
                </a:cubicBezTo>
                <a:cubicBezTo>
                  <a:pt x="309" y="74"/>
                  <a:pt x="309" y="74"/>
                  <a:pt x="309" y="74"/>
                </a:cubicBezTo>
                <a:cubicBezTo>
                  <a:pt x="315" y="74"/>
                  <a:pt x="320" y="70"/>
                  <a:pt x="320" y="64"/>
                </a:cubicBezTo>
                <a:cubicBezTo>
                  <a:pt x="320" y="58"/>
                  <a:pt x="315" y="53"/>
                  <a:pt x="309" y="53"/>
                </a:cubicBezTo>
                <a:close/>
                <a:moveTo>
                  <a:pt x="74" y="106"/>
                </a:moveTo>
                <a:cubicBezTo>
                  <a:pt x="51" y="106"/>
                  <a:pt x="32" y="87"/>
                  <a:pt x="32" y="64"/>
                </a:cubicBezTo>
                <a:cubicBezTo>
                  <a:pt x="32" y="40"/>
                  <a:pt x="51" y="21"/>
                  <a:pt x="74" y="21"/>
                </a:cubicBezTo>
                <a:cubicBezTo>
                  <a:pt x="98" y="21"/>
                  <a:pt x="117" y="40"/>
                  <a:pt x="117" y="64"/>
                </a:cubicBezTo>
                <a:cubicBezTo>
                  <a:pt x="117" y="87"/>
                  <a:pt x="98" y="106"/>
                  <a:pt x="74" y="106"/>
                </a:cubicBezTo>
                <a:close/>
                <a:moveTo>
                  <a:pt x="245" y="106"/>
                </a:moveTo>
                <a:cubicBezTo>
                  <a:pt x="221" y="106"/>
                  <a:pt x="202" y="87"/>
                  <a:pt x="202" y="64"/>
                </a:cubicBezTo>
                <a:cubicBezTo>
                  <a:pt x="202" y="40"/>
                  <a:pt x="221" y="21"/>
                  <a:pt x="245" y="21"/>
                </a:cubicBezTo>
                <a:cubicBezTo>
                  <a:pt x="269" y="21"/>
                  <a:pt x="288" y="40"/>
                  <a:pt x="288" y="64"/>
                </a:cubicBezTo>
                <a:cubicBezTo>
                  <a:pt x="288" y="87"/>
                  <a:pt x="269" y="106"/>
                  <a:pt x="245" y="106"/>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sz="1350">
              <a:solidFill>
                <a:prstClr val="black"/>
              </a:solidFill>
              <a:latin typeface="Calibri Light"/>
            </a:endParaRPr>
          </a:p>
        </p:txBody>
      </p:sp>
      <p:sp>
        <p:nvSpPr>
          <p:cNvPr id="10" name="Freeform 809">
            <a:extLst>
              <a:ext uri="{FF2B5EF4-FFF2-40B4-BE49-F238E27FC236}">
                <a16:creationId xmlns:a16="http://schemas.microsoft.com/office/drawing/2014/main" id="{512ABD6A-A41A-67EB-DD6E-3C7DD976BC1C}"/>
              </a:ext>
            </a:extLst>
          </p:cNvPr>
          <p:cNvSpPr>
            <a:spLocks noEditPoints="1"/>
          </p:cNvSpPr>
          <p:nvPr/>
        </p:nvSpPr>
        <p:spPr bwMode="auto">
          <a:xfrm>
            <a:off x="87595" y="5831740"/>
            <a:ext cx="714009" cy="772382"/>
          </a:xfrm>
          <a:custGeom>
            <a:avLst/>
            <a:gdLst>
              <a:gd name="T0" fmla="*/ 213 w 277"/>
              <a:gd name="T1" fmla="*/ 10 h 298"/>
              <a:gd name="T2" fmla="*/ 192 w 277"/>
              <a:gd name="T3" fmla="*/ 21 h 298"/>
              <a:gd name="T4" fmla="*/ 75 w 277"/>
              <a:gd name="T5" fmla="*/ 0 h 298"/>
              <a:gd name="T6" fmla="*/ 11 w 277"/>
              <a:gd name="T7" fmla="*/ 21 h 298"/>
              <a:gd name="T8" fmla="*/ 11 w 277"/>
              <a:gd name="T9" fmla="*/ 298 h 298"/>
              <a:gd name="T10" fmla="*/ 277 w 277"/>
              <a:gd name="T11" fmla="*/ 32 h 298"/>
              <a:gd name="T12" fmla="*/ 21 w 277"/>
              <a:gd name="T13" fmla="*/ 277 h 298"/>
              <a:gd name="T14" fmla="*/ 64 w 277"/>
              <a:gd name="T15" fmla="*/ 53 h 298"/>
              <a:gd name="T16" fmla="*/ 85 w 277"/>
              <a:gd name="T17" fmla="*/ 42 h 298"/>
              <a:gd name="T18" fmla="*/ 203 w 277"/>
              <a:gd name="T19" fmla="*/ 64 h 298"/>
              <a:gd name="T20" fmla="*/ 256 w 277"/>
              <a:gd name="T21" fmla="*/ 42 h 298"/>
              <a:gd name="T22" fmla="*/ 53 w 277"/>
              <a:gd name="T23" fmla="*/ 117 h 298"/>
              <a:gd name="T24" fmla="*/ 64 w 277"/>
              <a:gd name="T25" fmla="*/ 106 h 298"/>
              <a:gd name="T26" fmla="*/ 85 w 277"/>
              <a:gd name="T27" fmla="*/ 106 h 298"/>
              <a:gd name="T28" fmla="*/ 149 w 277"/>
              <a:gd name="T29" fmla="*/ 106 h 298"/>
              <a:gd name="T30" fmla="*/ 139 w 277"/>
              <a:gd name="T31" fmla="*/ 96 h 298"/>
              <a:gd name="T32" fmla="*/ 53 w 277"/>
              <a:gd name="T33" fmla="*/ 160 h 298"/>
              <a:gd name="T34" fmla="*/ 64 w 277"/>
              <a:gd name="T35" fmla="*/ 149 h 298"/>
              <a:gd name="T36" fmla="*/ 85 w 277"/>
              <a:gd name="T37" fmla="*/ 149 h 298"/>
              <a:gd name="T38" fmla="*/ 149 w 277"/>
              <a:gd name="T39" fmla="*/ 149 h 298"/>
              <a:gd name="T40" fmla="*/ 139 w 277"/>
              <a:gd name="T41" fmla="*/ 138 h 298"/>
              <a:gd name="T42" fmla="*/ 181 w 277"/>
              <a:gd name="T43" fmla="*/ 117 h 298"/>
              <a:gd name="T44" fmla="*/ 192 w 277"/>
              <a:gd name="T45" fmla="*/ 106 h 298"/>
              <a:gd name="T46" fmla="*/ 171 w 277"/>
              <a:gd name="T47" fmla="*/ 149 h 298"/>
              <a:gd name="T48" fmla="*/ 224 w 277"/>
              <a:gd name="T49" fmla="*/ 96 h 298"/>
              <a:gd name="T50" fmla="*/ 213 w 277"/>
              <a:gd name="T51" fmla="*/ 106 h 298"/>
              <a:gd name="T52" fmla="*/ 224 w 277"/>
              <a:gd name="T53" fmla="*/ 160 h 298"/>
              <a:gd name="T54" fmla="*/ 235 w 277"/>
              <a:gd name="T55" fmla="*/ 149 h 298"/>
              <a:gd name="T56" fmla="*/ 43 w 277"/>
              <a:gd name="T57" fmla="*/ 192 h 298"/>
              <a:gd name="T58" fmla="*/ 107 w 277"/>
              <a:gd name="T59" fmla="*/ 192 h 298"/>
              <a:gd name="T60" fmla="*/ 96 w 277"/>
              <a:gd name="T61" fmla="*/ 181 h 298"/>
              <a:gd name="T62" fmla="*/ 139 w 277"/>
              <a:gd name="T63" fmla="*/ 202 h 298"/>
              <a:gd name="T64" fmla="*/ 149 w 277"/>
              <a:gd name="T65" fmla="*/ 192 h 298"/>
              <a:gd name="T66" fmla="*/ 171 w 277"/>
              <a:gd name="T67" fmla="*/ 192 h 298"/>
              <a:gd name="T68" fmla="*/ 235 w 277"/>
              <a:gd name="T69" fmla="*/ 192 h 298"/>
              <a:gd name="T70" fmla="*/ 224 w 277"/>
              <a:gd name="T71" fmla="*/ 181 h 298"/>
              <a:gd name="T72" fmla="*/ 139 w 277"/>
              <a:gd name="T73" fmla="*/ 245 h 298"/>
              <a:gd name="T74" fmla="*/ 149 w 277"/>
              <a:gd name="T75" fmla="*/ 234 h 298"/>
              <a:gd name="T76" fmla="*/ 171 w 277"/>
              <a:gd name="T77" fmla="*/ 234 h 298"/>
              <a:gd name="T78" fmla="*/ 107 w 277"/>
              <a:gd name="T79" fmla="*/ 234 h 298"/>
              <a:gd name="T80" fmla="*/ 96 w 277"/>
              <a:gd name="T81" fmla="*/ 224 h 298"/>
              <a:gd name="T82" fmla="*/ 53 w 277"/>
              <a:gd name="T83" fmla="*/ 245 h 298"/>
              <a:gd name="T84" fmla="*/ 64 w 277"/>
              <a:gd name="T85" fmla="*/ 23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7" h="298">
                <a:moveTo>
                  <a:pt x="267" y="21"/>
                </a:moveTo>
                <a:cubicBezTo>
                  <a:pt x="213" y="21"/>
                  <a:pt x="213" y="21"/>
                  <a:pt x="213" y="21"/>
                </a:cubicBezTo>
                <a:cubicBezTo>
                  <a:pt x="213" y="10"/>
                  <a:pt x="213" y="10"/>
                  <a:pt x="213" y="10"/>
                </a:cubicBezTo>
                <a:cubicBezTo>
                  <a:pt x="213" y="4"/>
                  <a:pt x="209" y="0"/>
                  <a:pt x="203" y="0"/>
                </a:cubicBezTo>
                <a:cubicBezTo>
                  <a:pt x="197" y="0"/>
                  <a:pt x="192" y="4"/>
                  <a:pt x="192" y="10"/>
                </a:cubicBezTo>
                <a:cubicBezTo>
                  <a:pt x="192" y="21"/>
                  <a:pt x="192" y="21"/>
                  <a:pt x="192" y="21"/>
                </a:cubicBezTo>
                <a:cubicBezTo>
                  <a:pt x="85" y="21"/>
                  <a:pt x="85" y="21"/>
                  <a:pt x="85" y="21"/>
                </a:cubicBezTo>
                <a:cubicBezTo>
                  <a:pt x="85" y="10"/>
                  <a:pt x="85" y="10"/>
                  <a:pt x="85" y="10"/>
                </a:cubicBezTo>
                <a:cubicBezTo>
                  <a:pt x="85" y="4"/>
                  <a:pt x="81" y="0"/>
                  <a:pt x="75" y="0"/>
                </a:cubicBezTo>
                <a:cubicBezTo>
                  <a:pt x="69" y="0"/>
                  <a:pt x="64" y="4"/>
                  <a:pt x="64" y="10"/>
                </a:cubicBezTo>
                <a:cubicBezTo>
                  <a:pt x="64" y="21"/>
                  <a:pt x="64" y="21"/>
                  <a:pt x="64" y="21"/>
                </a:cubicBezTo>
                <a:cubicBezTo>
                  <a:pt x="11" y="21"/>
                  <a:pt x="11" y="21"/>
                  <a:pt x="11" y="21"/>
                </a:cubicBezTo>
                <a:cubicBezTo>
                  <a:pt x="5" y="21"/>
                  <a:pt x="0" y="26"/>
                  <a:pt x="0" y="32"/>
                </a:cubicBezTo>
                <a:cubicBezTo>
                  <a:pt x="0" y="288"/>
                  <a:pt x="0" y="288"/>
                  <a:pt x="0" y="288"/>
                </a:cubicBezTo>
                <a:cubicBezTo>
                  <a:pt x="0" y="294"/>
                  <a:pt x="5" y="298"/>
                  <a:pt x="11" y="298"/>
                </a:cubicBezTo>
                <a:cubicBezTo>
                  <a:pt x="267" y="298"/>
                  <a:pt x="267" y="298"/>
                  <a:pt x="267" y="298"/>
                </a:cubicBezTo>
                <a:cubicBezTo>
                  <a:pt x="273" y="298"/>
                  <a:pt x="277" y="294"/>
                  <a:pt x="277" y="288"/>
                </a:cubicBezTo>
                <a:cubicBezTo>
                  <a:pt x="277" y="32"/>
                  <a:pt x="277" y="32"/>
                  <a:pt x="277" y="32"/>
                </a:cubicBezTo>
                <a:cubicBezTo>
                  <a:pt x="277" y="26"/>
                  <a:pt x="273" y="21"/>
                  <a:pt x="267" y="21"/>
                </a:cubicBezTo>
                <a:close/>
                <a:moveTo>
                  <a:pt x="256" y="277"/>
                </a:moveTo>
                <a:cubicBezTo>
                  <a:pt x="21" y="277"/>
                  <a:pt x="21" y="277"/>
                  <a:pt x="21" y="277"/>
                </a:cubicBezTo>
                <a:cubicBezTo>
                  <a:pt x="21" y="42"/>
                  <a:pt x="21" y="42"/>
                  <a:pt x="21" y="42"/>
                </a:cubicBezTo>
                <a:cubicBezTo>
                  <a:pt x="64" y="42"/>
                  <a:pt x="64" y="42"/>
                  <a:pt x="64" y="42"/>
                </a:cubicBezTo>
                <a:cubicBezTo>
                  <a:pt x="64" y="53"/>
                  <a:pt x="64" y="53"/>
                  <a:pt x="64" y="53"/>
                </a:cubicBezTo>
                <a:cubicBezTo>
                  <a:pt x="64" y="59"/>
                  <a:pt x="69" y="64"/>
                  <a:pt x="75" y="64"/>
                </a:cubicBezTo>
                <a:cubicBezTo>
                  <a:pt x="81" y="64"/>
                  <a:pt x="85" y="59"/>
                  <a:pt x="85" y="53"/>
                </a:cubicBezTo>
                <a:cubicBezTo>
                  <a:pt x="85" y="42"/>
                  <a:pt x="85" y="42"/>
                  <a:pt x="85" y="42"/>
                </a:cubicBezTo>
                <a:cubicBezTo>
                  <a:pt x="192" y="42"/>
                  <a:pt x="192" y="42"/>
                  <a:pt x="192" y="42"/>
                </a:cubicBezTo>
                <a:cubicBezTo>
                  <a:pt x="192" y="53"/>
                  <a:pt x="192" y="53"/>
                  <a:pt x="192" y="53"/>
                </a:cubicBezTo>
                <a:cubicBezTo>
                  <a:pt x="192" y="59"/>
                  <a:pt x="197" y="64"/>
                  <a:pt x="203" y="64"/>
                </a:cubicBezTo>
                <a:cubicBezTo>
                  <a:pt x="209" y="64"/>
                  <a:pt x="213" y="59"/>
                  <a:pt x="213" y="53"/>
                </a:cubicBezTo>
                <a:cubicBezTo>
                  <a:pt x="213" y="42"/>
                  <a:pt x="213" y="42"/>
                  <a:pt x="213" y="42"/>
                </a:cubicBezTo>
                <a:cubicBezTo>
                  <a:pt x="256" y="42"/>
                  <a:pt x="256" y="42"/>
                  <a:pt x="256" y="42"/>
                </a:cubicBezTo>
                <a:lnTo>
                  <a:pt x="256" y="277"/>
                </a:lnTo>
                <a:close/>
                <a:moveTo>
                  <a:pt x="64" y="106"/>
                </a:moveTo>
                <a:cubicBezTo>
                  <a:pt x="64" y="112"/>
                  <a:pt x="59" y="117"/>
                  <a:pt x="53" y="117"/>
                </a:cubicBezTo>
                <a:cubicBezTo>
                  <a:pt x="47" y="117"/>
                  <a:pt x="43" y="112"/>
                  <a:pt x="43" y="106"/>
                </a:cubicBezTo>
                <a:cubicBezTo>
                  <a:pt x="43" y="100"/>
                  <a:pt x="47" y="96"/>
                  <a:pt x="53" y="96"/>
                </a:cubicBezTo>
                <a:cubicBezTo>
                  <a:pt x="59" y="96"/>
                  <a:pt x="64" y="100"/>
                  <a:pt x="64" y="106"/>
                </a:cubicBezTo>
                <a:close/>
                <a:moveTo>
                  <a:pt x="107" y="106"/>
                </a:moveTo>
                <a:cubicBezTo>
                  <a:pt x="107" y="112"/>
                  <a:pt x="102" y="117"/>
                  <a:pt x="96" y="117"/>
                </a:cubicBezTo>
                <a:cubicBezTo>
                  <a:pt x="90" y="117"/>
                  <a:pt x="85" y="112"/>
                  <a:pt x="85" y="106"/>
                </a:cubicBezTo>
                <a:cubicBezTo>
                  <a:pt x="85" y="100"/>
                  <a:pt x="90" y="96"/>
                  <a:pt x="96" y="96"/>
                </a:cubicBezTo>
                <a:cubicBezTo>
                  <a:pt x="102" y="96"/>
                  <a:pt x="107" y="100"/>
                  <a:pt x="107" y="106"/>
                </a:cubicBezTo>
                <a:close/>
                <a:moveTo>
                  <a:pt x="149" y="106"/>
                </a:moveTo>
                <a:cubicBezTo>
                  <a:pt x="149" y="112"/>
                  <a:pt x="145" y="117"/>
                  <a:pt x="139" y="117"/>
                </a:cubicBezTo>
                <a:cubicBezTo>
                  <a:pt x="133" y="117"/>
                  <a:pt x="128" y="112"/>
                  <a:pt x="128" y="106"/>
                </a:cubicBezTo>
                <a:cubicBezTo>
                  <a:pt x="128" y="100"/>
                  <a:pt x="133" y="96"/>
                  <a:pt x="139" y="96"/>
                </a:cubicBezTo>
                <a:cubicBezTo>
                  <a:pt x="145" y="96"/>
                  <a:pt x="149" y="100"/>
                  <a:pt x="149" y="106"/>
                </a:cubicBezTo>
                <a:close/>
                <a:moveTo>
                  <a:pt x="64" y="149"/>
                </a:moveTo>
                <a:cubicBezTo>
                  <a:pt x="64" y="155"/>
                  <a:pt x="59" y="160"/>
                  <a:pt x="53" y="160"/>
                </a:cubicBezTo>
                <a:cubicBezTo>
                  <a:pt x="47" y="160"/>
                  <a:pt x="43" y="155"/>
                  <a:pt x="43" y="149"/>
                </a:cubicBezTo>
                <a:cubicBezTo>
                  <a:pt x="43" y="143"/>
                  <a:pt x="47" y="138"/>
                  <a:pt x="53" y="138"/>
                </a:cubicBezTo>
                <a:cubicBezTo>
                  <a:pt x="59" y="138"/>
                  <a:pt x="64" y="143"/>
                  <a:pt x="64" y="149"/>
                </a:cubicBezTo>
                <a:close/>
                <a:moveTo>
                  <a:pt x="107" y="149"/>
                </a:moveTo>
                <a:cubicBezTo>
                  <a:pt x="107" y="155"/>
                  <a:pt x="102" y="160"/>
                  <a:pt x="96" y="160"/>
                </a:cubicBezTo>
                <a:cubicBezTo>
                  <a:pt x="90" y="160"/>
                  <a:pt x="85" y="155"/>
                  <a:pt x="85" y="149"/>
                </a:cubicBezTo>
                <a:cubicBezTo>
                  <a:pt x="85" y="143"/>
                  <a:pt x="90" y="138"/>
                  <a:pt x="96" y="138"/>
                </a:cubicBezTo>
                <a:cubicBezTo>
                  <a:pt x="102" y="138"/>
                  <a:pt x="107" y="143"/>
                  <a:pt x="107" y="149"/>
                </a:cubicBezTo>
                <a:close/>
                <a:moveTo>
                  <a:pt x="149" y="149"/>
                </a:moveTo>
                <a:cubicBezTo>
                  <a:pt x="149" y="155"/>
                  <a:pt x="145" y="160"/>
                  <a:pt x="139" y="160"/>
                </a:cubicBezTo>
                <a:cubicBezTo>
                  <a:pt x="133" y="160"/>
                  <a:pt x="128" y="155"/>
                  <a:pt x="128" y="149"/>
                </a:cubicBezTo>
                <a:cubicBezTo>
                  <a:pt x="128" y="143"/>
                  <a:pt x="133" y="138"/>
                  <a:pt x="139" y="138"/>
                </a:cubicBezTo>
                <a:cubicBezTo>
                  <a:pt x="145" y="138"/>
                  <a:pt x="149" y="143"/>
                  <a:pt x="149" y="149"/>
                </a:cubicBezTo>
                <a:close/>
                <a:moveTo>
                  <a:pt x="192" y="106"/>
                </a:moveTo>
                <a:cubicBezTo>
                  <a:pt x="192" y="112"/>
                  <a:pt x="187" y="117"/>
                  <a:pt x="181" y="117"/>
                </a:cubicBezTo>
                <a:cubicBezTo>
                  <a:pt x="175" y="117"/>
                  <a:pt x="171" y="112"/>
                  <a:pt x="171" y="106"/>
                </a:cubicBezTo>
                <a:cubicBezTo>
                  <a:pt x="171" y="100"/>
                  <a:pt x="175" y="96"/>
                  <a:pt x="181" y="96"/>
                </a:cubicBezTo>
                <a:cubicBezTo>
                  <a:pt x="187" y="96"/>
                  <a:pt x="192" y="100"/>
                  <a:pt x="192" y="106"/>
                </a:cubicBezTo>
                <a:close/>
                <a:moveTo>
                  <a:pt x="192" y="149"/>
                </a:moveTo>
                <a:cubicBezTo>
                  <a:pt x="192" y="155"/>
                  <a:pt x="187" y="160"/>
                  <a:pt x="181" y="160"/>
                </a:cubicBezTo>
                <a:cubicBezTo>
                  <a:pt x="175" y="160"/>
                  <a:pt x="171" y="155"/>
                  <a:pt x="171" y="149"/>
                </a:cubicBezTo>
                <a:cubicBezTo>
                  <a:pt x="171" y="143"/>
                  <a:pt x="175" y="138"/>
                  <a:pt x="181" y="138"/>
                </a:cubicBezTo>
                <a:cubicBezTo>
                  <a:pt x="187" y="138"/>
                  <a:pt x="192" y="143"/>
                  <a:pt x="192" y="149"/>
                </a:cubicBezTo>
                <a:close/>
                <a:moveTo>
                  <a:pt x="224" y="96"/>
                </a:moveTo>
                <a:cubicBezTo>
                  <a:pt x="230" y="96"/>
                  <a:pt x="235" y="100"/>
                  <a:pt x="235" y="106"/>
                </a:cubicBezTo>
                <a:cubicBezTo>
                  <a:pt x="235" y="112"/>
                  <a:pt x="230" y="117"/>
                  <a:pt x="224" y="117"/>
                </a:cubicBezTo>
                <a:cubicBezTo>
                  <a:pt x="218" y="117"/>
                  <a:pt x="213" y="112"/>
                  <a:pt x="213" y="106"/>
                </a:cubicBezTo>
                <a:cubicBezTo>
                  <a:pt x="213" y="100"/>
                  <a:pt x="218" y="96"/>
                  <a:pt x="224" y="96"/>
                </a:cubicBezTo>
                <a:close/>
                <a:moveTo>
                  <a:pt x="235" y="149"/>
                </a:moveTo>
                <a:cubicBezTo>
                  <a:pt x="235" y="155"/>
                  <a:pt x="230" y="160"/>
                  <a:pt x="224" y="160"/>
                </a:cubicBezTo>
                <a:cubicBezTo>
                  <a:pt x="218" y="160"/>
                  <a:pt x="213" y="155"/>
                  <a:pt x="213" y="149"/>
                </a:cubicBezTo>
                <a:cubicBezTo>
                  <a:pt x="213" y="143"/>
                  <a:pt x="218" y="138"/>
                  <a:pt x="224" y="138"/>
                </a:cubicBezTo>
                <a:cubicBezTo>
                  <a:pt x="230" y="138"/>
                  <a:pt x="235" y="143"/>
                  <a:pt x="235" y="149"/>
                </a:cubicBezTo>
                <a:close/>
                <a:moveTo>
                  <a:pt x="64" y="192"/>
                </a:moveTo>
                <a:cubicBezTo>
                  <a:pt x="64" y="198"/>
                  <a:pt x="59" y="202"/>
                  <a:pt x="53" y="202"/>
                </a:cubicBezTo>
                <a:cubicBezTo>
                  <a:pt x="47" y="202"/>
                  <a:pt x="43" y="198"/>
                  <a:pt x="43" y="192"/>
                </a:cubicBezTo>
                <a:cubicBezTo>
                  <a:pt x="43" y="186"/>
                  <a:pt x="47" y="181"/>
                  <a:pt x="53" y="181"/>
                </a:cubicBezTo>
                <a:cubicBezTo>
                  <a:pt x="59" y="181"/>
                  <a:pt x="64" y="186"/>
                  <a:pt x="64" y="192"/>
                </a:cubicBezTo>
                <a:close/>
                <a:moveTo>
                  <a:pt x="107" y="192"/>
                </a:moveTo>
                <a:cubicBezTo>
                  <a:pt x="107" y="198"/>
                  <a:pt x="102" y="202"/>
                  <a:pt x="96" y="202"/>
                </a:cubicBezTo>
                <a:cubicBezTo>
                  <a:pt x="90" y="202"/>
                  <a:pt x="85" y="198"/>
                  <a:pt x="85" y="192"/>
                </a:cubicBezTo>
                <a:cubicBezTo>
                  <a:pt x="85" y="186"/>
                  <a:pt x="90" y="181"/>
                  <a:pt x="96" y="181"/>
                </a:cubicBezTo>
                <a:cubicBezTo>
                  <a:pt x="102" y="181"/>
                  <a:pt x="107" y="186"/>
                  <a:pt x="107" y="192"/>
                </a:cubicBezTo>
                <a:close/>
                <a:moveTo>
                  <a:pt x="149" y="192"/>
                </a:moveTo>
                <a:cubicBezTo>
                  <a:pt x="149" y="198"/>
                  <a:pt x="145" y="202"/>
                  <a:pt x="139" y="202"/>
                </a:cubicBezTo>
                <a:cubicBezTo>
                  <a:pt x="133" y="202"/>
                  <a:pt x="128" y="198"/>
                  <a:pt x="128" y="192"/>
                </a:cubicBezTo>
                <a:cubicBezTo>
                  <a:pt x="128" y="186"/>
                  <a:pt x="133" y="181"/>
                  <a:pt x="139" y="181"/>
                </a:cubicBezTo>
                <a:cubicBezTo>
                  <a:pt x="145" y="181"/>
                  <a:pt x="149" y="186"/>
                  <a:pt x="149" y="192"/>
                </a:cubicBezTo>
                <a:close/>
                <a:moveTo>
                  <a:pt x="192" y="192"/>
                </a:moveTo>
                <a:cubicBezTo>
                  <a:pt x="192" y="198"/>
                  <a:pt x="187" y="202"/>
                  <a:pt x="181" y="202"/>
                </a:cubicBezTo>
                <a:cubicBezTo>
                  <a:pt x="175" y="202"/>
                  <a:pt x="171" y="198"/>
                  <a:pt x="171" y="192"/>
                </a:cubicBezTo>
                <a:cubicBezTo>
                  <a:pt x="171" y="186"/>
                  <a:pt x="175" y="181"/>
                  <a:pt x="181" y="181"/>
                </a:cubicBezTo>
                <a:cubicBezTo>
                  <a:pt x="187" y="181"/>
                  <a:pt x="192" y="186"/>
                  <a:pt x="192" y="192"/>
                </a:cubicBezTo>
                <a:close/>
                <a:moveTo>
                  <a:pt x="235" y="192"/>
                </a:moveTo>
                <a:cubicBezTo>
                  <a:pt x="235" y="198"/>
                  <a:pt x="230" y="202"/>
                  <a:pt x="224" y="202"/>
                </a:cubicBezTo>
                <a:cubicBezTo>
                  <a:pt x="218" y="202"/>
                  <a:pt x="213" y="198"/>
                  <a:pt x="213" y="192"/>
                </a:cubicBezTo>
                <a:cubicBezTo>
                  <a:pt x="213" y="186"/>
                  <a:pt x="218" y="181"/>
                  <a:pt x="224" y="181"/>
                </a:cubicBezTo>
                <a:cubicBezTo>
                  <a:pt x="230" y="181"/>
                  <a:pt x="235" y="186"/>
                  <a:pt x="235" y="192"/>
                </a:cubicBezTo>
                <a:close/>
                <a:moveTo>
                  <a:pt x="149" y="234"/>
                </a:moveTo>
                <a:cubicBezTo>
                  <a:pt x="149" y="240"/>
                  <a:pt x="145" y="245"/>
                  <a:pt x="139" y="245"/>
                </a:cubicBezTo>
                <a:cubicBezTo>
                  <a:pt x="133" y="245"/>
                  <a:pt x="128" y="240"/>
                  <a:pt x="128" y="234"/>
                </a:cubicBezTo>
                <a:cubicBezTo>
                  <a:pt x="128" y="228"/>
                  <a:pt x="133" y="224"/>
                  <a:pt x="139" y="224"/>
                </a:cubicBezTo>
                <a:cubicBezTo>
                  <a:pt x="145" y="224"/>
                  <a:pt x="149" y="228"/>
                  <a:pt x="149" y="234"/>
                </a:cubicBezTo>
                <a:close/>
                <a:moveTo>
                  <a:pt x="192" y="234"/>
                </a:moveTo>
                <a:cubicBezTo>
                  <a:pt x="192" y="240"/>
                  <a:pt x="187" y="245"/>
                  <a:pt x="181" y="245"/>
                </a:cubicBezTo>
                <a:cubicBezTo>
                  <a:pt x="175" y="245"/>
                  <a:pt x="171" y="240"/>
                  <a:pt x="171" y="234"/>
                </a:cubicBezTo>
                <a:cubicBezTo>
                  <a:pt x="171" y="228"/>
                  <a:pt x="175" y="224"/>
                  <a:pt x="181" y="224"/>
                </a:cubicBezTo>
                <a:cubicBezTo>
                  <a:pt x="187" y="224"/>
                  <a:pt x="192" y="228"/>
                  <a:pt x="192" y="234"/>
                </a:cubicBezTo>
                <a:close/>
                <a:moveTo>
                  <a:pt x="107" y="234"/>
                </a:moveTo>
                <a:cubicBezTo>
                  <a:pt x="107" y="240"/>
                  <a:pt x="102" y="245"/>
                  <a:pt x="96" y="245"/>
                </a:cubicBezTo>
                <a:cubicBezTo>
                  <a:pt x="90" y="245"/>
                  <a:pt x="85" y="240"/>
                  <a:pt x="85" y="234"/>
                </a:cubicBezTo>
                <a:cubicBezTo>
                  <a:pt x="85" y="228"/>
                  <a:pt x="90" y="224"/>
                  <a:pt x="96" y="224"/>
                </a:cubicBezTo>
                <a:cubicBezTo>
                  <a:pt x="102" y="224"/>
                  <a:pt x="107" y="228"/>
                  <a:pt x="107" y="234"/>
                </a:cubicBezTo>
                <a:close/>
                <a:moveTo>
                  <a:pt x="64" y="234"/>
                </a:moveTo>
                <a:cubicBezTo>
                  <a:pt x="64" y="240"/>
                  <a:pt x="59" y="245"/>
                  <a:pt x="53" y="245"/>
                </a:cubicBezTo>
                <a:cubicBezTo>
                  <a:pt x="47" y="245"/>
                  <a:pt x="43" y="240"/>
                  <a:pt x="43" y="234"/>
                </a:cubicBezTo>
                <a:cubicBezTo>
                  <a:pt x="43" y="228"/>
                  <a:pt x="47" y="224"/>
                  <a:pt x="53" y="224"/>
                </a:cubicBezTo>
                <a:cubicBezTo>
                  <a:pt x="59" y="224"/>
                  <a:pt x="64" y="228"/>
                  <a:pt x="64" y="234"/>
                </a:cubicBezTo>
                <a:close/>
              </a:path>
            </a:pathLst>
          </a:custGeom>
          <a:solidFill>
            <a:srgbClr val="1E33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p>
        </p:txBody>
      </p:sp>
      <p:sp>
        <p:nvSpPr>
          <p:cNvPr id="11" name="Rectangle 10">
            <a:extLst>
              <a:ext uri="{FF2B5EF4-FFF2-40B4-BE49-F238E27FC236}">
                <a16:creationId xmlns:a16="http://schemas.microsoft.com/office/drawing/2014/main" id="{19A94AE2-79C9-1047-75F5-5CD8954FD5AE}"/>
              </a:ext>
            </a:extLst>
          </p:cNvPr>
          <p:cNvSpPr/>
          <p:nvPr/>
        </p:nvSpPr>
        <p:spPr>
          <a:xfrm>
            <a:off x="985468" y="1525087"/>
            <a:ext cx="1157111" cy="584775"/>
          </a:xfrm>
          <a:prstGeom prst="rect">
            <a:avLst/>
          </a:prstGeom>
        </p:spPr>
        <p:txBody>
          <a:bodyPr wrap="square">
            <a:spAutoFit/>
          </a:bodyPr>
          <a:lstStyle/>
          <a:p>
            <a:pPr defTabSz="685800">
              <a:defRPr/>
            </a:pPr>
            <a:r>
              <a:rPr lang="en-US" sz="1600" b="1" dirty="0"/>
              <a:t>Eligible</a:t>
            </a:r>
            <a:r>
              <a:rPr lang="en-US" sz="1600" b="1" dirty="0">
                <a:solidFill>
                  <a:srgbClr val="26890D"/>
                </a:solidFill>
              </a:rPr>
              <a:t> </a:t>
            </a:r>
          </a:p>
          <a:p>
            <a:pPr defTabSz="685800">
              <a:defRPr/>
            </a:pPr>
            <a:r>
              <a:rPr lang="en-US" sz="1600" b="1" dirty="0"/>
              <a:t>Applicants</a:t>
            </a:r>
          </a:p>
        </p:txBody>
      </p:sp>
      <p:sp>
        <p:nvSpPr>
          <p:cNvPr id="12" name="Rectangle 11">
            <a:extLst>
              <a:ext uri="{FF2B5EF4-FFF2-40B4-BE49-F238E27FC236}">
                <a16:creationId xmlns:a16="http://schemas.microsoft.com/office/drawing/2014/main" id="{6DB841C5-8EB7-B5A9-8441-C4F28751318A}"/>
              </a:ext>
            </a:extLst>
          </p:cNvPr>
          <p:cNvSpPr/>
          <p:nvPr/>
        </p:nvSpPr>
        <p:spPr>
          <a:xfrm>
            <a:off x="982133" y="2621011"/>
            <a:ext cx="1160446" cy="584775"/>
          </a:xfrm>
          <a:prstGeom prst="rect">
            <a:avLst/>
          </a:prstGeom>
        </p:spPr>
        <p:txBody>
          <a:bodyPr wrap="square">
            <a:spAutoFit/>
          </a:bodyPr>
          <a:lstStyle/>
          <a:p>
            <a:pPr defTabSz="685800">
              <a:defRPr/>
            </a:pPr>
            <a:r>
              <a:rPr lang="en-US" sz="1600" b="1" dirty="0"/>
              <a:t>Available</a:t>
            </a:r>
          </a:p>
          <a:p>
            <a:pPr defTabSz="685800">
              <a:defRPr/>
            </a:pPr>
            <a:r>
              <a:rPr lang="en-US" sz="1600" b="1" dirty="0"/>
              <a:t>Funding</a:t>
            </a:r>
          </a:p>
        </p:txBody>
      </p:sp>
      <p:sp>
        <p:nvSpPr>
          <p:cNvPr id="13" name="Rectangle 12">
            <a:extLst>
              <a:ext uri="{FF2B5EF4-FFF2-40B4-BE49-F238E27FC236}">
                <a16:creationId xmlns:a16="http://schemas.microsoft.com/office/drawing/2014/main" id="{10DB4808-DC25-3AA9-402B-67D9D56E46FD}"/>
              </a:ext>
            </a:extLst>
          </p:cNvPr>
          <p:cNvSpPr/>
          <p:nvPr/>
        </p:nvSpPr>
        <p:spPr>
          <a:xfrm>
            <a:off x="982133" y="4344959"/>
            <a:ext cx="982135" cy="584775"/>
          </a:xfrm>
          <a:prstGeom prst="rect">
            <a:avLst/>
          </a:prstGeom>
        </p:spPr>
        <p:txBody>
          <a:bodyPr wrap="square">
            <a:spAutoFit/>
          </a:bodyPr>
          <a:lstStyle/>
          <a:p>
            <a:pPr defTabSz="685800">
              <a:defRPr/>
            </a:pPr>
            <a:r>
              <a:rPr lang="en-US" sz="1600" b="1" dirty="0"/>
              <a:t>Eligible</a:t>
            </a:r>
          </a:p>
          <a:p>
            <a:pPr defTabSz="685800">
              <a:defRPr/>
            </a:pPr>
            <a:r>
              <a:rPr lang="en-US" sz="1600" b="1" dirty="0"/>
              <a:t>Activities</a:t>
            </a:r>
          </a:p>
        </p:txBody>
      </p:sp>
      <p:sp>
        <p:nvSpPr>
          <p:cNvPr id="14" name="Rectangle 13">
            <a:extLst>
              <a:ext uri="{FF2B5EF4-FFF2-40B4-BE49-F238E27FC236}">
                <a16:creationId xmlns:a16="http://schemas.microsoft.com/office/drawing/2014/main" id="{F90FFB5B-265F-5407-D781-447B461DC222}"/>
              </a:ext>
            </a:extLst>
          </p:cNvPr>
          <p:cNvSpPr/>
          <p:nvPr/>
        </p:nvSpPr>
        <p:spPr>
          <a:xfrm>
            <a:off x="1001567" y="5969935"/>
            <a:ext cx="943266" cy="338554"/>
          </a:xfrm>
          <a:prstGeom prst="rect">
            <a:avLst/>
          </a:prstGeom>
        </p:spPr>
        <p:txBody>
          <a:bodyPr wrap="square">
            <a:spAutoFit/>
          </a:bodyPr>
          <a:lstStyle/>
          <a:p>
            <a:pPr defTabSz="685800">
              <a:defRPr/>
            </a:pPr>
            <a:r>
              <a:rPr lang="en-US" sz="1600" b="1" dirty="0"/>
              <a:t>Timeline</a:t>
            </a:r>
          </a:p>
        </p:txBody>
      </p:sp>
      <p:sp>
        <p:nvSpPr>
          <p:cNvPr id="15" name="Rectangle 14">
            <a:extLst>
              <a:ext uri="{FF2B5EF4-FFF2-40B4-BE49-F238E27FC236}">
                <a16:creationId xmlns:a16="http://schemas.microsoft.com/office/drawing/2014/main" id="{01A11217-1F42-194A-7E0D-FED2923AC733}"/>
              </a:ext>
            </a:extLst>
          </p:cNvPr>
          <p:cNvSpPr/>
          <p:nvPr/>
        </p:nvSpPr>
        <p:spPr>
          <a:xfrm>
            <a:off x="1983891" y="1574596"/>
            <a:ext cx="9712109" cy="584775"/>
          </a:xfrm>
          <a:prstGeom prst="rect">
            <a:avLst/>
          </a:prstGeom>
        </p:spPr>
        <p:txBody>
          <a:bodyPr wrap="square" lIns="91440" tIns="45720" rIns="91440" bIns="45720" anchor="t">
            <a:spAutoFit/>
          </a:bodyPr>
          <a:lstStyle/>
          <a:p>
            <a:pPr marL="342900" indent="-342900" defTabSz="685800">
              <a:buFont typeface="Arial" panose="020B0604020202020204" pitchFamily="34" charset="0"/>
              <a:buChar char="•"/>
              <a:defRPr/>
            </a:pPr>
            <a:r>
              <a:rPr lang="en-US" sz="1600" b="1" dirty="0"/>
              <a:t>State, Local, Tribal Governments</a:t>
            </a:r>
          </a:p>
          <a:p>
            <a:pPr marL="342900" indent="-342900" defTabSz="685800">
              <a:buFont typeface="Arial" panose="020B0604020202020204" pitchFamily="34" charset="0"/>
              <a:buChar char="•"/>
              <a:defRPr/>
            </a:pPr>
            <a:r>
              <a:rPr lang="en-US" sz="1600" dirty="0" smtClean="0"/>
              <a:t>Homeowners must apply through an eligible local government</a:t>
            </a:r>
            <a:endParaRPr lang="en-US" sz="1600" dirty="0"/>
          </a:p>
        </p:txBody>
      </p:sp>
      <p:sp>
        <p:nvSpPr>
          <p:cNvPr id="16" name="Rectangle 15">
            <a:extLst>
              <a:ext uri="{FF2B5EF4-FFF2-40B4-BE49-F238E27FC236}">
                <a16:creationId xmlns:a16="http://schemas.microsoft.com/office/drawing/2014/main" id="{AAB339ED-3FD9-8A28-1C18-7B8F57DD755D}"/>
              </a:ext>
            </a:extLst>
          </p:cNvPr>
          <p:cNvSpPr/>
          <p:nvPr/>
        </p:nvSpPr>
        <p:spPr>
          <a:xfrm>
            <a:off x="1983891" y="2288956"/>
            <a:ext cx="8925337" cy="1692771"/>
          </a:xfrm>
          <a:prstGeom prst="rect">
            <a:avLst/>
          </a:prstGeom>
        </p:spPr>
        <p:txBody>
          <a:bodyPr wrap="square">
            <a:spAutoFit/>
          </a:bodyPr>
          <a:lstStyle/>
          <a:p>
            <a:pPr marL="285750" indent="-285750" defTabSz="685800">
              <a:buFont typeface="Arial" panose="020B0604020202020204" pitchFamily="34" charset="0"/>
              <a:buChar char="•"/>
              <a:defRPr/>
            </a:pPr>
            <a:r>
              <a:rPr lang="en-US" b="1" dirty="0"/>
              <a:t>$800M available in total program funding</a:t>
            </a:r>
          </a:p>
          <a:p>
            <a:pPr marL="285750" indent="-285750" defTabSz="685800">
              <a:buFont typeface="Arial" panose="020B0604020202020204" pitchFamily="34" charset="0"/>
              <a:buChar char="•"/>
              <a:defRPr/>
            </a:pPr>
            <a:r>
              <a:rPr lang="en-US" dirty="0"/>
              <a:t>$60M available for capability and capacity building activities</a:t>
            </a:r>
          </a:p>
          <a:p>
            <a:pPr marL="285750" indent="-285750" defTabSz="685800">
              <a:buFont typeface="Arial" panose="020B0604020202020204" pitchFamily="34" charset="0"/>
              <a:buChar char="•"/>
              <a:defRPr/>
            </a:pPr>
            <a:r>
              <a:rPr lang="en-US" dirty="0"/>
              <a:t>$220M available for individual flood mitigation projects</a:t>
            </a:r>
          </a:p>
          <a:p>
            <a:pPr marL="285750" indent="-285750" defTabSz="685800">
              <a:buFont typeface="Arial" panose="020B0604020202020204" pitchFamily="34" charset="0"/>
              <a:buChar char="•"/>
              <a:defRPr/>
            </a:pPr>
            <a:r>
              <a:rPr lang="en-US" dirty="0"/>
              <a:t>$520M available for localized flood risk mitigation projects</a:t>
            </a:r>
          </a:p>
          <a:p>
            <a:pPr marL="285750" indent="-285750" defTabSz="685800">
              <a:buFont typeface="Arial" panose="020B0604020202020204" pitchFamily="34" charset="0"/>
              <a:buChar char="•"/>
              <a:defRPr/>
            </a:pPr>
            <a:r>
              <a:rPr lang="en-US" dirty="0"/>
              <a:t>Expect to make 40 awards and up to 725 </a:t>
            </a:r>
            <a:r>
              <a:rPr lang="en-US" dirty="0" smtClean="0"/>
              <a:t>sub awards</a:t>
            </a:r>
            <a:endParaRPr lang="en-US" dirty="0"/>
          </a:p>
          <a:p>
            <a:pPr defTabSz="685800">
              <a:defRPr/>
            </a:pPr>
            <a:endParaRPr lang="en-US" sz="1400" dirty="0"/>
          </a:p>
        </p:txBody>
      </p:sp>
      <p:sp>
        <p:nvSpPr>
          <p:cNvPr id="17" name="Rectangle 16">
            <a:extLst>
              <a:ext uri="{FF2B5EF4-FFF2-40B4-BE49-F238E27FC236}">
                <a16:creationId xmlns:a16="http://schemas.microsoft.com/office/drawing/2014/main" id="{EE41E9E1-DD34-36E6-12DE-3524FA1F760A}"/>
              </a:ext>
            </a:extLst>
          </p:cNvPr>
          <p:cNvSpPr/>
          <p:nvPr/>
        </p:nvSpPr>
        <p:spPr>
          <a:xfrm>
            <a:off x="1930629" y="3981727"/>
            <a:ext cx="7027332" cy="1754326"/>
          </a:xfrm>
          <a:prstGeom prst="rect">
            <a:avLst/>
          </a:prstGeom>
        </p:spPr>
        <p:txBody>
          <a:bodyPr wrap="square">
            <a:spAutoFit/>
          </a:bodyPr>
          <a:lstStyle/>
          <a:p>
            <a:pPr marL="285750" indent="-285750" defTabSz="685800">
              <a:buFont typeface="Arial" panose="020B0604020202020204" pitchFamily="34" charset="0"/>
              <a:buChar char="•"/>
              <a:defRPr/>
            </a:pPr>
            <a:r>
              <a:rPr lang="en-US" dirty="0"/>
              <a:t>Capability and Capacity-Building Activities that develop future projects that reduce flood claims against NFIP</a:t>
            </a:r>
          </a:p>
          <a:p>
            <a:pPr marL="285750" indent="-285750" defTabSz="685800">
              <a:buFont typeface="Arial" panose="020B0604020202020204" pitchFamily="34" charset="0"/>
              <a:buChar char="•"/>
              <a:defRPr/>
            </a:pPr>
            <a:r>
              <a:rPr lang="en-US" dirty="0"/>
              <a:t>Localized Flood Risk Reduction Projects that address community flood risk</a:t>
            </a:r>
          </a:p>
          <a:p>
            <a:pPr marL="285750" indent="-285750" defTabSz="685800">
              <a:buFont typeface="Arial" panose="020B0604020202020204" pitchFamily="34" charset="0"/>
              <a:buChar char="•"/>
              <a:defRPr/>
            </a:pPr>
            <a:r>
              <a:rPr lang="en-US" b="1" dirty="0"/>
              <a:t>Individual Flood Mitigation Projects to mitigate the risk of flooding to individual NFIP insured structures. </a:t>
            </a:r>
          </a:p>
        </p:txBody>
      </p:sp>
      <p:sp>
        <p:nvSpPr>
          <p:cNvPr id="18" name="Rectangle 17">
            <a:extLst>
              <a:ext uri="{FF2B5EF4-FFF2-40B4-BE49-F238E27FC236}">
                <a16:creationId xmlns:a16="http://schemas.microsoft.com/office/drawing/2014/main" id="{D92D15FE-CB81-039D-B715-7067D4524A86}"/>
              </a:ext>
            </a:extLst>
          </p:cNvPr>
          <p:cNvSpPr/>
          <p:nvPr/>
        </p:nvSpPr>
        <p:spPr>
          <a:xfrm>
            <a:off x="1983891" y="5831740"/>
            <a:ext cx="6676734" cy="830997"/>
          </a:xfrm>
          <a:prstGeom prst="rect">
            <a:avLst/>
          </a:prstGeom>
        </p:spPr>
        <p:txBody>
          <a:bodyPr wrap="square">
            <a:spAutoFit/>
          </a:bodyPr>
          <a:lstStyle/>
          <a:p>
            <a:pPr marL="285750" indent="-285750" defTabSz="685800">
              <a:buFont typeface="Arial" panose="020B0604020202020204" pitchFamily="34" charset="0"/>
              <a:buChar char="•"/>
              <a:defRPr/>
            </a:pPr>
            <a:r>
              <a:rPr lang="en-US" sz="1600" b="1" dirty="0" smtClean="0"/>
              <a:t>Applications were </a:t>
            </a:r>
            <a:r>
              <a:rPr lang="en-US" sz="1600" b="1" dirty="0"/>
              <a:t>due to GOHSEP </a:t>
            </a:r>
            <a:r>
              <a:rPr lang="en-US" sz="1600" b="1" dirty="0" smtClean="0"/>
              <a:t>1/29/2024</a:t>
            </a:r>
            <a:endParaRPr lang="en-US" sz="1600" b="1" dirty="0"/>
          </a:p>
          <a:p>
            <a:pPr marL="285750" indent="-285750" defTabSz="685800">
              <a:buFont typeface="Arial" panose="020B0604020202020204" pitchFamily="34" charset="0"/>
              <a:buChar char="•"/>
              <a:defRPr/>
            </a:pPr>
            <a:r>
              <a:rPr lang="en-US" sz="1600" dirty="0"/>
              <a:t>Applications </a:t>
            </a:r>
            <a:r>
              <a:rPr lang="en-US" sz="1600" dirty="0" smtClean="0"/>
              <a:t>were due </a:t>
            </a:r>
            <a:r>
              <a:rPr lang="en-US" sz="1600" dirty="0"/>
              <a:t>to FEMA 2/29/2024</a:t>
            </a:r>
          </a:p>
          <a:p>
            <a:pPr marL="285750" indent="-285750" defTabSz="685800">
              <a:buFont typeface="Arial" panose="020B0604020202020204" pitchFamily="34" charset="0"/>
              <a:buChar char="•"/>
              <a:defRPr/>
            </a:pPr>
            <a:r>
              <a:rPr lang="en-US" sz="1600" dirty="0"/>
              <a:t>36-month period of performance</a:t>
            </a:r>
          </a:p>
        </p:txBody>
      </p:sp>
      <p:sp>
        <p:nvSpPr>
          <p:cNvPr id="20" name="Title 2">
            <a:extLst>
              <a:ext uri="{FF2B5EF4-FFF2-40B4-BE49-F238E27FC236}">
                <a16:creationId xmlns:a16="http://schemas.microsoft.com/office/drawing/2014/main" id="{C4655948-D12C-CD60-6625-95AB6389AB4E}"/>
              </a:ext>
            </a:extLst>
          </p:cNvPr>
          <p:cNvSpPr txBox="1">
            <a:spLocks/>
          </p:cNvSpPr>
          <p:nvPr/>
        </p:nvSpPr>
        <p:spPr bwMode="gray">
          <a:xfrm>
            <a:off x="1560688" y="1018079"/>
            <a:ext cx="6002874" cy="402944"/>
          </a:xfrm>
          <a:prstGeom prst="rect">
            <a:avLst/>
          </a:prstGeom>
        </p:spPr>
        <p:txBody>
          <a:bodyPr vert="horz" lIns="0" tIns="0" rIns="0" bIns="0" rtlCol="0" anchor="b" anchorCtr="0">
            <a:noAutofit/>
          </a:bodyPr>
          <a:lstStyle>
            <a:lvl1pPr algn="l" defTabSz="1219170" rtl="0" eaLnBrk="1" latinLnBrk="0" hangingPunct="1">
              <a:lnSpc>
                <a:spcPct val="80000"/>
              </a:lnSpc>
              <a:spcBef>
                <a:spcPct val="0"/>
              </a:spcBef>
              <a:buNone/>
              <a:defRPr sz="36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1219170" rtl="0" eaLnBrk="1" fontAlgn="auto" latinLnBrk="0" hangingPunct="1">
              <a:lnSpc>
                <a:spcPct val="80000"/>
              </a:lnSpc>
              <a:spcBef>
                <a:spcPct val="0"/>
              </a:spcBef>
              <a:spcAft>
                <a:spcPts val="0"/>
              </a:spcAft>
              <a:buClrTx/>
              <a:buSzTx/>
              <a:buFontTx/>
              <a:buNone/>
              <a:tabLst/>
              <a:defRPr/>
            </a:pPr>
            <a:r>
              <a:rPr kumimoji="0" lang="en-US" sz="3200" b="1" i="0" u="none" strike="noStrike" kern="1200" cap="none" spc="0" normalizeH="0" baseline="0" noProof="0" dirty="0" smtClean="0">
                <a:ln>
                  <a:noFill/>
                </a:ln>
                <a:effectLst>
                  <a:outerShdw blurRad="38100" dist="38100" dir="2700000" algn="tl">
                    <a:srgbClr val="000000">
                      <a:alpha val="43137"/>
                    </a:srgbClr>
                  </a:outerShdw>
                </a:effectLst>
                <a:uLnTx/>
                <a:uFillTx/>
                <a:latin typeface="Calibri Light" panose="020F0302020204030204" pitchFamily="34" charset="0"/>
                <a:cs typeface="Calibri Light" panose="020F0302020204030204" pitchFamily="34" charset="0"/>
              </a:rPr>
              <a:t>FY23 FMA Info</a:t>
            </a:r>
            <a:endParaRPr kumimoji="0" lang="en-US" sz="3200" b="1" i="0" u="none" strike="noStrike" kern="1200" cap="none" spc="0" normalizeH="0" baseline="0" noProof="0" dirty="0">
              <a:ln>
                <a:noFill/>
              </a:ln>
              <a:effectLst>
                <a:outerShdw blurRad="38100" dist="38100" dir="2700000" algn="tl">
                  <a:srgbClr val="000000">
                    <a:alpha val="43137"/>
                  </a:srgbClr>
                </a:outerShdw>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7165012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661" y="1037230"/>
            <a:ext cx="8609162" cy="788395"/>
          </a:xfrm>
        </p:spPr>
        <p:txBody>
          <a:bodyPr>
            <a:noAutofit/>
          </a:bodyPr>
          <a:lstStyle/>
          <a:p>
            <a:pPr algn="ctr"/>
            <a:r>
              <a:rPr lang="en-US" sz="3200" b="1" dirty="0"/>
              <a:t>Building Resilient Communities &amp; </a:t>
            </a:r>
            <a:r>
              <a:rPr lang="en-US" sz="3200" b="1" dirty="0" smtClean="0"/>
              <a:t>Infrastructure (BRIC)</a:t>
            </a:r>
            <a:endParaRPr lang="en-US" sz="3200" b="1" dirty="0"/>
          </a:p>
        </p:txBody>
      </p:sp>
      <p:sp>
        <p:nvSpPr>
          <p:cNvPr id="3" name="Content Placeholder 2"/>
          <p:cNvSpPr>
            <a:spLocks noGrp="1"/>
          </p:cNvSpPr>
          <p:nvPr>
            <p:ph idx="1"/>
          </p:nvPr>
        </p:nvSpPr>
        <p:spPr/>
        <p:txBody>
          <a:bodyPr>
            <a:normAutofit fontScale="92500"/>
          </a:bodyPr>
          <a:lstStyle/>
          <a:p>
            <a:pPr>
              <a:buClr>
                <a:schemeClr val="tx2"/>
              </a:buClr>
            </a:pPr>
            <a:r>
              <a:rPr lang="en-US" dirty="0"/>
              <a:t>FEMA grant program launched </a:t>
            </a:r>
            <a:r>
              <a:rPr lang="en-US" dirty="0" smtClean="0"/>
              <a:t>four </a:t>
            </a:r>
            <a:r>
              <a:rPr lang="en-US" dirty="0"/>
              <a:t>years </a:t>
            </a:r>
            <a:r>
              <a:rPr lang="en-US" dirty="0" smtClean="0"/>
              <a:t>ago</a:t>
            </a:r>
            <a:endParaRPr lang="en-US" dirty="0"/>
          </a:p>
          <a:p>
            <a:pPr>
              <a:buClr>
                <a:schemeClr val="tx2"/>
              </a:buClr>
            </a:pPr>
            <a:r>
              <a:rPr lang="en-US" b="1" dirty="0"/>
              <a:t>Annual, nationally competitive </a:t>
            </a:r>
            <a:r>
              <a:rPr lang="en-US" dirty="0"/>
              <a:t>grant program</a:t>
            </a:r>
          </a:p>
          <a:p>
            <a:pPr marL="914400" lvl="1">
              <a:buClr>
                <a:schemeClr val="tx2"/>
              </a:buClr>
            </a:pPr>
            <a:r>
              <a:rPr lang="en-US" dirty="0"/>
              <a:t>Funding comes from 6% set aside of Disaster Relief Fund</a:t>
            </a:r>
          </a:p>
          <a:p>
            <a:pPr>
              <a:buClr>
                <a:schemeClr val="tx2"/>
              </a:buClr>
            </a:pPr>
            <a:r>
              <a:rPr lang="en-US" dirty="0"/>
              <a:t>Projects selected based on FEMA priorities – Notice of Funding Opportunity (NOFO)</a:t>
            </a:r>
          </a:p>
          <a:p>
            <a:pPr>
              <a:buClr>
                <a:schemeClr val="tx2"/>
              </a:buClr>
            </a:pPr>
            <a:r>
              <a:rPr lang="en-US" dirty="0"/>
              <a:t>Projects rated through an evaluation of both their technical and qualitative criteria during National Technical Review </a:t>
            </a:r>
          </a:p>
          <a:p>
            <a:pPr>
              <a:buClr>
                <a:schemeClr val="tx2"/>
              </a:buClr>
            </a:pPr>
            <a:r>
              <a:rPr lang="en-US" dirty="0"/>
              <a:t>FEMA covers up to 75% of project costs</a:t>
            </a:r>
          </a:p>
          <a:p>
            <a:pPr>
              <a:buClr>
                <a:schemeClr val="tx2"/>
              </a:buClr>
            </a:pPr>
            <a:r>
              <a:rPr lang="en-US" dirty="0"/>
              <a:t>Period of Performance 36 months from date of award</a:t>
            </a:r>
          </a:p>
          <a:p>
            <a:endParaRPr lang="en-US" dirty="0"/>
          </a:p>
        </p:txBody>
      </p:sp>
    </p:spTree>
    <p:extLst>
      <p:ext uri="{BB962C8B-B14F-4D97-AF65-F5344CB8AC3E}">
        <p14:creationId xmlns:p14="http://schemas.microsoft.com/office/powerpoint/2010/main" val="10482735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AF65BA9-5EFD-6C95-A211-753664CF3914}"/>
              </a:ext>
            </a:extLst>
          </p:cNvPr>
          <p:cNvSpPr txBox="1">
            <a:spLocks/>
          </p:cNvSpPr>
          <p:nvPr/>
        </p:nvSpPr>
        <p:spPr bwMode="gray">
          <a:xfrm>
            <a:off x="443751" y="1012905"/>
            <a:ext cx="8042009" cy="441979"/>
          </a:xfrm>
          <a:prstGeom prst="rect">
            <a:avLst/>
          </a:prstGeom>
        </p:spPr>
        <p:txBody>
          <a:bodyPr vert="horz" lIns="0" tIns="0" rIns="0" bIns="0" rtlCol="0" anchor="b" anchorCtr="0">
            <a:noAutofit/>
          </a:bodyPr>
          <a:lstStyle>
            <a:lvl1pPr algn="l" defTabSz="1219170" rtl="0" eaLnBrk="1" latinLnBrk="0" hangingPunct="1">
              <a:lnSpc>
                <a:spcPct val="80000"/>
              </a:lnSpc>
              <a:spcBef>
                <a:spcPct val="0"/>
              </a:spcBef>
              <a:buNone/>
              <a:defRPr sz="36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1219170" rtl="0" eaLnBrk="1" fontAlgn="auto" latinLnBrk="0" hangingPunct="1">
              <a:lnSpc>
                <a:spcPct val="80000"/>
              </a:lnSpc>
              <a:spcBef>
                <a:spcPct val="0"/>
              </a:spcBef>
              <a:spcAft>
                <a:spcPts val="0"/>
              </a:spcAft>
              <a:buClrTx/>
              <a:buSzTx/>
              <a:buFontTx/>
              <a:buNone/>
              <a:tabLst/>
              <a:defRPr/>
            </a:pPr>
            <a:r>
              <a:rPr lang="en-US" dirty="0" smtClean="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FY23 BRIC INFO</a:t>
            </a:r>
            <a:endParaRPr kumimoji="0" lang="en-US" b="1" i="0" u="none" strike="noStrike" kern="1200" cap="none" spc="0" normalizeH="0" baseline="0" noProof="0" dirty="0">
              <a:ln>
                <a:noFill/>
              </a:ln>
              <a:effectLst>
                <a:outerShdw blurRad="38100" dist="38100" dir="2700000" algn="tl">
                  <a:srgbClr val="000000">
                    <a:alpha val="43137"/>
                  </a:srgbClr>
                </a:outerShdw>
              </a:effectLst>
              <a:uLnTx/>
              <a:uFillTx/>
              <a:latin typeface="Calibri Light" panose="020F0302020204030204" pitchFamily="34" charset="0"/>
              <a:cs typeface="Calibri Light" panose="020F0302020204030204" pitchFamily="34" charset="0"/>
            </a:endParaRPr>
          </a:p>
        </p:txBody>
      </p:sp>
      <p:sp>
        <p:nvSpPr>
          <p:cNvPr id="7" name="Freeform 761">
            <a:extLst>
              <a:ext uri="{FF2B5EF4-FFF2-40B4-BE49-F238E27FC236}">
                <a16:creationId xmlns:a16="http://schemas.microsoft.com/office/drawing/2014/main" id="{4C471D3F-029F-CBC7-DE0C-602EE736956B}"/>
              </a:ext>
            </a:extLst>
          </p:cNvPr>
          <p:cNvSpPr>
            <a:spLocks noEditPoints="1"/>
          </p:cNvSpPr>
          <p:nvPr/>
        </p:nvSpPr>
        <p:spPr bwMode="auto">
          <a:xfrm>
            <a:off x="207188" y="1892130"/>
            <a:ext cx="605612" cy="653514"/>
          </a:xfrm>
          <a:custGeom>
            <a:avLst/>
            <a:gdLst>
              <a:gd name="T0" fmla="*/ 245 w 256"/>
              <a:gd name="T1" fmla="*/ 320 h 320"/>
              <a:gd name="T2" fmla="*/ 234 w 256"/>
              <a:gd name="T3" fmla="*/ 309 h 320"/>
              <a:gd name="T4" fmla="*/ 234 w 256"/>
              <a:gd name="T5" fmla="*/ 213 h 320"/>
              <a:gd name="T6" fmla="*/ 192 w 256"/>
              <a:gd name="T7" fmla="*/ 170 h 320"/>
              <a:gd name="T8" fmla="*/ 64 w 256"/>
              <a:gd name="T9" fmla="*/ 170 h 320"/>
              <a:gd name="T10" fmla="*/ 21 w 256"/>
              <a:gd name="T11" fmla="*/ 213 h 320"/>
              <a:gd name="T12" fmla="*/ 21 w 256"/>
              <a:gd name="T13" fmla="*/ 309 h 320"/>
              <a:gd name="T14" fmla="*/ 10 w 256"/>
              <a:gd name="T15" fmla="*/ 320 h 320"/>
              <a:gd name="T16" fmla="*/ 0 w 256"/>
              <a:gd name="T17" fmla="*/ 309 h 320"/>
              <a:gd name="T18" fmla="*/ 0 w 256"/>
              <a:gd name="T19" fmla="*/ 213 h 320"/>
              <a:gd name="T20" fmla="*/ 64 w 256"/>
              <a:gd name="T21" fmla="*/ 149 h 320"/>
              <a:gd name="T22" fmla="*/ 192 w 256"/>
              <a:gd name="T23" fmla="*/ 149 h 320"/>
              <a:gd name="T24" fmla="*/ 256 w 256"/>
              <a:gd name="T25" fmla="*/ 213 h 320"/>
              <a:gd name="T26" fmla="*/ 256 w 256"/>
              <a:gd name="T27" fmla="*/ 309 h 320"/>
              <a:gd name="T28" fmla="*/ 245 w 256"/>
              <a:gd name="T29" fmla="*/ 320 h 320"/>
              <a:gd name="T30" fmla="*/ 192 w 256"/>
              <a:gd name="T31" fmla="*/ 64 h 320"/>
              <a:gd name="T32" fmla="*/ 128 w 256"/>
              <a:gd name="T33" fmla="*/ 0 h 320"/>
              <a:gd name="T34" fmla="*/ 64 w 256"/>
              <a:gd name="T35" fmla="*/ 64 h 320"/>
              <a:gd name="T36" fmla="*/ 128 w 256"/>
              <a:gd name="T37" fmla="*/ 128 h 320"/>
              <a:gd name="T38" fmla="*/ 192 w 256"/>
              <a:gd name="T39" fmla="*/ 64 h 320"/>
              <a:gd name="T40" fmla="*/ 170 w 256"/>
              <a:gd name="T41" fmla="*/ 64 h 320"/>
              <a:gd name="T42" fmla="*/ 128 w 256"/>
              <a:gd name="T43" fmla="*/ 106 h 320"/>
              <a:gd name="T44" fmla="*/ 85 w 256"/>
              <a:gd name="T45" fmla="*/ 64 h 320"/>
              <a:gd name="T46" fmla="*/ 128 w 256"/>
              <a:gd name="T47" fmla="*/ 21 h 320"/>
              <a:gd name="T48" fmla="*/ 170 w 256"/>
              <a:gd name="T49"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320">
                <a:moveTo>
                  <a:pt x="245" y="320"/>
                </a:moveTo>
                <a:cubicBezTo>
                  <a:pt x="239" y="320"/>
                  <a:pt x="234" y="315"/>
                  <a:pt x="234" y="309"/>
                </a:cubicBezTo>
                <a:cubicBezTo>
                  <a:pt x="234" y="213"/>
                  <a:pt x="234" y="213"/>
                  <a:pt x="234" y="213"/>
                </a:cubicBezTo>
                <a:cubicBezTo>
                  <a:pt x="234" y="189"/>
                  <a:pt x="215" y="170"/>
                  <a:pt x="192" y="170"/>
                </a:cubicBezTo>
                <a:cubicBezTo>
                  <a:pt x="64" y="170"/>
                  <a:pt x="64" y="170"/>
                  <a:pt x="64" y="170"/>
                </a:cubicBezTo>
                <a:cubicBezTo>
                  <a:pt x="40" y="170"/>
                  <a:pt x="21" y="189"/>
                  <a:pt x="21" y="213"/>
                </a:cubicBezTo>
                <a:cubicBezTo>
                  <a:pt x="21" y="309"/>
                  <a:pt x="21" y="309"/>
                  <a:pt x="21" y="309"/>
                </a:cubicBezTo>
                <a:cubicBezTo>
                  <a:pt x="21" y="315"/>
                  <a:pt x="16" y="320"/>
                  <a:pt x="10" y="320"/>
                </a:cubicBezTo>
                <a:cubicBezTo>
                  <a:pt x="4" y="320"/>
                  <a:pt x="0" y="315"/>
                  <a:pt x="0" y="309"/>
                </a:cubicBezTo>
                <a:cubicBezTo>
                  <a:pt x="0" y="213"/>
                  <a:pt x="0" y="213"/>
                  <a:pt x="0" y="213"/>
                </a:cubicBezTo>
                <a:cubicBezTo>
                  <a:pt x="0" y="178"/>
                  <a:pt x="28" y="149"/>
                  <a:pt x="64" y="149"/>
                </a:cubicBezTo>
                <a:cubicBezTo>
                  <a:pt x="192" y="149"/>
                  <a:pt x="192" y="149"/>
                  <a:pt x="192" y="149"/>
                </a:cubicBezTo>
                <a:cubicBezTo>
                  <a:pt x="227" y="149"/>
                  <a:pt x="256" y="178"/>
                  <a:pt x="256" y="213"/>
                </a:cubicBezTo>
                <a:cubicBezTo>
                  <a:pt x="256" y="309"/>
                  <a:pt x="256" y="309"/>
                  <a:pt x="256" y="309"/>
                </a:cubicBezTo>
                <a:cubicBezTo>
                  <a:pt x="256" y="315"/>
                  <a:pt x="251" y="320"/>
                  <a:pt x="245" y="320"/>
                </a:cubicBezTo>
                <a:close/>
                <a:moveTo>
                  <a:pt x="192" y="64"/>
                </a:moveTo>
                <a:cubicBezTo>
                  <a:pt x="192" y="28"/>
                  <a:pt x="163" y="0"/>
                  <a:pt x="128" y="0"/>
                </a:cubicBezTo>
                <a:cubicBezTo>
                  <a:pt x="92" y="0"/>
                  <a:pt x="64" y="28"/>
                  <a:pt x="64" y="64"/>
                </a:cubicBezTo>
                <a:cubicBezTo>
                  <a:pt x="64" y="99"/>
                  <a:pt x="92" y="128"/>
                  <a:pt x="128" y="128"/>
                </a:cubicBezTo>
                <a:cubicBezTo>
                  <a:pt x="163" y="128"/>
                  <a:pt x="192" y="99"/>
                  <a:pt x="192" y="64"/>
                </a:cubicBezTo>
                <a:close/>
                <a:moveTo>
                  <a:pt x="170" y="64"/>
                </a:moveTo>
                <a:cubicBezTo>
                  <a:pt x="170" y="87"/>
                  <a:pt x="151" y="106"/>
                  <a:pt x="128" y="106"/>
                </a:cubicBezTo>
                <a:cubicBezTo>
                  <a:pt x="104" y="106"/>
                  <a:pt x="85" y="87"/>
                  <a:pt x="85" y="64"/>
                </a:cubicBezTo>
                <a:cubicBezTo>
                  <a:pt x="85" y="40"/>
                  <a:pt x="104" y="21"/>
                  <a:pt x="128" y="21"/>
                </a:cubicBezTo>
                <a:cubicBezTo>
                  <a:pt x="151" y="21"/>
                  <a:pt x="170" y="40"/>
                  <a:pt x="170" y="64"/>
                </a:cubicBezTo>
                <a:close/>
              </a:path>
            </a:pathLst>
          </a:custGeom>
          <a:solidFill>
            <a:srgbClr val="26890D"/>
          </a:solidFill>
          <a:ln>
            <a:solidFill>
              <a:srgbClr val="26890D"/>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dirty="0"/>
          </a:p>
        </p:txBody>
      </p:sp>
      <p:sp>
        <p:nvSpPr>
          <p:cNvPr id="8" name="Rectangle 7">
            <a:extLst>
              <a:ext uri="{FF2B5EF4-FFF2-40B4-BE49-F238E27FC236}">
                <a16:creationId xmlns:a16="http://schemas.microsoft.com/office/drawing/2014/main" id="{19A94AE2-79C9-1047-75F5-5CD8954FD5AE}"/>
              </a:ext>
            </a:extLst>
          </p:cNvPr>
          <p:cNvSpPr/>
          <p:nvPr/>
        </p:nvSpPr>
        <p:spPr>
          <a:xfrm>
            <a:off x="982133" y="1947332"/>
            <a:ext cx="1157111" cy="584775"/>
          </a:xfrm>
          <a:prstGeom prst="rect">
            <a:avLst/>
          </a:prstGeom>
        </p:spPr>
        <p:txBody>
          <a:bodyPr wrap="square">
            <a:spAutoFit/>
          </a:bodyPr>
          <a:lstStyle/>
          <a:p>
            <a:pPr defTabSz="685800">
              <a:defRPr/>
            </a:pPr>
            <a:r>
              <a:rPr lang="en-US" sz="1600" b="1" dirty="0"/>
              <a:t>Eligible</a:t>
            </a:r>
            <a:r>
              <a:rPr lang="en-US" sz="1600" b="1" dirty="0">
                <a:solidFill>
                  <a:srgbClr val="26890D"/>
                </a:solidFill>
              </a:rPr>
              <a:t> </a:t>
            </a:r>
          </a:p>
          <a:p>
            <a:pPr defTabSz="685800">
              <a:defRPr/>
            </a:pPr>
            <a:r>
              <a:rPr lang="en-US" sz="1600" b="1" dirty="0"/>
              <a:t>Applicants</a:t>
            </a:r>
          </a:p>
        </p:txBody>
      </p:sp>
      <p:sp>
        <p:nvSpPr>
          <p:cNvPr id="9" name="Rectangle 8">
            <a:extLst>
              <a:ext uri="{FF2B5EF4-FFF2-40B4-BE49-F238E27FC236}">
                <a16:creationId xmlns:a16="http://schemas.microsoft.com/office/drawing/2014/main" id="{01A11217-1F42-194A-7E0D-FED2923AC733}"/>
              </a:ext>
            </a:extLst>
          </p:cNvPr>
          <p:cNvSpPr/>
          <p:nvPr/>
        </p:nvSpPr>
        <p:spPr>
          <a:xfrm>
            <a:off x="1964268" y="1716496"/>
            <a:ext cx="7078134" cy="923330"/>
          </a:xfrm>
          <a:prstGeom prst="rect">
            <a:avLst/>
          </a:prstGeom>
        </p:spPr>
        <p:txBody>
          <a:bodyPr wrap="square" lIns="91440" tIns="45720" rIns="91440" bIns="45720" anchor="t">
            <a:spAutoFit/>
          </a:bodyPr>
          <a:lstStyle/>
          <a:p>
            <a:pPr marL="342900" indent="-342900" defTabSz="685800">
              <a:buFont typeface="Arial" panose="020B0604020202020204" pitchFamily="34" charset="0"/>
              <a:buChar char="•"/>
              <a:defRPr/>
            </a:pPr>
            <a:r>
              <a:rPr lang="en-US" b="1" dirty="0"/>
              <a:t>State, Local, Tribal Governments</a:t>
            </a:r>
          </a:p>
          <a:p>
            <a:pPr marL="342900" indent="-342900" defTabSz="685800">
              <a:buFont typeface="Arial" panose="020B0604020202020204" pitchFamily="34" charset="0"/>
              <a:buChar char="•"/>
              <a:defRPr/>
            </a:pPr>
            <a:r>
              <a:rPr lang="en-US" dirty="0"/>
              <a:t>Local governments are eligible as sub-applicants and must submit through GOHSEP</a:t>
            </a:r>
            <a:r>
              <a:rPr lang="en-US" dirty="0" smtClean="0"/>
              <a:t>.</a:t>
            </a:r>
            <a:endParaRPr lang="en-US" dirty="0"/>
          </a:p>
        </p:txBody>
      </p:sp>
      <p:sp>
        <p:nvSpPr>
          <p:cNvPr id="10" name="Freeform 915">
            <a:extLst>
              <a:ext uri="{FF2B5EF4-FFF2-40B4-BE49-F238E27FC236}">
                <a16:creationId xmlns:a16="http://schemas.microsoft.com/office/drawing/2014/main" id="{F0851646-8F91-D01B-A2D9-4E570AA818C9}"/>
              </a:ext>
            </a:extLst>
          </p:cNvPr>
          <p:cNvSpPr>
            <a:spLocks noChangeAspect="1" noEditPoints="1"/>
          </p:cNvSpPr>
          <p:nvPr/>
        </p:nvSpPr>
        <p:spPr bwMode="auto">
          <a:xfrm>
            <a:off x="159369" y="2964771"/>
            <a:ext cx="568764" cy="710646"/>
          </a:xfrm>
          <a:custGeom>
            <a:avLst/>
            <a:gdLst>
              <a:gd name="T0" fmla="*/ 224 w 256"/>
              <a:gd name="T1" fmla="*/ 240 h 312"/>
              <a:gd name="T2" fmla="*/ 199 w 256"/>
              <a:gd name="T3" fmla="*/ 32 h 312"/>
              <a:gd name="T4" fmla="*/ 188 w 256"/>
              <a:gd name="T5" fmla="*/ 6 h 312"/>
              <a:gd name="T6" fmla="*/ 67 w 256"/>
              <a:gd name="T7" fmla="*/ 6 h 312"/>
              <a:gd name="T8" fmla="*/ 56 w 256"/>
              <a:gd name="T9" fmla="*/ 32 h 312"/>
              <a:gd name="T10" fmla="*/ 32 w 256"/>
              <a:gd name="T11" fmla="*/ 240 h 312"/>
              <a:gd name="T12" fmla="*/ 12 w 256"/>
              <a:gd name="T13" fmla="*/ 307 h 312"/>
              <a:gd name="T14" fmla="*/ 234 w 256"/>
              <a:gd name="T15" fmla="*/ 312 h 312"/>
              <a:gd name="T16" fmla="*/ 244 w 256"/>
              <a:gd name="T17" fmla="*/ 297 h 312"/>
              <a:gd name="T18" fmla="*/ 132 w 256"/>
              <a:gd name="T19" fmla="*/ 34 h 312"/>
              <a:gd name="T20" fmla="*/ 177 w 256"/>
              <a:gd name="T21" fmla="*/ 24 h 312"/>
              <a:gd name="T22" fmla="*/ 109 w 256"/>
              <a:gd name="T23" fmla="*/ 56 h 312"/>
              <a:gd name="T24" fmla="*/ 123 w 256"/>
              <a:gd name="T25" fmla="*/ 34 h 312"/>
              <a:gd name="T26" fmla="*/ 53 w 256"/>
              <a:gd name="T27" fmla="*/ 238 h 312"/>
              <a:gd name="T28" fmla="*/ 108 w 256"/>
              <a:gd name="T29" fmla="*/ 78 h 312"/>
              <a:gd name="T30" fmla="*/ 203 w 256"/>
              <a:gd name="T31" fmla="*/ 233 h 312"/>
              <a:gd name="T32" fmla="*/ 218 w 256"/>
              <a:gd name="T33" fmla="*/ 291 h 312"/>
              <a:gd name="T34" fmla="*/ 163 w 256"/>
              <a:gd name="T35" fmla="*/ 203 h 312"/>
              <a:gd name="T36" fmla="*/ 157 w 256"/>
              <a:gd name="T37" fmla="*/ 234 h 312"/>
              <a:gd name="T38" fmla="*/ 133 w 256"/>
              <a:gd name="T39" fmla="*/ 259 h 312"/>
              <a:gd name="T40" fmla="*/ 122 w 256"/>
              <a:gd name="T41" fmla="*/ 244 h 312"/>
              <a:gd name="T42" fmla="*/ 89 w 256"/>
              <a:gd name="T43" fmla="*/ 217 h 312"/>
              <a:gd name="T44" fmla="*/ 122 w 256"/>
              <a:gd name="T45" fmla="*/ 226 h 312"/>
              <a:gd name="T46" fmla="*/ 133 w 256"/>
              <a:gd name="T47" fmla="*/ 225 h 312"/>
              <a:gd name="T48" fmla="*/ 140 w 256"/>
              <a:gd name="T49" fmla="*/ 211 h 312"/>
              <a:gd name="T50" fmla="*/ 122 w 256"/>
              <a:gd name="T51" fmla="*/ 202 h 312"/>
              <a:gd name="T52" fmla="*/ 95 w 256"/>
              <a:gd name="T53" fmla="*/ 187 h 312"/>
              <a:gd name="T54" fmla="*/ 98 w 256"/>
              <a:gd name="T55" fmla="*/ 151 h 312"/>
              <a:gd name="T56" fmla="*/ 122 w 256"/>
              <a:gd name="T57" fmla="*/ 131 h 312"/>
              <a:gd name="T58" fmla="*/ 133 w 256"/>
              <a:gd name="T59" fmla="*/ 142 h 312"/>
              <a:gd name="T60" fmla="*/ 157 w 256"/>
              <a:gd name="T61" fmla="*/ 167 h 312"/>
              <a:gd name="T62" fmla="*/ 128 w 256"/>
              <a:gd name="T63" fmla="*/ 161 h 312"/>
              <a:gd name="T64" fmla="*/ 112 w 256"/>
              <a:gd name="T65" fmla="*/ 170 h 312"/>
              <a:gd name="T66" fmla="*/ 122 w 256"/>
              <a:gd name="T67" fmla="*/ 180 h 312"/>
              <a:gd name="T68" fmla="*/ 154 w 256"/>
              <a:gd name="T69" fmla="*/ 194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 h="312">
                <a:moveTo>
                  <a:pt x="244" y="297"/>
                </a:moveTo>
                <a:cubicBezTo>
                  <a:pt x="237" y="281"/>
                  <a:pt x="225" y="253"/>
                  <a:pt x="224" y="240"/>
                </a:cubicBezTo>
                <a:cubicBezTo>
                  <a:pt x="230" y="224"/>
                  <a:pt x="256" y="145"/>
                  <a:pt x="167" y="66"/>
                </a:cubicBezTo>
                <a:cubicBezTo>
                  <a:pt x="199" y="32"/>
                  <a:pt x="199" y="32"/>
                  <a:pt x="199" y="32"/>
                </a:cubicBezTo>
                <a:cubicBezTo>
                  <a:pt x="202" y="29"/>
                  <a:pt x="203" y="25"/>
                  <a:pt x="202" y="22"/>
                </a:cubicBezTo>
                <a:cubicBezTo>
                  <a:pt x="202" y="20"/>
                  <a:pt x="199" y="11"/>
                  <a:pt x="188" y="6"/>
                </a:cubicBezTo>
                <a:cubicBezTo>
                  <a:pt x="174" y="0"/>
                  <a:pt x="154" y="2"/>
                  <a:pt x="128" y="13"/>
                </a:cubicBezTo>
                <a:cubicBezTo>
                  <a:pt x="101" y="2"/>
                  <a:pt x="81" y="0"/>
                  <a:pt x="67" y="6"/>
                </a:cubicBezTo>
                <a:cubicBezTo>
                  <a:pt x="57" y="11"/>
                  <a:pt x="54" y="20"/>
                  <a:pt x="53" y="22"/>
                </a:cubicBezTo>
                <a:cubicBezTo>
                  <a:pt x="52" y="25"/>
                  <a:pt x="53" y="29"/>
                  <a:pt x="56" y="32"/>
                </a:cubicBezTo>
                <a:cubicBezTo>
                  <a:pt x="89" y="66"/>
                  <a:pt x="89" y="66"/>
                  <a:pt x="89" y="66"/>
                </a:cubicBezTo>
                <a:cubicBezTo>
                  <a:pt x="0" y="145"/>
                  <a:pt x="25" y="224"/>
                  <a:pt x="32" y="240"/>
                </a:cubicBezTo>
                <a:cubicBezTo>
                  <a:pt x="30" y="253"/>
                  <a:pt x="19" y="281"/>
                  <a:pt x="11" y="297"/>
                </a:cubicBezTo>
                <a:cubicBezTo>
                  <a:pt x="10" y="300"/>
                  <a:pt x="10" y="304"/>
                  <a:pt x="12" y="307"/>
                </a:cubicBezTo>
                <a:cubicBezTo>
                  <a:pt x="14" y="310"/>
                  <a:pt x="17" y="312"/>
                  <a:pt x="21" y="312"/>
                </a:cubicBezTo>
                <a:cubicBezTo>
                  <a:pt x="234" y="312"/>
                  <a:pt x="234" y="312"/>
                  <a:pt x="234" y="312"/>
                </a:cubicBezTo>
                <a:cubicBezTo>
                  <a:pt x="238" y="312"/>
                  <a:pt x="241" y="310"/>
                  <a:pt x="243" y="307"/>
                </a:cubicBezTo>
                <a:cubicBezTo>
                  <a:pt x="245" y="304"/>
                  <a:pt x="246" y="300"/>
                  <a:pt x="244" y="297"/>
                </a:cubicBezTo>
                <a:close/>
                <a:moveTo>
                  <a:pt x="123" y="34"/>
                </a:moveTo>
                <a:cubicBezTo>
                  <a:pt x="126" y="35"/>
                  <a:pt x="129" y="35"/>
                  <a:pt x="132" y="34"/>
                </a:cubicBezTo>
                <a:cubicBezTo>
                  <a:pt x="132" y="34"/>
                  <a:pt x="132" y="34"/>
                  <a:pt x="132" y="34"/>
                </a:cubicBezTo>
                <a:cubicBezTo>
                  <a:pt x="157" y="23"/>
                  <a:pt x="171" y="23"/>
                  <a:pt x="177" y="24"/>
                </a:cubicBezTo>
                <a:cubicBezTo>
                  <a:pt x="147" y="56"/>
                  <a:pt x="147" y="56"/>
                  <a:pt x="147" y="56"/>
                </a:cubicBezTo>
                <a:cubicBezTo>
                  <a:pt x="109" y="56"/>
                  <a:pt x="109" y="56"/>
                  <a:pt x="109" y="56"/>
                </a:cubicBezTo>
                <a:cubicBezTo>
                  <a:pt x="79" y="25"/>
                  <a:pt x="79" y="25"/>
                  <a:pt x="79" y="25"/>
                </a:cubicBezTo>
                <a:cubicBezTo>
                  <a:pt x="84" y="23"/>
                  <a:pt x="97" y="22"/>
                  <a:pt x="123" y="34"/>
                </a:cubicBezTo>
                <a:close/>
                <a:moveTo>
                  <a:pt x="37" y="291"/>
                </a:moveTo>
                <a:cubicBezTo>
                  <a:pt x="44" y="275"/>
                  <a:pt x="53" y="252"/>
                  <a:pt x="53" y="238"/>
                </a:cubicBezTo>
                <a:cubicBezTo>
                  <a:pt x="53" y="236"/>
                  <a:pt x="53" y="234"/>
                  <a:pt x="52" y="233"/>
                </a:cubicBezTo>
                <a:cubicBezTo>
                  <a:pt x="50" y="230"/>
                  <a:pt x="15" y="155"/>
                  <a:pt x="108" y="78"/>
                </a:cubicBezTo>
                <a:cubicBezTo>
                  <a:pt x="147" y="78"/>
                  <a:pt x="147" y="78"/>
                  <a:pt x="147" y="78"/>
                </a:cubicBezTo>
                <a:cubicBezTo>
                  <a:pt x="240" y="155"/>
                  <a:pt x="205" y="230"/>
                  <a:pt x="203" y="233"/>
                </a:cubicBezTo>
                <a:cubicBezTo>
                  <a:pt x="203" y="234"/>
                  <a:pt x="202" y="236"/>
                  <a:pt x="202" y="238"/>
                </a:cubicBezTo>
                <a:cubicBezTo>
                  <a:pt x="202" y="252"/>
                  <a:pt x="211" y="275"/>
                  <a:pt x="218" y="291"/>
                </a:cubicBezTo>
                <a:lnTo>
                  <a:pt x="37" y="291"/>
                </a:lnTo>
                <a:close/>
                <a:moveTo>
                  <a:pt x="163" y="203"/>
                </a:moveTo>
                <a:cubicBezTo>
                  <a:pt x="165" y="207"/>
                  <a:pt x="166" y="210"/>
                  <a:pt x="166" y="215"/>
                </a:cubicBezTo>
                <a:cubicBezTo>
                  <a:pt x="166" y="223"/>
                  <a:pt x="163" y="230"/>
                  <a:pt x="157" y="234"/>
                </a:cubicBezTo>
                <a:cubicBezTo>
                  <a:pt x="151" y="239"/>
                  <a:pt x="143" y="242"/>
                  <a:pt x="133" y="243"/>
                </a:cubicBezTo>
                <a:cubicBezTo>
                  <a:pt x="133" y="259"/>
                  <a:pt x="133" y="259"/>
                  <a:pt x="133" y="259"/>
                </a:cubicBezTo>
                <a:cubicBezTo>
                  <a:pt x="122" y="259"/>
                  <a:pt x="122" y="259"/>
                  <a:pt x="122" y="259"/>
                </a:cubicBezTo>
                <a:cubicBezTo>
                  <a:pt x="122" y="244"/>
                  <a:pt x="122" y="244"/>
                  <a:pt x="122" y="244"/>
                </a:cubicBezTo>
                <a:cubicBezTo>
                  <a:pt x="110" y="243"/>
                  <a:pt x="99" y="241"/>
                  <a:pt x="89" y="237"/>
                </a:cubicBezTo>
                <a:cubicBezTo>
                  <a:pt x="89" y="217"/>
                  <a:pt x="89" y="217"/>
                  <a:pt x="89" y="217"/>
                </a:cubicBezTo>
                <a:cubicBezTo>
                  <a:pt x="94" y="219"/>
                  <a:pt x="99" y="221"/>
                  <a:pt x="105" y="223"/>
                </a:cubicBezTo>
                <a:cubicBezTo>
                  <a:pt x="112" y="224"/>
                  <a:pt x="117" y="225"/>
                  <a:pt x="122" y="226"/>
                </a:cubicBezTo>
                <a:cubicBezTo>
                  <a:pt x="122" y="226"/>
                  <a:pt x="125" y="226"/>
                  <a:pt x="128" y="226"/>
                </a:cubicBezTo>
                <a:cubicBezTo>
                  <a:pt x="130" y="226"/>
                  <a:pt x="133" y="225"/>
                  <a:pt x="133" y="225"/>
                </a:cubicBezTo>
                <a:cubicBezTo>
                  <a:pt x="140" y="224"/>
                  <a:pt x="143" y="221"/>
                  <a:pt x="143" y="216"/>
                </a:cubicBezTo>
                <a:cubicBezTo>
                  <a:pt x="143" y="214"/>
                  <a:pt x="142" y="212"/>
                  <a:pt x="140" y="211"/>
                </a:cubicBezTo>
                <a:cubicBezTo>
                  <a:pt x="139" y="209"/>
                  <a:pt x="136" y="208"/>
                  <a:pt x="133" y="206"/>
                </a:cubicBezTo>
                <a:cubicBezTo>
                  <a:pt x="122" y="202"/>
                  <a:pt x="122" y="202"/>
                  <a:pt x="122" y="202"/>
                </a:cubicBezTo>
                <a:cubicBezTo>
                  <a:pt x="117" y="200"/>
                  <a:pt x="117" y="200"/>
                  <a:pt x="117" y="200"/>
                </a:cubicBezTo>
                <a:cubicBezTo>
                  <a:pt x="107" y="196"/>
                  <a:pt x="100" y="192"/>
                  <a:pt x="95" y="187"/>
                </a:cubicBezTo>
                <a:cubicBezTo>
                  <a:pt x="91" y="182"/>
                  <a:pt x="89" y="177"/>
                  <a:pt x="89" y="170"/>
                </a:cubicBezTo>
                <a:cubicBezTo>
                  <a:pt x="89" y="162"/>
                  <a:pt x="92" y="156"/>
                  <a:pt x="98" y="151"/>
                </a:cubicBezTo>
                <a:cubicBezTo>
                  <a:pt x="104" y="147"/>
                  <a:pt x="112" y="144"/>
                  <a:pt x="122" y="143"/>
                </a:cubicBezTo>
                <a:cubicBezTo>
                  <a:pt x="122" y="131"/>
                  <a:pt x="122" y="131"/>
                  <a:pt x="122" y="131"/>
                </a:cubicBezTo>
                <a:cubicBezTo>
                  <a:pt x="133" y="131"/>
                  <a:pt x="133" y="131"/>
                  <a:pt x="133" y="131"/>
                </a:cubicBezTo>
                <a:cubicBezTo>
                  <a:pt x="133" y="142"/>
                  <a:pt x="133" y="142"/>
                  <a:pt x="133" y="142"/>
                </a:cubicBezTo>
                <a:cubicBezTo>
                  <a:pt x="144" y="143"/>
                  <a:pt x="155" y="145"/>
                  <a:pt x="164" y="149"/>
                </a:cubicBezTo>
                <a:cubicBezTo>
                  <a:pt x="157" y="167"/>
                  <a:pt x="157" y="167"/>
                  <a:pt x="157" y="167"/>
                </a:cubicBezTo>
                <a:cubicBezTo>
                  <a:pt x="149" y="164"/>
                  <a:pt x="141" y="162"/>
                  <a:pt x="133" y="161"/>
                </a:cubicBezTo>
                <a:cubicBezTo>
                  <a:pt x="133" y="161"/>
                  <a:pt x="131" y="161"/>
                  <a:pt x="128" y="161"/>
                </a:cubicBezTo>
                <a:cubicBezTo>
                  <a:pt x="125" y="161"/>
                  <a:pt x="122" y="162"/>
                  <a:pt x="122" y="162"/>
                </a:cubicBezTo>
                <a:cubicBezTo>
                  <a:pt x="116" y="163"/>
                  <a:pt x="112" y="165"/>
                  <a:pt x="112" y="170"/>
                </a:cubicBezTo>
                <a:cubicBezTo>
                  <a:pt x="112" y="172"/>
                  <a:pt x="113" y="174"/>
                  <a:pt x="115" y="175"/>
                </a:cubicBezTo>
                <a:cubicBezTo>
                  <a:pt x="116" y="177"/>
                  <a:pt x="119" y="178"/>
                  <a:pt x="122" y="180"/>
                </a:cubicBezTo>
                <a:cubicBezTo>
                  <a:pt x="133" y="184"/>
                  <a:pt x="133" y="184"/>
                  <a:pt x="133" y="184"/>
                </a:cubicBezTo>
                <a:cubicBezTo>
                  <a:pt x="143" y="188"/>
                  <a:pt x="150" y="191"/>
                  <a:pt x="154" y="194"/>
                </a:cubicBezTo>
                <a:cubicBezTo>
                  <a:pt x="158" y="197"/>
                  <a:pt x="161" y="200"/>
                  <a:pt x="163" y="203"/>
                </a:cubicBezTo>
                <a:close/>
              </a:path>
            </a:pathLst>
          </a:custGeom>
          <a:solidFill>
            <a:srgbClr val="00ABAB"/>
          </a:solidFill>
          <a:ln>
            <a:solidFill>
              <a:srgbClr val="00ABAB"/>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sz="1350">
              <a:latin typeface="Calibri Light"/>
            </a:endParaRPr>
          </a:p>
        </p:txBody>
      </p:sp>
      <p:sp>
        <p:nvSpPr>
          <p:cNvPr id="11" name="Rectangle 10">
            <a:extLst>
              <a:ext uri="{FF2B5EF4-FFF2-40B4-BE49-F238E27FC236}">
                <a16:creationId xmlns:a16="http://schemas.microsoft.com/office/drawing/2014/main" id="{6DB841C5-8EB7-B5A9-8441-C4F28751318A}"/>
              </a:ext>
            </a:extLst>
          </p:cNvPr>
          <p:cNvSpPr/>
          <p:nvPr/>
        </p:nvSpPr>
        <p:spPr>
          <a:xfrm>
            <a:off x="982133" y="2913454"/>
            <a:ext cx="1160446" cy="584775"/>
          </a:xfrm>
          <a:prstGeom prst="rect">
            <a:avLst/>
          </a:prstGeom>
        </p:spPr>
        <p:txBody>
          <a:bodyPr wrap="square">
            <a:spAutoFit/>
          </a:bodyPr>
          <a:lstStyle/>
          <a:p>
            <a:pPr defTabSz="685800">
              <a:defRPr/>
            </a:pPr>
            <a:r>
              <a:rPr lang="en-US" sz="1600" b="1" dirty="0"/>
              <a:t>Available</a:t>
            </a:r>
          </a:p>
          <a:p>
            <a:pPr defTabSz="685800">
              <a:defRPr/>
            </a:pPr>
            <a:r>
              <a:rPr lang="en-US" sz="1600" b="1" dirty="0"/>
              <a:t>Funding</a:t>
            </a:r>
          </a:p>
        </p:txBody>
      </p:sp>
      <p:sp>
        <p:nvSpPr>
          <p:cNvPr id="12" name="Rectangle 11">
            <a:extLst>
              <a:ext uri="{FF2B5EF4-FFF2-40B4-BE49-F238E27FC236}">
                <a16:creationId xmlns:a16="http://schemas.microsoft.com/office/drawing/2014/main" id="{AAB339ED-3FD9-8A28-1C18-7B8F57DD755D}"/>
              </a:ext>
            </a:extLst>
          </p:cNvPr>
          <p:cNvSpPr/>
          <p:nvPr/>
        </p:nvSpPr>
        <p:spPr>
          <a:xfrm>
            <a:off x="1964268" y="2821999"/>
            <a:ext cx="8621967" cy="923330"/>
          </a:xfrm>
          <a:prstGeom prst="rect">
            <a:avLst/>
          </a:prstGeom>
        </p:spPr>
        <p:txBody>
          <a:bodyPr wrap="square">
            <a:spAutoFit/>
          </a:bodyPr>
          <a:lstStyle/>
          <a:p>
            <a:pPr marL="285750" indent="-285750" defTabSz="685800">
              <a:buFont typeface="Arial" panose="020B0604020202020204" pitchFamily="34" charset="0"/>
              <a:buChar char="•"/>
              <a:defRPr/>
            </a:pPr>
            <a:r>
              <a:rPr lang="en-US" b="1" dirty="0"/>
              <a:t>$1B available in total program funding.</a:t>
            </a:r>
          </a:p>
          <a:p>
            <a:pPr marL="285750" indent="-285750" defTabSz="685800">
              <a:buFont typeface="Arial" panose="020B0604020202020204" pitchFamily="34" charset="0"/>
              <a:buChar char="•"/>
              <a:defRPr/>
            </a:pPr>
            <a:r>
              <a:rPr lang="en-US" dirty="0"/>
              <a:t>$701M for the National Competition, with a maximum award of $50M </a:t>
            </a:r>
          </a:p>
          <a:p>
            <a:pPr marL="285750" indent="-285750" defTabSz="685800">
              <a:buFont typeface="Arial" panose="020B0604020202020204" pitchFamily="34" charset="0"/>
              <a:buChar char="•"/>
              <a:defRPr/>
            </a:pPr>
            <a:r>
              <a:rPr lang="en-US" dirty="0"/>
              <a:t>25% non-federal cost match. </a:t>
            </a:r>
          </a:p>
        </p:txBody>
      </p:sp>
      <p:sp>
        <p:nvSpPr>
          <p:cNvPr id="13" name="Freeform 64">
            <a:extLst>
              <a:ext uri="{FF2B5EF4-FFF2-40B4-BE49-F238E27FC236}">
                <a16:creationId xmlns:a16="http://schemas.microsoft.com/office/drawing/2014/main" id="{9E47A881-95F9-6C9C-EBF0-776FA0A76A86}"/>
              </a:ext>
            </a:extLst>
          </p:cNvPr>
          <p:cNvSpPr>
            <a:spLocks noEditPoints="1"/>
          </p:cNvSpPr>
          <p:nvPr/>
        </p:nvSpPr>
        <p:spPr bwMode="auto">
          <a:xfrm>
            <a:off x="103747" y="4564882"/>
            <a:ext cx="736400" cy="304543"/>
          </a:xfrm>
          <a:custGeom>
            <a:avLst/>
            <a:gdLst>
              <a:gd name="T0" fmla="*/ 309 w 320"/>
              <a:gd name="T1" fmla="*/ 53 h 128"/>
              <a:gd name="T2" fmla="*/ 308 w 320"/>
              <a:gd name="T3" fmla="*/ 53 h 128"/>
              <a:gd name="T4" fmla="*/ 245 w 320"/>
              <a:gd name="T5" fmla="*/ 0 h 128"/>
              <a:gd name="T6" fmla="*/ 183 w 320"/>
              <a:gd name="T7" fmla="*/ 48 h 128"/>
              <a:gd name="T8" fmla="*/ 160 w 320"/>
              <a:gd name="T9" fmla="*/ 42 h 128"/>
              <a:gd name="T10" fmla="*/ 136 w 320"/>
              <a:gd name="T11" fmla="*/ 48 h 128"/>
              <a:gd name="T12" fmla="*/ 74 w 320"/>
              <a:gd name="T13" fmla="*/ 0 h 128"/>
              <a:gd name="T14" fmla="*/ 11 w 320"/>
              <a:gd name="T15" fmla="*/ 53 h 128"/>
              <a:gd name="T16" fmla="*/ 10 w 320"/>
              <a:gd name="T17" fmla="*/ 53 h 128"/>
              <a:gd name="T18" fmla="*/ 0 w 320"/>
              <a:gd name="T19" fmla="*/ 64 h 128"/>
              <a:gd name="T20" fmla="*/ 10 w 320"/>
              <a:gd name="T21" fmla="*/ 74 h 128"/>
              <a:gd name="T22" fmla="*/ 11 w 320"/>
              <a:gd name="T23" fmla="*/ 74 h 128"/>
              <a:gd name="T24" fmla="*/ 74 w 320"/>
              <a:gd name="T25" fmla="*/ 128 h 128"/>
              <a:gd name="T26" fmla="*/ 138 w 320"/>
              <a:gd name="T27" fmla="*/ 73 h 128"/>
              <a:gd name="T28" fmla="*/ 160 w 320"/>
              <a:gd name="T29" fmla="*/ 64 h 128"/>
              <a:gd name="T30" fmla="*/ 182 w 320"/>
              <a:gd name="T31" fmla="*/ 73 h 128"/>
              <a:gd name="T32" fmla="*/ 245 w 320"/>
              <a:gd name="T33" fmla="*/ 128 h 128"/>
              <a:gd name="T34" fmla="*/ 308 w 320"/>
              <a:gd name="T35" fmla="*/ 74 h 128"/>
              <a:gd name="T36" fmla="*/ 309 w 320"/>
              <a:gd name="T37" fmla="*/ 74 h 128"/>
              <a:gd name="T38" fmla="*/ 320 w 320"/>
              <a:gd name="T39" fmla="*/ 64 h 128"/>
              <a:gd name="T40" fmla="*/ 309 w 320"/>
              <a:gd name="T41" fmla="*/ 53 h 128"/>
              <a:gd name="T42" fmla="*/ 74 w 320"/>
              <a:gd name="T43" fmla="*/ 106 h 128"/>
              <a:gd name="T44" fmla="*/ 32 w 320"/>
              <a:gd name="T45" fmla="*/ 64 h 128"/>
              <a:gd name="T46" fmla="*/ 74 w 320"/>
              <a:gd name="T47" fmla="*/ 21 h 128"/>
              <a:gd name="T48" fmla="*/ 117 w 320"/>
              <a:gd name="T49" fmla="*/ 64 h 128"/>
              <a:gd name="T50" fmla="*/ 74 w 320"/>
              <a:gd name="T51" fmla="*/ 106 h 128"/>
              <a:gd name="T52" fmla="*/ 245 w 320"/>
              <a:gd name="T53" fmla="*/ 106 h 128"/>
              <a:gd name="T54" fmla="*/ 202 w 320"/>
              <a:gd name="T55" fmla="*/ 64 h 128"/>
              <a:gd name="T56" fmla="*/ 245 w 320"/>
              <a:gd name="T57" fmla="*/ 21 h 128"/>
              <a:gd name="T58" fmla="*/ 288 w 320"/>
              <a:gd name="T59" fmla="*/ 64 h 128"/>
              <a:gd name="T60" fmla="*/ 245 w 320"/>
              <a:gd name="T61" fmla="*/ 10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0" h="128">
                <a:moveTo>
                  <a:pt x="309" y="53"/>
                </a:moveTo>
                <a:cubicBezTo>
                  <a:pt x="308" y="53"/>
                  <a:pt x="308" y="53"/>
                  <a:pt x="308" y="53"/>
                </a:cubicBezTo>
                <a:cubicBezTo>
                  <a:pt x="303" y="23"/>
                  <a:pt x="277" y="0"/>
                  <a:pt x="245" y="0"/>
                </a:cubicBezTo>
                <a:cubicBezTo>
                  <a:pt x="215" y="0"/>
                  <a:pt x="190" y="20"/>
                  <a:pt x="183" y="48"/>
                </a:cubicBezTo>
                <a:cubicBezTo>
                  <a:pt x="176" y="44"/>
                  <a:pt x="168" y="42"/>
                  <a:pt x="160" y="42"/>
                </a:cubicBezTo>
                <a:cubicBezTo>
                  <a:pt x="151" y="42"/>
                  <a:pt x="143" y="44"/>
                  <a:pt x="136" y="48"/>
                </a:cubicBezTo>
                <a:cubicBezTo>
                  <a:pt x="129" y="20"/>
                  <a:pt x="104" y="0"/>
                  <a:pt x="74" y="0"/>
                </a:cubicBezTo>
                <a:cubicBezTo>
                  <a:pt x="43" y="0"/>
                  <a:pt x="16" y="23"/>
                  <a:pt x="11" y="53"/>
                </a:cubicBezTo>
                <a:cubicBezTo>
                  <a:pt x="10" y="53"/>
                  <a:pt x="10" y="53"/>
                  <a:pt x="10" y="53"/>
                </a:cubicBezTo>
                <a:cubicBezTo>
                  <a:pt x="4" y="53"/>
                  <a:pt x="0" y="58"/>
                  <a:pt x="0" y="64"/>
                </a:cubicBezTo>
                <a:cubicBezTo>
                  <a:pt x="0" y="70"/>
                  <a:pt x="4" y="74"/>
                  <a:pt x="10" y="74"/>
                </a:cubicBezTo>
                <a:cubicBezTo>
                  <a:pt x="11" y="74"/>
                  <a:pt x="11" y="74"/>
                  <a:pt x="11" y="74"/>
                </a:cubicBezTo>
                <a:cubicBezTo>
                  <a:pt x="16" y="105"/>
                  <a:pt x="43" y="128"/>
                  <a:pt x="74" y="128"/>
                </a:cubicBezTo>
                <a:cubicBezTo>
                  <a:pt x="107" y="128"/>
                  <a:pt x="133" y="104"/>
                  <a:pt x="138" y="73"/>
                </a:cubicBezTo>
                <a:cubicBezTo>
                  <a:pt x="144" y="67"/>
                  <a:pt x="151" y="64"/>
                  <a:pt x="160" y="64"/>
                </a:cubicBezTo>
                <a:cubicBezTo>
                  <a:pt x="168" y="64"/>
                  <a:pt x="176" y="67"/>
                  <a:pt x="182" y="73"/>
                </a:cubicBezTo>
                <a:cubicBezTo>
                  <a:pt x="186" y="104"/>
                  <a:pt x="213" y="128"/>
                  <a:pt x="245" y="128"/>
                </a:cubicBezTo>
                <a:cubicBezTo>
                  <a:pt x="277" y="128"/>
                  <a:pt x="303" y="105"/>
                  <a:pt x="308" y="74"/>
                </a:cubicBezTo>
                <a:cubicBezTo>
                  <a:pt x="309" y="74"/>
                  <a:pt x="309" y="74"/>
                  <a:pt x="309" y="74"/>
                </a:cubicBezTo>
                <a:cubicBezTo>
                  <a:pt x="315" y="74"/>
                  <a:pt x="320" y="70"/>
                  <a:pt x="320" y="64"/>
                </a:cubicBezTo>
                <a:cubicBezTo>
                  <a:pt x="320" y="58"/>
                  <a:pt x="315" y="53"/>
                  <a:pt x="309" y="53"/>
                </a:cubicBezTo>
                <a:close/>
                <a:moveTo>
                  <a:pt x="74" y="106"/>
                </a:moveTo>
                <a:cubicBezTo>
                  <a:pt x="51" y="106"/>
                  <a:pt x="32" y="87"/>
                  <a:pt x="32" y="64"/>
                </a:cubicBezTo>
                <a:cubicBezTo>
                  <a:pt x="32" y="40"/>
                  <a:pt x="51" y="21"/>
                  <a:pt x="74" y="21"/>
                </a:cubicBezTo>
                <a:cubicBezTo>
                  <a:pt x="98" y="21"/>
                  <a:pt x="117" y="40"/>
                  <a:pt x="117" y="64"/>
                </a:cubicBezTo>
                <a:cubicBezTo>
                  <a:pt x="117" y="87"/>
                  <a:pt x="98" y="106"/>
                  <a:pt x="74" y="106"/>
                </a:cubicBezTo>
                <a:close/>
                <a:moveTo>
                  <a:pt x="245" y="106"/>
                </a:moveTo>
                <a:cubicBezTo>
                  <a:pt x="221" y="106"/>
                  <a:pt x="202" y="87"/>
                  <a:pt x="202" y="64"/>
                </a:cubicBezTo>
                <a:cubicBezTo>
                  <a:pt x="202" y="40"/>
                  <a:pt x="221" y="21"/>
                  <a:pt x="245" y="21"/>
                </a:cubicBezTo>
                <a:cubicBezTo>
                  <a:pt x="269" y="21"/>
                  <a:pt x="288" y="40"/>
                  <a:pt x="288" y="64"/>
                </a:cubicBezTo>
                <a:cubicBezTo>
                  <a:pt x="288" y="87"/>
                  <a:pt x="269" y="106"/>
                  <a:pt x="245" y="106"/>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sz="1350">
              <a:solidFill>
                <a:prstClr val="black"/>
              </a:solidFill>
              <a:latin typeface="Calibri Light"/>
            </a:endParaRPr>
          </a:p>
        </p:txBody>
      </p:sp>
      <p:sp>
        <p:nvSpPr>
          <p:cNvPr id="14" name="Rectangle 13">
            <a:extLst>
              <a:ext uri="{FF2B5EF4-FFF2-40B4-BE49-F238E27FC236}">
                <a16:creationId xmlns:a16="http://schemas.microsoft.com/office/drawing/2014/main" id="{10DB4808-DC25-3AA9-402B-67D9D56E46FD}"/>
              </a:ext>
            </a:extLst>
          </p:cNvPr>
          <p:cNvSpPr/>
          <p:nvPr/>
        </p:nvSpPr>
        <p:spPr>
          <a:xfrm>
            <a:off x="982133" y="4390441"/>
            <a:ext cx="990726" cy="584775"/>
          </a:xfrm>
          <a:prstGeom prst="rect">
            <a:avLst/>
          </a:prstGeom>
        </p:spPr>
        <p:txBody>
          <a:bodyPr wrap="square">
            <a:spAutoFit/>
          </a:bodyPr>
          <a:lstStyle/>
          <a:p>
            <a:pPr defTabSz="685800">
              <a:defRPr/>
            </a:pPr>
            <a:r>
              <a:rPr lang="en-US" sz="1600" b="1" dirty="0"/>
              <a:t>Eligible</a:t>
            </a:r>
          </a:p>
          <a:p>
            <a:pPr defTabSz="685800">
              <a:defRPr/>
            </a:pPr>
            <a:r>
              <a:rPr lang="en-US" sz="1600" b="1" dirty="0"/>
              <a:t>Activities</a:t>
            </a:r>
          </a:p>
        </p:txBody>
      </p:sp>
      <p:sp>
        <p:nvSpPr>
          <p:cNvPr id="15" name="Rectangle 14"/>
          <p:cNvSpPr/>
          <p:nvPr/>
        </p:nvSpPr>
        <p:spPr>
          <a:xfrm>
            <a:off x="1964268" y="3850231"/>
            <a:ext cx="6801554" cy="1754326"/>
          </a:xfrm>
          <a:prstGeom prst="rect">
            <a:avLst/>
          </a:prstGeom>
        </p:spPr>
        <p:txBody>
          <a:bodyPr wrap="square">
            <a:spAutoFit/>
          </a:bodyPr>
          <a:lstStyle/>
          <a:p>
            <a:pPr marL="285750" indent="-285750" defTabSz="685800">
              <a:buFont typeface="Arial" panose="020B0604020202020204" pitchFamily="34" charset="0"/>
              <a:buChar char="•"/>
              <a:defRPr/>
            </a:pPr>
            <a:r>
              <a:rPr lang="en-US" dirty="0"/>
              <a:t>Capability and Capacity-Building Activities (examples include improving building codes, project scoping, hazard mitigation and planning related activities)</a:t>
            </a:r>
          </a:p>
          <a:p>
            <a:pPr marL="285750" indent="-285750" defTabSz="685800">
              <a:buFont typeface="Arial" panose="020B0604020202020204" pitchFamily="34" charset="0"/>
              <a:buChar char="•"/>
              <a:defRPr/>
            </a:pPr>
            <a:r>
              <a:rPr lang="en-US" dirty="0"/>
              <a:t>Hazard Mitigation Projects (funds available to support projects aimed to allow communities to become more resilient and increase public safety</a:t>
            </a:r>
            <a:r>
              <a:rPr lang="en-US" dirty="0" smtClean="0"/>
              <a:t>)</a:t>
            </a:r>
            <a:endParaRPr lang="en-US" dirty="0"/>
          </a:p>
        </p:txBody>
      </p:sp>
      <p:sp>
        <p:nvSpPr>
          <p:cNvPr id="16" name="Freeform 809">
            <a:extLst>
              <a:ext uri="{FF2B5EF4-FFF2-40B4-BE49-F238E27FC236}">
                <a16:creationId xmlns:a16="http://schemas.microsoft.com/office/drawing/2014/main" id="{512ABD6A-A41A-67EB-DD6E-3C7DD976BC1C}"/>
              </a:ext>
            </a:extLst>
          </p:cNvPr>
          <p:cNvSpPr>
            <a:spLocks noEditPoints="1"/>
          </p:cNvSpPr>
          <p:nvPr/>
        </p:nvSpPr>
        <p:spPr bwMode="auto">
          <a:xfrm>
            <a:off x="207188" y="5758890"/>
            <a:ext cx="714009" cy="772382"/>
          </a:xfrm>
          <a:custGeom>
            <a:avLst/>
            <a:gdLst>
              <a:gd name="T0" fmla="*/ 213 w 277"/>
              <a:gd name="T1" fmla="*/ 10 h 298"/>
              <a:gd name="T2" fmla="*/ 192 w 277"/>
              <a:gd name="T3" fmla="*/ 21 h 298"/>
              <a:gd name="T4" fmla="*/ 75 w 277"/>
              <a:gd name="T5" fmla="*/ 0 h 298"/>
              <a:gd name="T6" fmla="*/ 11 w 277"/>
              <a:gd name="T7" fmla="*/ 21 h 298"/>
              <a:gd name="T8" fmla="*/ 11 w 277"/>
              <a:gd name="T9" fmla="*/ 298 h 298"/>
              <a:gd name="T10" fmla="*/ 277 w 277"/>
              <a:gd name="T11" fmla="*/ 32 h 298"/>
              <a:gd name="T12" fmla="*/ 21 w 277"/>
              <a:gd name="T13" fmla="*/ 277 h 298"/>
              <a:gd name="T14" fmla="*/ 64 w 277"/>
              <a:gd name="T15" fmla="*/ 53 h 298"/>
              <a:gd name="T16" fmla="*/ 85 w 277"/>
              <a:gd name="T17" fmla="*/ 42 h 298"/>
              <a:gd name="T18" fmla="*/ 203 w 277"/>
              <a:gd name="T19" fmla="*/ 64 h 298"/>
              <a:gd name="T20" fmla="*/ 256 w 277"/>
              <a:gd name="T21" fmla="*/ 42 h 298"/>
              <a:gd name="T22" fmla="*/ 53 w 277"/>
              <a:gd name="T23" fmla="*/ 117 h 298"/>
              <a:gd name="T24" fmla="*/ 64 w 277"/>
              <a:gd name="T25" fmla="*/ 106 h 298"/>
              <a:gd name="T26" fmla="*/ 85 w 277"/>
              <a:gd name="T27" fmla="*/ 106 h 298"/>
              <a:gd name="T28" fmla="*/ 149 w 277"/>
              <a:gd name="T29" fmla="*/ 106 h 298"/>
              <a:gd name="T30" fmla="*/ 139 w 277"/>
              <a:gd name="T31" fmla="*/ 96 h 298"/>
              <a:gd name="T32" fmla="*/ 53 w 277"/>
              <a:gd name="T33" fmla="*/ 160 h 298"/>
              <a:gd name="T34" fmla="*/ 64 w 277"/>
              <a:gd name="T35" fmla="*/ 149 h 298"/>
              <a:gd name="T36" fmla="*/ 85 w 277"/>
              <a:gd name="T37" fmla="*/ 149 h 298"/>
              <a:gd name="T38" fmla="*/ 149 w 277"/>
              <a:gd name="T39" fmla="*/ 149 h 298"/>
              <a:gd name="T40" fmla="*/ 139 w 277"/>
              <a:gd name="T41" fmla="*/ 138 h 298"/>
              <a:gd name="T42" fmla="*/ 181 w 277"/>
              <a:gd name="T43" fmla="*/ 117 h 298"/>
              <a:gd name="T44" fmla="*/ 192 w 277"/>
              <a:gd name="T45" fmla="*/ 106 h 298"/>
              <a:gd name="T46" fmla="*/ 171 w 277"/>
              <a:gd name="T47" fmla="*/ 149 h 298"/>
              <a:gd name="T48" fmla="*/ 224 w 277"/>
              <a:gd name="T49" fmla="*/ 96 h 298"/>
              <a:gd name="T50" fmla="*/ 213 w 277"/>
              <a:gd name="T51" fmla="*/ 106 h 298"/>
              <a:gd name="T52" fmla="*/ 224 w 277"/>
              <a:gd name="T53" fmla="*/ 160 h 298"/>
              <a:gd name="T54" fmla="*/ 235 w 277"/>
              <a:gd name="T55" fmla="*/ 149 h 298"/>
              <a:gd name="T56" fmla="*/ 43 w 277"/>
              <a:gd name="T57" fmla="*/ 192 h 298"/>
              <a:gd name="T58" fmla="*/ 107 w 277"/>
              <a:gd name="T59" fmla="*/ 192 h 298"/>
              <a:gd name="T60" fmla="*/ 96 w 277"/>
              <a:gd name="T61" fmla="*/ 181 h 298"/>
              <a:gd name="T62" fmla="*/ 139 w 277"/>
              <a:gd name="T63" fmla="*/ 202 h 298"/>
              <a:gd name="T64" fmla="*/ 149 w 277"/>
              <a:gd name="T65" fmla="*/ 192 h 298"/>
              <a:gd name="T66" fmla="*/ 171 w 277"/>
              <a:gd name="T67" fmla="*/ 192 h 298"/>
              <a:gd name="T68" fmla="*/ 235 w 277"/>
              <a:gd name="T69" fmla="*/ 192 h 298"/>
              <a:gd name="T70" fmla="*/ 224 w 277"/>
              <a:gd name="T71" fmla="*/ 181 h 298"/>
              <a:gd name="T72" fmla="*/ 139 w 277"/>
              <a:gd name="T73" fmla="*/ 245 h 298"/>
              <a:gd name="T74" fmla="*/ 149 w 277"/>
              <a:gd name="T75" fmla="*/ 234 h 298"/>
              <a:gd name="T76" fmla="*/ 171 w 277"/>
              <a:gd name="T77" fmla="*/ 234 h 298"/>
              <a:gd name="T78" fmla="*/ 107 w 277"/>
              <a:gd name="T79" fmla="*/ 234 h 298"/>
              <a:gd name="T80" fmla="*/ 96 w 277"/>
              <a:gd name="T81" fmla="*/ 224 h 298"/>
              <a:gd name="T82" fmla="*/ 53 w 277"/>
              <a:gd name="T83" fmla="*/ 245 h 298"/>
              <a:gd name="T84" fmla="*/ 64 w 277"/>
              <a:gd name="T85" fmla="*/ 23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7" h="298">
                <a:moveTo>
                  <a:pt x="267" y="21"/>
                </a:moveTo>
                <a:cubicBezTo>
                  <a:pt x="213" y="21"/>
                  <a:pt x="213" y="21"/>
                  <a:pt x="213" y="21"/>
                </a:cubicBezTo>
                <a:cubicBezTo>
                  <a:pt x="213" y="10"/>
                  <a:pt x="213" y="10"/>
                  <a:pt x="213" y="10"/>
                </a:cubicBezTo>
                <a:cubicBezTo>
                  <a:pt x="213" y="4"/>
                  <a:pt x="209" y="0"/>
                  <a:pt x="203" y="0"/>
                </a:cubicBezTo>
                <a:cubicBezTo>
                  <a:pt x="197" y="0"/>
                  <a:pt x="192" y="4"/>
                  <a:pt x="192" y="10"/>
                </a:cubicBezTo>
                <a:cubicBezTo>
                  <a:pt x="192" y="21"/>
                  <a:pt x="192" y="21"/>
                  <a:pt x="192" y="21"/>
                </a:cubicBezTo>
                <a:cubicBezTo>
                  <a:pt x="85" y="21"/>
                  <a:pt x="85" y="21"/>
                  <a:pt x="85" y="21"/>
                </a:cubicBezTo>
                <a:cubicBezTo>
                  <a:pt x="85" y="10"/>
                  <a:pt x="85" y="10"/>
                  <a:pt x="85" y="10"/>
                </a:cubicBezTo>
                <a:cubicBezTo>
                  <a:pt x="85" y="4"/>
                  <a:pt x="81" y="0"/>
                  <a:pt x="75" y="0"/>
                </a:cubicBezTo>
                <a:cubicBezTo>
                  <a:pt x="69" y="0"/>
                  <a:pt x="64" y="4"/>
                  <a:pt x="64" y="10"/>
                </a:cubicBezTo>
                <a:cubicBezTo>
                  <a:pt x="64" y="21"/>
                  <a:pt x="64" y="21"/>
                  <a:pt x="64" y="21"/>
                </a:cubicBezTo>
                <a:cubicBezTo>
                  <a:pt x="11" y="21"/>
                  <a:pt x="11" y="21"/>
                  <a:pt x="11" y="21"/>
                </a:cubicBezTo>
                <a:cubicBezTo>
                  <a:pt x="5" y="21"/>
                  <a:pt x="0" y="26"/>
                  <a:pt x="0" y="32"/>
                </a:cubicBezTo>
                <a:cubicBezTo>
                  <a:pt x="0" y="288"/>
                  <a:pt x="0" y="288"/>
                  <a:pt x="0" y="288"/>
                </a:cubicBezTo>
                <a:cubicBezTo>
                  <a:pt x="0" y="294"/>
                  <a:pt x="5" y="298"/>
                  <a:pt x="11" y="298"/>
                </a:cubicBezTo>
                <a:cubicBezTo>
                  <a:pt x="267" y="298"/>
                  <a:pt x="267" y="298"/>
                  <a:pt x="267" y="298"/>
                </a:cubicBezTo>
                <a:cubicBezTo>
                  <a:pt x="273" y="298"/>
                  <a:pt x="277" y="294"/>
                  <a:pt x="277" y="288"/>
                </a:cubicBezTo>
                <a:cubicBezTo>
                  <a:pt x="277" y="32"/>
                  <a:pt x="277" y="32"/>
                  <a:pt x="277" y="32"/>
                </a:cubicBezTo>
                <a:cubicBezTo>
                  <a:pt x="277" y="26"/>
                  <a:pt x="273" y="21"/>
                  <a:pt x="267" y="21"/>
                </a:cubicBezTo>
                <a:close/>
                <a:moveTo>
                  <a:pt x="256" y="277"/>
                </a:moveTo>
                <a:cubicBezTo>
                  <a:pt x="21" y="277"/>
                  <a:pt x="21" y="277"/>
                  <a:pt x="21" y="277"/>
                </a:cubicBezTo>
                <a:cubicBezTo>
                  <a:pt x="21" y="42"/>
                  <a:pt x="21" y="42"/>
                  <a:pt x="21" y="42"/>
                </a:cubicBezTo>
                <a:cubicBezTo>
                  <a:pt x="64" y="42"/>
                  <a:pt x="64" y="42"/>
                  <a:pt x="64" y="42"/>
                </a:cubicBezTo>
                <a:cubicBezTo>
                  <a:pt x="64" y="53"/>
                  <a:pt x="64" y="53"/>
                  <a:pt x="64" y="53"/>
                </a:cubicBezTo>
                <a:cubicBezTo>
                  <a:pt x="64" y="59"/>
                  <a:pt x="69" y="64"/>
                  <a:pt x="75" y="64"/>
                </a:cubicBezTo>
                <a:cubicBezTo>
                  <a:pt x="81" y="64"/>
                  <a:pt x="85" y="59"/>
                  <a:pt x="85" y="53"/>
                </a:cubicBezTo>
                <a:cubicBezTo>
                  <a:pt x="85" y="42"/>
                  <a:pt x="85" y="42"/>
                  <a:pt x="85" y="42"/>
                </a:cubicBezTo>
                <a:cubicBezTo>
                  <a:pt x="192" y="42"/>
                  <a:pt x="192" y="42"/>
                  <a:pt x="192" y="42"/>
                </a:cubicBezTo>
                <a:cubicBezTo>
                  <a:pt x="192" y="53"/>
                  <a:pt x="192" y="53"/>
                  <a:pt x="192" y="53"/>
                </a:cubicBezTo>
                <a:cubicBezTo>
                  <a:pt x="192" y="59"/>
                  <a:pt x="197" y="64"/>
                  <a:pt x="203" y="64"/>
                </a:cubicBezTo>
                <a:cubicBezTo>
                  <a:pt x="209" y="64"/>
                  <a:pt x="213" y="59"/>
                  <a:pt x="213" y="53"/>
                </a:cubicBezTo>
                <a:cubicBezTo>
                  <a:pt x="213" y="42"/>
                  <a:pt x="213" y="42"/>
                  <a:pt x="213" y="42"/>
                </a:cubicBezTo>
                <a:cubicBezTo>
                  <a:pt x="256" y="42"/>
                  <a:pt x="256" y="42"/>
                  <a:pt x="256" y="42"/>
                </a:cubicBezTo>
                <a:lnTo>
                  <a:pt x="256" y="277"/>
                </a:lnTo>
                <a:close/>
                <a:moveTo>
                  <a:pt x="64" y="106"/>
                </a:moveTo>
                <a:cubicBezTo>
                  <a:pt x="64" y="112"/>
                  <a:pt x="59" y="117"/>
                  <a:pt x="53" y="117"/>
                </a:cubicBezTo>
                <a:cubicBezTo>
                  <a:pt x="47" y="117"/>
                  <a:pt x="43" y="112"/>
                  <a:pt x="43" y="106"/>
                </a:cubicBezTo>
                <a:cubicBezTo>
                  <a:pt x="43" y="100"/>
                  <a:pt x="47" y="96"/>
                  <a:pt x="53" y="96"/>
                </a:cubicBezTo>
                <a:cubicBezTo>
                  <a:pt x="59" y="96"/>
                  <a:pt x="64" y="100"/>
                  <a:pt x="64" y="106"/>
                </a:cubicBezTo>
                <a:close/>
                <a:moveTo>
                  <a:pt x="107" y="106"/>
                </a:moveTo>
                <a:cubicBezTo>
                  <a:pt x="107" y="112"/>
                  <a:pt x="102" y="117"/>
                  <a:pt x="96" y="117"/>
                </a:cubicBezTo>
                <a:cubicBezTo>
                  <a:pt x="90" y="117"/>
                  <a:pt x="85" y="112"/>
                  <a:pt x="85" y="106"/>
                </a:cubicBezTo>
                <a:cubicBezTo>
                  <a:pt x="85" y="100"/>
                  <a:pt x="90" y="96"/>
                  <a:pt x="96" y="96"/>
                </a:cubicBezTo>
                <a:cubicBezTo>
                  <a:pt x="102" y="96"/>
                  <a:pt x="107" y="100"/>
                  <a:pt x="107" y="106"/>
                </a:cubicBezTo>
                <a:close/>
                <a:moveTo>
                  <a:pt x="149" y="106"/>
                </a:moveTo>
                <a:cubicBezTo>
                  <a:pt x="149" y="112"/>
                  <a:pt x="145" y="117"/>
                  <a:pt x="139" y="117"/>
                </a:cubicBezTo>
                <a:cubicBezTo>
                  <a:pt x="133" y="117"/>
                  <a:pt x="128" y="112"/>
                  <a:pt x="128" y="106"/>
                </a:cubicBezTo>
                <a:cubicBezTo>
                  <a:pt x="128" y="100"/>
                  <a:pt x="133" y="96"/>
                  <a:pt x="139" y="96"/>
                </a:cubicBezTo>
                <a:cubicBezTo>
                  <a:pt x="145" y="96"/>
                  <a:pt x="149" y="100"/>
                  <a:pt x="149" y="106"/>
                </a:cubicBezTo>
                <a:close/>
                <a:moveTo>
                  <a:pt x="64" y="149"/>
                </a:moveTo>
                <a:cubicBezTo>
                  <a:pt x="64" y="155"/>
                  <a:pt x="59" y="160"/>
                  <a:pt x="53" y="160"/>
                </a:cubicBezTo>
                <a:cubicBezTo>
                  <a:pt x="47" y="160"/>
                  <a:pt x="43" y="155"/>
                  <a:pt x="43" y="149"/>
                </a:cubicBezTo>
                <a:cubicBezTo>
                  <a:pt x="43" y="143"/>
                  <a:pt x="47" y="138"/>
                  <a:pt x="53" y="138"/>
                </a:cubicBezTo>
                <a:cubicBezTo>
                  <a:pt x="59" y="138"/>
                  <a:pt x="64" y="143"/>
                  <a:pt x="64" y="149"/>
                </a:cubicBezTo>
                <a:close/>
                <a:moveTo>
                  <a:pt x="107" y="149"/>
                </a:moveTo>
                <a:cubicBezTo>
                  <a:pt x="107" y="155"/>
                  <a:pt x="102" y="160"/>
                  <a:pt x="96" y="160"/>
                </a:cubicBezTo>
                <a:cubicBezTo>
                  <a:pt x="90" y="160"/>
                  <a:pt x="85" y="155"/>
                  <a:pt x="85" y="149"/>
                </a:cubicBezTo>
                <a:cubicBezTo>
                  <a:pt x="85" y="143"/>
                  <a:pt x="90" y="138"/>
                  <a:pt x="96" y="138"/>
                </a:cubicBezTo>
                <a:cubicBezTo>
                  <a:pt x="102" y="138"/>
                  <a:pt x="107" y="143"/>
                  <a:pt x="107" y="149"/>
                </a:cubicBezTo>
                <a:close/>
                <a:moveTo>
                  <a:pt x="149" y="149"/>
                </a:moveTo>
                <a:cubicBezTo>
                  <a:pt x="149" y="155"/>
                  <a:pt x="145" y="160"/>
                  <a:pt x="139" y="160"/>
                </a:cubicBezTo>
                <a:cubicBezTo>
                  <a:pt x="133" y="160"/>
                  <a:pt x="128" y="155"/>
                  <a:pt x="128" y="149"/>
                </a:cubicBezTo>
                <a:cubicBezTo>
                  <a:pt x="128" y="143"/>
                  <a:pt x="133" y="138"/>
                  <a:pt x="139" y="138"/>
                </a:cubicBezTo>
                <a:cubicBezTo>
                  <a:pt x="145" y="138"/>
                  <a:pt x="149" y="143"/>
                  <a:pt x="149" y="149"/>
                </a:cubicBezTo>
                <a:close/>
                <a:moveTo>
                  <a:pt x="192" y="106"/>
                </a:moveTo>
                <a:cubicBezTo>
                  <a:pt x="192" y="112"/>
                  <a:pt x="187" y="117"/>
                  <a:pt x="181" y="117"/>
                </a:cubicBezTo>
                <a:cubicBezTo>
                  <a:pt x="175" y="117"/>
                  <a:pt x="171" y="112"/>
                  <a:pt x="171" y="106"/>
                </a:cubicBezTo>
                <a:cubicBezTo>
                  <a:pt x="171" y="100"/>
                  <a:pt x="175" y="96"/>
                  <a:pt x="181" y="96"/>
                </a:cubicBezTo>
                <a:cubicBezTo>
                  <a:pt x="187" y="96"/>
                  <a:pt x="192" y="100"/>
                  <a:pt x="192" y="106"/>
                </a:cubicBezTo>
                <a:close/>
                <a:moveTo>
                  <a:pt x="192" y="149"/>
                </a:moveTo>
                <a:cubicBezTo>
                  <a:pt x="192" y="155"/>
                  <a:pt x="187" y="160"/>
                  <a:pt x="181" y="160"/>
                </a:cubicBezTo>
                <a:cubicBezTo>
                  <a:pt x="175" y="160"/>
                  <a:pt x="171" y="155"/>
                  <a:pt x="171" y="149"/>
                </a:cubicBezTo>
                <a:cubicBezTo>
                  <a:pt x="171" y="143"/>
                  <a:pt x="175" y="138"/>
                  <a:pt x="181" y="138"/>
                </a:cubicBezTo>
                <a:cubicBezTo>
                  <a:pt x="187" y="138"/>
                  <a:pt x="192" y="143"/>
                  <a:pt x="192" y="149"/>
                </a:cubicBezTo>
                <a:close/>
                <a:moveTo>
                  <a:pt x="224" y="96"/>
                </a:moveTo>
                <a:cubicBezTo>
                  <a:pt x="230" y="96"/>
                  <a:pt x="235" y="100"/>
                  <a:pt x="235" y="106"/>
                </a:cubicBezTo>
                <a:cubicBezTo>
                  <a:pt x="235" y="112"/>
                  <a:pt x="230" y="117"/>
                  <a:pt x="224" y="117"/>
                </a:cubicBezTo>
                <a:cubicBezTo>
                  <a:pt x="218" y="117"/>
                  <a:pt x="213" y="112"/>
                  <a:pt x="213" y="106"/>
                </a:cubicBezTo>
                <a:cubicBezTo>
                  <a:pt x="213" y="100"/>
                  <a:pt x="218" y="96"/>
                  <a:pt x="224" y="96"/>
                </a:cubicBezTo>
                <a:close/>
                <a:moveTo>
                  <a:pt x="235" y="149"/>
                </a:moveTo>
                <a:cubicBezTo>
                  <a:pt x="235" y="155"/>
                  <a:pt x="230" y="160"/>
                  <a:pt x="224" y="160"/>
                </a:cubicBezTo>
                <a:cubicBezTo>
                  <a:pt x="218" y="160"/>
                  <a:pt x="213" y="155"/>
                  <a:pt x="213" y="149"/>
                </a:cubicBezTo>
                <a:cubicBezTo>
                  <a:pt x="213" y="143"/>
                  <a:pt x="218" y="138"/>
                  <a:pt x="224" y="138"/>
                </a:cubicBezTo>
                <a:cubicBezTo>
                  <a:pt x="230" y="138"/>
                  <a:pt x="235" y="143"/>
                  <a:pt x="235" y="149"/>
                </a:cubicBezTo>
                <a:close/>
                <a:moveTo>
                  <a:pt x="64" y="192"/>
                </a:moveTo>
                <a:cubicBezTo>
                  <a:pt x="64" y="198"/>
                  <a:pt x="59" y="202"/>
                  <a:pt x="53" y="202"/>
                </a:cubicBezTo>
                <a:cubicBezTo>
                  <a:pt x="47" y="202"/>
                  <a:pt x="43" y="198"/>
                  <a:pt x="43" y="192"/>
                </a:cubicBezTo>
                <a:cubicBezTo>
                  <a:pt x="43" y="186"/>
                  <a:pt x="47" y="181"/>
                  <a:pt x="53" y="181"/>
                </a:cubicBezTo>
                <a:cubicBezTo>
                  <a:pt x="59" y="181"/>
                  <a:pt x="64" y="186"/>
                  <a:pt x="64" y="192"/>
                </a:cubicBezTo>
                <a:close/>
                <a:moveTo>
                  <a:pt x="107" y="192"/>
                </a:moveTo>
                <a:cubicBezTo>
                  <a:pt x="107" y="198"/>
                  <a:pt x="102" y="202"/>
                  <a:pt x="96" y="202"/>
                </a:cubicBezTo>
                <a:cubicBezTo>
                  <a:pt x="90" y="202"/>
                  <a:pt x="85" y="198"/>
                  <a:pt x="85" y="192"/>
                </a:cubicBezTo>
                <a:cubicBezTo>
                  <a:pt x="85" y="186"/>
                  <a:pt x="90" y="181"/>
                  <a:pt x="96" y="181"/>
                </a:cubicBezTo>
                <a:cubicBezTo>
                  <a:pt x="102" y="181"/>
                  <a:pt x="107" y="186"/>
                  <a:pt x="107" y="192"/>
                </a:cubicBezTo>
                <a:close/>
                <a:moveTo>
                  <a:pt x="149" y="192"/>
                </a:moveTo>
                <a:cubicBezTo>
                  <a:pt x="149" y="198"/>
                  <a:pt x="145" y="202"/>
                  <a:pt x="139" y="202"/>
                </a:cubicBezTo>
                <a:cubicBezTo>
                  <a:pt x="133" y="202"/>
                  <a:pt x="128" y="198"/>
                  <a:pt x="128" y="192"/>
                </a:cubicBezTo>
                <a:cubicBezTo>
                  <a:pt x="128" y="186"/>
                  <a:pt x="133" y="181"/>
                  <a:pt x="139" y="181"/>
                </a:cubicBezTo>
                <a:cubicBezTo>
                  <a:pt x="145" y="181"/>
                  <a:pt x="149" y="186"/>
                  <a:pt x="149" y="192"/>
                </a:cubicBezTo>
                <a:close/>
                <a:moveTo>
                  <a:pt x="192" y="192"/>
                </a:moveTo>
                <a:cubicBezTo>
                  <a:pt x="192" y="198"/>
                  <a:pt x="187" y="202"/>
                  <a:pt x="181" y="202"/>
                </a:cubicBezTo>
                <a:cubicBezTo>
                  <a:pt x="175" y="202"/>
                  <a:pt x="171" y="198"/>
                  <a:pt x="171" y="192"/>
                </a:cubicBezTo>
                <a:cubicBezTo>
                  <a:pt x="171" y="186"/>
                  <a:pt x="175" y="181"/>
                  <a:pt x="181" y="181"/>
                </a:cubicBezTo>
                <a:cubicBezTo>
                  <a:pt x="187" y="181"/>
                  <a:pt x="192" y="186"/>
                  <a:pt x="192" y="192"/>
                </a:cubicBezTo>
                <a:close/>
                <a:moveTo>
                  <a:pt x="235" y="192"/>
                </a:moveTo>
                <a:cubicBezTo>
                  <a:pt x="235" y="198"/>
                  <a:pt x="230" y="202"/>
                  <a:pt x="224" y="202"/>
                </a:cubicBezTo>
                <a:cubicBezTo>
                  <a:pt x="218" y="202"/>
                  <a:pt x="213" y="198"/>
                  <a:pt x="213" y="192"/>
                </a:cubicBezTo>
                <a:cubicBezTo>
                  <a:pt x="213" y="186"/>
                  <a:pt x="218" y="181"/>
                  <a:pt x="224" y="181"/>
                </a:cubicBezTo>
                <a:cubicBezTo>
                  <a:pt x="230" y="181"/>
                  <a:pt x="235" y="186"/>
                  <a:pt x="235" y="192"/>
                </a:cubicBezTo>
                <a:close/>
                <a:moveTo>
                  <a:pt x="149" y="234"/>
                </a:moveTo>
                <a:cubicBezTo>
                  <a:pt x="149" y="240"/>
                  <a:pt x="145" y="245"/>
                  <a:pt x="139" y="245"/>
                </a:cubicBezTo>
                <a:cubicBezTo>
                  <a:pt x="133" y="245"/>
                  <a:pt x="128" y="240"/>
                  <a:pt x="128" y="234"/>
                </a:cubicBezTo>
                <a:cubicBezTo>
                  <a:pt x="128" y="228"/>
                  <a:pt x="133" y="224"/>
                  <a:pt x="139" y="224"/>
                </a:cubicBezTo>
                <a:cubicBezTo>
                  <a:pt x="145" y="224"/>
                  <a:pt x="149" y="228"/>
                  <a:pt x="149" y="234"/>
                </a:cubicBezTo>
                <a:close/>
                <a:moveTo>
                  <a:pt x="192" y="234"/>
                </a:moveTo>
                <a:cubicBezTo>
                  <a:pt x="192" y="240"/>
                  <a:pt x="187" y="245"/>
                  <a:pt x="181" y="245"/>
                </a:cubicBezTo>
                <a:cubicBezTo>
                  <a:pt x="175" y="245"/>
                  <a:pt x="171" y="240"/>
                  <a:pt x="171" y="234"/>
                </a:cubicBezTo>
                <a:cubicBezTo>
                  <a:pt x="171" y="228"/>
                  <a:pt x="175" y="224"/>
                  <a:pt x="181" y="224"/>
                </a:cubicBezTo>
                <a:cubicBezTo>
                  <a:pt x="187" y="224"/>
                  <a:pt x="192" y="228"/>
                  <a:pt x="192" y="234"/>
                </a:cubicBezTo>
                <a:close/>
                <a:moveTo>
                  <a:pt x="107" y="234"/>
                </a:moveTo>
                <a:cubicBezTo>
                  <a:pt x="107" y="240"/>
                  <a:pt x="102" y="245"/>
                  <a:pt x="96" y="245"/>
                </a:cubicBezTo>
                <a:cubicBezTo>
                  <a:pt x="90" y="245"/>
                  <a:pt x="85" y="240"/>
                  <a:pt x="85" y="234"/>
                </a:cubicBezTo>
                <a:cubicBezTo>
                  <a:pt x="85" y="228"/>
                  <a:pt x="90" y="224"/>
                  <a:pt x="96" y="224"/>
                </a:cubicBezTo>
                <a:cubicBezTo>
                  <a:pt x="102" y="224"/>
                  <a:pt x="107" y="228"/>
                  <a:pt x="107" y="234"/>
                </a:cubicBezTo>
                <a:close/>
                <a:moveTo>
                  <a:pt x="64" y="234"/>
                </a:moveTo>
                <a:cubicBezTo>
                  <a:pt x="64" y="240"/>
                  <a:pt x="59" y="245"/>
                  <a:pt x="53" y="245"/>
                </a:cubicBezTo>
                <a:cubicBezTo>
                  <a:pt x="47" y="245"/>
                  <a:pt x="43" y="240"/>
                  <a:pt x="43" y="234"/>
                </a:cubicBezTo>
                <a:cubicBezTo>
                  <a:pt x="43" y="228"/>
                  <a:pt x="47" y="224"/>
                  <a:pt x="53" y="224"/>
                </a:cubicBezTo>
                <a:cubicBezTo>
                  <a:pt x="59" y="224"/>
                  <a:pt x="64" y="228"/>
                  <a:pt x="64" y="234"/>
                </a:cubicBezTo>
                <a:close/>
              </a:path>
            </a:pathLst>
          </a:custGeom>
          <a:solidFill>
            <a:srgbClr val="1E335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p>
        </p:txBody>
      </p:sp>
      <p:sp>
        <p:nvSpPr>
          <p:cNvPr id="17" name="Rectangle 16">
            <a:extLst>
              <a:ext uri="{FF2B5EF4-FFF2-40B4-BE49-F238E27FC236}">
                <a16:creationId xmlns:a16="http://schemas.microsoft.com/office/drawing/2014/main" id="{F90FFB5B-265F-5407-D781-447B461DC222}"/>
              </a:ext>
            </a:extLst>
          </p:cNvPr>
          <p:cNvSpPr/>
          <p:nvPr/>
        </p:nvSpPr>
        <p:spPr>
          <a:xfrm>
            <a:off x="1085706" y="5943260"/>
            <a:ext cx="949964" cy="338554"/>
          </a:xfrm>
          <a:prstGeom prst="rect">
            <a:avLst/>
          </a:prstGeom>
        </p:spPr>
        <p:txBody>
          <a:bodyPr wrap="square">
            <a:spAutoFit/>
          </a:bodyPr>
          <a:lstStyle/>
          <a:p>
            <a:pPr defTabSz="685800">
              <a:defRPr/>
            </a:pPr>
            <a:r>
              <a:rPr lang="en-US" sz="1600" b="1" dirty="0"/>
              <a:t>Timeline</a:t>
            </a:r>
          </a:p>
        </p:txBody>
      </p:sp>
      <p:sp>
        <p:nvSpPr>
          <p:cNvPr id="18" name="Rectangle 17">
            <a:extLst>
              <a:ext uri="{FF2B5EF4-FFF2-40B4-BE49-F238E27FC236}">
                <a16:creationId xmlns:a16="http://schemas.microsoft.com/office/drawing/2014/main" id="{D92D15FE-CB81-039D-B715-7067D4524A86}"/>
              </a:ext>
            </a:extLst>
          </p:cNvPr>
          <p:cNvSpPr/>
          <p:nvPr/>
        </p:nvSpPr>
        <p:spPr>
          <a:xfrm>
            <a:off x="2035670" y="5648173"/>
            <a:ext cx="9003074" cy="923330"/>
          </a:xfrm>
          <a:prstGeom prst="rect">
            <a:avLst/>
          </a:prstGeom>
        </p:spPr>
        <p:txBody>
          <a:bodyPr wrap="square">
            <a:spAutoFit/>
          </a:bodyPr>
          <a:lstStyle/>
          <a:p>
            <a:pPr marL="285750" indent="-285750" defTabSz="685800">
              <a:buFont typeface="Arial" panose="020B0604020202020204" pitchFamily="34" charset="0"/>
              <a:buChar char="•"/>
              <a:defRPr/>
            </a:pPr>
            <a:r>
              <a:rPr lang="en-US" b="1" dirty="0"/>
              <a:t>Applications </a:t>
            </a:r>
            <a:r>
              <a:rPr lang="en-US" b="1" dirty="0" smtClean="0"/>
              <a:t>were due </a:t>
            </a:r>
            <a:r>
              <a:rPr lang="en-US" b="1" dirty="0"/>
              <a:t>to GOHSEP </a:t>
            </a:r>
            <a:r>
              <a:rPr lang="en-US" b="1" dirty="0" smtClean="0"/>
              <a:t>1/29/2024</a:t>
            </a:r>
            <a:endParaRPr lang="en-US" b="1" dirty="0"/>
          </a:p>
          <a:p>
            <a:pPr marL="285750" indent="-285750" defTabSz="685800">
              <a:buFont typeface="Arial" panose="020B0604020202020204" pitchFamily="34" charset="0"/>
              <a:buChar char="•"/>
              <a:defRPr/>
            </a:pPr>
            <a:r>
              <a:rPr lang="en-US" dirty="0"/>
              <a:t>Applications </a:t>
            </a:r>
            <a:r>
              <a:rPr lang="en-US" dirty="0" smtClean="0"/>
              <a:t>were due </a:t>
            </a:r>
            <a:r>
              <a:rPr lang="en-US" dirty="0"/>
              <a:t>to FEMA 2/29/2024</a:t>
            </a:r>
          </a:p>
          <a:p>
            <a:pPr marL="285750" indent="-285750" defTabSz="685800">
              <a:buFont typeface="Arial" panose="020B0604020202020204" pitchFamily="34" charset="0"/>
              <a:buChar char="•"/>
              <a:defRPr/>
            </a:pPr>
            <a:r>
              <a:rPr lang="en-US" dirty="0"/>
              <a:t>36-month period of performance</a:t>
            </a:r>
          </a:p>
        </p:txBody>
      </p:sp>
    </p:spTree>
    <p:extLst>
      <p:ext uri="{BB962C8B-B14F-4D97-AF65-F5344CB8AC3E}">
        <p14:creationId xmlns:p14="http://schemas.microsoft.com/office/powerpoint/2010/main" val="27680765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A329CB-7BF8-32B4-9655-D568090AAF97}"/>
              </a:ext>
            </a:extLst>
          </p:cNvPr>
          <p:cNvSpPr txBox="1">
            <a:spLocks noGrp="1"/>
          </p:cNvSpPr>
          <p:nvPr>
            <p:ph type="title"/>
          </p:nvPr>
        </p:nvSpPr>
        <p:spPr bwMode="gray">
          <a:xfrm>
            <a:off x="1052051" y="1193059"/>
            <a:ext cx="6993082" cy="447889"/>
          </a:xfrm>
          <a:prstGeom prst="rect">
            <a:avLst/>
          </a:prstGeom>
        </p:spPr>
        <p:txBody>
          <a:bodyPr vert="horz" lIns="0" tIns="0" rIns="0" bIns="0" rtlCol="0" anchor="b" anchorCtr="0">
            <a:noAutofit/>
          </a:bodyPr>
          <a:lstStyle>
            <a:lvl1pPr algn="l" defTabSz="1219170" rtl="0" eaLnBrk="1" latinLnBrk="0" hangingPunct="1">
              <a:lnSpc>
                <a:spcPct val="80000"/>
              </a:lnSpc>
              <a:spcBef>
                <a:spcPct val="0"/>
              </a:spcBef>
              <a:buNone/>
              <a:defRPr sz="36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1219170" rtl="0" eaLnBrk="1" fontAlgn="auto" latinLnBrk="0" hangingPunct="1">
              <a:lnSpc>
                <a:spcPct val="80000"/>
              </a:lnSpc>
              <a:spcBef>
                <a:spcPct val="0"/>
              </a:spcBef>
              <a:spcAft>
                <a:spcPts val="0"/>
              </a:spcAft>
              <a:buClrTx/>
              <a:buSzTx/>
              <a:buFontTx/>
              <a:buNone/>
              <a:tabLst/>
              <a:defRPr/>
            </a:pPr>
            <a:r>
              <a:rPr kumimoji="0" lang="en-US" b="1" i="0" u="none" strike="noStrike" kern="1200" cap="none" spc="0" normalizeH="0" baseline="0" noProof="0" dirty="0" smtClean="0">
                <a:ln>
                  <a:noFill/>
                </a:ln>
                <a:effectLst>
                  <a:outerShdw blurRad="38100" dist="38100" dir="2700000" algn="tl">
                    <a:srgbClr val="000000">
                      <a:alpha val="43137"/>
                    </a:srgbClr>
                  </a:outerShdw>
                </a:effectLst>
                <a:uLnTx/>
                <a:uFillTx/>
                <a:latin typeface="Calibri Light" panose="020F0302020204030204" pitchFamily="34" charset="0"/>
                <a:cs typeface="Calibri Light" panose="020F0302020204030204" pitchFamily="34" charset="0"/>
              </a:rPr>
              <a:t>FY23 BRIC</a:t>
            </a:r>
            <a:r>
              <a:rPr kumimoji="0" lang="en-US" b="1" i="0" u="none" strike="noStrike" kern="1200" cap="none" spc="0" normalizeH="0" noProof="0" dirty="0" smtClean="0">
                <a:ln>
                  <a:noFill/>
                </a:ln>
                <a:effectLst>
                  <a:outerShdw blurRad="38100" dist="38100" dir="2700000" algn="tl">
                    <a:srgbClr val="000000">
                      <a:alpha val="43137"/>
                    </a:srgbClr>
                  </a:outerShdw>
                </a:effectLst>
                <a:uLnTx/>
                <a:uFillTx/>
                <a:latin typeface="Calibri Light" panose="020F0302020204030204" pitchFamily="34" charset="0"/>
                <a:cs typeface="Calibri Light" panose="020F0302020204030204" pitchFamily="34" charset="0"/>
              </a:rPr>
              <a:t> and FMA Submissions</a:t>
            </a:r>
            <a:endParaRPr kumimoji="0" lang="en-US" b="1" i="0" u="none" strike="noStrike" kern="1200" cap="none" spc="0" normalizeH="0" baseline="0" noProof="0" dirty="0">
              <a:ln>
                <a:noFill/>
              </a:ln>
              <a:effectLst>
                <a:outerShdw blurRad="38100" dist="38100" dir="2700000" algn="tl">
                  <a:srgbClr val="000000">
                    <a:alpha val="43137"/>
                  </a:srgbClr>
                </a:outerShdw>
              </a:effectLst>
              <a:uLnTx/>
              <a:uFillTx/>
              <a:latin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35B05B14-673A-E412-5324-927E390447B9}"/>
              </a:ext>
            </a:extLst>
          </p:cNvPr>
          <p:cNvSpPr txBox="1"/>
          <p:nvPr/>
        </p:nvSpPr>
        <p:spPr>
          <a:xfrm>
            <a:off x="923636" y="1925348"/>
            <a:ext cx="7684472" cy="3718069"/>
          </a:xfrm>
          <a:prstGeom prst="rect">
            <a:avLst/>
          </a:prstGeom>
          <a:noFill/>
          <a:ln w="38100">
            <a:solidFill>
              <a:schemeClr val="bg1"/>
            </a:solidFill>
          </a:ln>
        </p:spPr>
        <p:txBody>
          <a:bodyPr wrap="square" lIns="91440" tIns="45720" rIns="91440" bIns="45720" rtlCol="0" anchor="t">
            <a:spAutoFit/>
          </a:bodyPr>
          <a:lstStyle/>
          <a:p>
            <a:pPr marL="342900" indent="-342900">
              <a:buFont typeface="Arial" panose="020B0604020202020204" pitchFamily="34" charset="0"/>
              <a:buChar char="•"/>
            </a:pPr>
            <a:endParaRPr lang="en-US" sz="1600" dirty="0">
              <a:latin typeface="Calibri Light" panose="020F0302020204030204" pitchFamily="34" charset="0"/>
              <a:ea typeface="Open Sans" panose="020B0606030504020204" pitchFamily="34" charset="0"/>
              <a:cs typeface="Calibri Light" panose="020F0302020204030204" pitchFamily="34" charset="0"/>
            </a:endParaRPr>
          </a:p>
        </p:txBody>
      </p:sp>
      <p:graphicFrame>
        <p:nvGraphicFramePr>
          <p:cNvPr id="2" name="Table 1"/>
          <p:cNvGraphicFramePr>
            <a:graphicFrameLocks noGrp="1"/>
          </p:cNvGraphicFramePr>
          <p:nvPr>
            <p:extLst/>
          </p:nvPr>
        </p:nvGraphicFramePr>
        <p:xfrm>
          <a:off x="258618" y="2641600"/>
          <a:ext cx="8580582" cy="1736439"/>
        </p:xfrm>
        <a:graphic>
          <a:graphicData uri="http://schemas.openxmlformats.org/drawingml/2006/table">
            <a:tbl>
              <a:tblPr/>
              <a:tblGrid>
                <a:gridCol w="1970540">
                  <a:extLst>
                    <a:ext uri="{9D8B030D-6E8A-4147-A177-3AD203B41FA5}">
                      <a16:colId xmlns:a16="http://schemas.microsoft.com/office/drawing/2014/main" val="2391630671"/>
                    </a:ext>
                  </a:extLst>
                </a:gridCol>
                <a:gridCol w="3217719">
                  <a:extLst>
                    <a:ext uri="{9D8B030D-6E8A-4147-A177-3AD203B41FA5}">
                      <a16:colId xmlns:a16="http://schemas.microsoft.com/office/drawing/2014/main" val="630986742"/>
                    </a:ext>
                  </a:extLst>
                </a:gridCol>
                <a:gridCol w="3392323">
                  <a:extLst>
                    <a:ext uri="{9D8B030D-6E8A-4147-A177-3AD203B41FA5}">
                      <a16:colId xmlns:a16="http://schemas.microsoft.com/office/drawing/2014/main" val="1625233778"/>
                    </a:ext>
                  </a:extLst>
                </a:gridCol>
              </a:tblGrid>
              <a:tr h="436257">
                <a:tc>
                  <a:txBody>
                    <a:bodyPr/>
                    <a:lstStyle/>
                    <a:p>
                      <a:pPr algn="l" fontAlgn="b"/>
                      <a:r>
                        <a:rPr lang="en-US" sz="2000" b="1" i="0" u="none" strike="noStrike" dirty="0">
                          <a:solidFill>
                            <a:srgbClr val="000000"/>
                          </a:solidFill>
                          <a:effectLst/>
                          <a:latin typeface="Arial" panose="020B0604020202020204" pitchFamily="34" charset="0"/>
                          <a:cs typeface="Arial" panose="020B0604020202020204" pitchFamily="34" charset="0"/>
                        </a:rPr>
                        <a:t>Program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Arial" panose="020B0604020202020204" pitchFamily="34" charset="0"/>
                          <a:cs typeface="Arial" panose="020B0604020202020204" pitchFamily="34" charset="0"/>
                        </a:rPr>
                        <a:t>Count of </a:t>
                      </a:r>
                      <a:r>
                        <a:rPr lang="en-US" sz="2000" b="1" i="0" u="none" strike="noStrike" dirty="0" err="1">
                          <a:solidFill>
                            <a:srgbClr val="000000"/>
                          </a:solidFill>
                          <a:effectLst/>
                          <a:latin typeface="Arial" panose="020B0604020202020204" pitchFamily="34" charset="0"/>
                          <a:cs typeface="Arial" panose="020B0604020202020204" pitchFamily="34" charset="0"/>
                        </a:rPr>
                        <a:t>Subapplications</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Arial" panose="020B0604020202020204" pitchFamily="34" charset="0"/>
                          <a:cs typeface="Arial" panose="020B0604020202020204" pitchFamily="34" charset="0"/>
                        </a:rPr>
                        <a:t>Federal Dollars Requested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7704063"/>
                  </a:ext>
                </a:extLst>
              </a:tr>
              <a:tr h="433394">
                <a:tc>
                  <a:txBody>
                    <a:body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BRIC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$527,428,561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0367435"/>
                  </a:ext>
                </a:extLst>
              </a:tr>
              <a:tr h="433394">
                <a:tc>
                  <a:txBody>
                    <a:body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FMA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$471,435,239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1301905"/>
                  </a:ext>
                </a:extLst>
              </a:tr>
              <a:tr h="433394">
                <a:tc>
                  <a:txBody>
                    <a:bodyPr/>
                    <a:lstStyle/>
                    <a:p>
                      <a:pPr algn="r" fontAlgn="b"/>
                      <a:r>
                        <a:rPr lang="en-US" sz="2000" b="1" i="0" u="none" strike="noStrike">
                          <a:solidFill>
                            <a:srgbClr val="000000"/>
                          </a:solidFill>
                          <a:effectLst/>
                          <a:latin typeface="Arial" panose="020B0604020202020204" pitchFamily="34" charset="0"/>
                          <a:cs typeface="Arial" panose="020B0604020202020204" pitchFamily="34" charset="0"/>
                        </a:rPr>
                        <a:t>Total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Arial" panose="020B0604020202020204" pitchFamily="34" charset="0"/>
                          <a:cs typeface="Arial" panose="020B0604020202020204" pitchFamily="34" charset="0"/>
                        </a:rPr>
                        <a:t>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Arial" panose="020B0604020202020204" pitchFamily="34" charset="0"/>
                          <a:cs typeface="Arial" panose="020B0604020202020204" pitchFamily="34" charset="0"/>
                        </a:rPr>
                        <a:t>$998,863,800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8198635"/>
                  </a:ext>
                </a:extLst>
              </a:tr>
            </a:tbl>
          </a:graphicData>
        </a:graphic>
      </p:graphicFrame>
    </p:spTree>
    <p:extLst>
      <p:ext uri="{BB962C8B-B14F-4D97-AF65-F5344CB8AC3E}">
        <p14:creationId xmlns:p14="http://schemas.microsoft.com/office/powerpoint/2010/main" val="34645931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8A329CB-7BF8-32B4-9655-D568090AAF97}"/>
              </a:ext>
            </a:extLst>
          </p:cNvPr>
          <p:cNvSpPr txBox="1">
            <a:spLocks noGrp="1"/>
          </p:cNvSpPr>
          <p:nvPr>
            <p:ph type="title"/>
          </p:nvPr>
        </p:nvSpPr>
        <p:spPr bwMode="gray">
          <a:xfrm>
            <a:off x="1052051" y="1193059"/>
            <a:ext cx="6993082" cy="447889"/>
          </a:xfrm>
          <a:prstGeom prst="rect">
            <a:avLst/>
          </a:prstGeom>
        </p:spPr>
        <p:txBody>
          <a:bodyPr vert="horz" lIns="0" tIns="0" rIns="0" bIns="0" rtlCol="0" anchor="b" anchorCtr="0">
            <a:noAutofit/>
          </a:bodyPr>
          <a:lstStyle>
            <a:lvl1pPr algn="l" defTabSz="1219170" rtl="0" eaLnBrk="1" latinLnBrk="0" hangingPunct="1">
              <a:lnSpc>
                <a:spcPct val="80000"/>
              </a:lnSpc>
              <a:spcBef>
                <a:spcPct val="0"/>
              </a:spcBef>
              <a:buNone/>
              <a:defRPr sz="36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1219170" rtl="0" eaLnBrk="1" fontAlgn="auto" latinLnBrk="0" hangingPunct="1">
              <a:lnSpc>
                <a:spcPct val="80000"/>
              </a:lnSpc>
              <a:spcBef>
                <a:spcPct val="0"/>
              </a:spcBef>
              <a:spcAft>
                <a:spcPts val="0"/>
              </a:spcAft>
              <a:buClrTx/>
              <a:buSzTx/>
              <a:buFontTx/>
              <a:buNone/>
              <a:tabLst/>
              <a:defRPr/>
            </a:pPr>
            <a:r>
              <a:rPr kumimoji="0" lang="en-US" b="1" i="0" u="none" strike="noStrike" kern="1200" cap="none" spc="0" normalizeH="0" baseline="0" noProof="0" dirty="0" smtClean="0">
                <a:ln>
                  <a:noFill/>
                </a:ln>
                <a:effectLst>
                  <a:outerShdw blurRad="38100" dist="38100" dir="2700000" algn="tl">
                    <a:srgbClr val="000000">
                      <a:alpha val="43137"/>
                    </a:srgbClr>
                  </a:outerShdw>
                </a:effectLst>
                <a:uLnTx/>
                <a:uFillTx/>
                <a:latin typeface="Calibri Light" panose="020F0302020204030204" pitchFamily="34" charset="0"/>
                <a:cs typeface="Calibri Light" panose="020F0302020204030204" pitchFamily="34" charset="0"/>
              </a:rPr>
              <a:t>BRIC</a:t>
            </a:r>
            <a:r>
              <a:rPr kumimoji="0" lang="en-US" b="1" i="0" u="none" strike="noStrike" kern="1200" cap="none" spc="0" normalizeH="0" noProof="0" dirty="0" smtClean="0">
                <a:ln>
                  <a:noFill/>
                </a:ln>
                <a:effectLst>
                  <a:outerShdw blurRad="38100" dist="38100" dir="2700000" algn="tl">
                    <a:srgbClr val="000000">
                      <a:alpha val="43137"/>
                    </a:srgbClr>
                  </a:outerShdw>
                </a:effectLst>
                <a:uLnTx/>
                <a:uFillTx/>
                <a:latin typeface="Calibri Light" panose="020F0302020204030204" pitchFamily="34" charset="0"/>
                <a:cs typeface="Calibri Light" panose="020F0302020204030204" pitchFamily="34" charset="0"/>
              </a:rPr>
              <a:t> vs FMA Project Types</a:t>
            </a:r>
            <a:endParaRPr kumimoji="0" lang="en-US" b="1" i="0" u="none" strike="noStrike" kern="1200" cap="none" spc="0" normalizeH="0" baseline="0" noProof="0" dirty="0">
              <a:ln>
                <a:noFill/>
              </a:ln>
              <a:effectLst>
                <a:outerShdw blurRad="38100" dist="38100" dir="2700000" algn="tl">
                  <a:srgbClr val="000000">
                    <a:alpha val="43137"/>
                  </a:srgbClr>
                </a:outerShdw>
              </a:effectLst>
              <a:uLnTx/>
              <a:uFillTx/>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D445AC0B-7BC3-9F05-F77C-E9DFC30AE3BD}"/>
              </a:ext>
            </a:extLst>
          </p:cNvPr>
          <p:cNvSpPr txBox="1"/>
          <p:nvPr/>
        </p:nvSpPr>
        <p:spPr>
          <a:xfrm>
            <a:off x="228691" y="1925349"/>
            <a:ext cx="4473129" cy="4555093"/>
          </a:xfrm>
          <a:prstGeom prst="rect">
            <a:avLst/>
          </a:prstGeom>
          <a:noFill/>
          <a:ln w="38100">
            <a:solidFill>
              <a:schemeClr val="bg1"/>
            </a:solidFill>
          </a:ln>
        </p:spPr>
        <p:txBody>
          <a:bodyPr wrap="square" rtlCol="0">
            <a:spAutoFit/>
          </a:bodyPr>
          <a:lstStyle/>
          <a:p>
            <a:pPr algn="ctr"/>
            <a:r>
              <a:rPr lang="en-US" sz="4000" b="1" spc="50" dirty="0" smtClean="0">
                <a:latin typeface="Calibri Light" panose="020F0302020204030204" pitchFamily="34" charset="0"/>
                <a:ea typeface="Open Sans" panose="020B0606030504020204" pitchFamily="34" charset="0"/>
                <a:cs typeface="Calibri Light" panose="020F0302020204030204" pitchFamily="34" charset="0"/>
                <a:hlinkClick r:id="rId2"/>
              </a:rPr>
              <a:t>BRIC</a:t>
            </a:r>
            <a:endParaRPr lang="en-US" sz="4000" b="1" spc="50" dirty="0">
              <a:latin typeface="Calibri Light" panose="020F0302020204030204" pitchFamily="34" charset="0"/>
              <a:ea typeface="Open Sans" panose="020B0606030504020204" pitchFamily="34" charset="0"/>
              <a:cs typeface="Calibri Light" panose="020F0302020204030204" pitchFamily="34" charset="0"/>
            </a:endParaRPr>
          </a:p>
          <a:p>
            <a:r>
              <a:rPr lang="en-US" b="1" i="1" dirty="0" smtClean="0">
                <a:latin typeface="Calibri Light" panose="020F0302020204030204" pitchFamily="34" charset="0"/>
                <a:ea typeface="Open Sans"/>
                <a:cs typeface="Calibri Light" panose="020F0302020204030204" pitchFamily="34" charset="0"/>
              </a:rPr>
              <a:t>Objective</a:t>
            </a:r>
            <a:r>
              <a:rPr lang="en-US" i="1" dirty="0" smtClean="0">
                <a:latin typeface="Calibri Light" panose="020F0302020204030204" pitchFamily="34" charset="0"/>
                <a:ea typeface="Open Sans"/>
                <a:cs typeface="Calibri Light" panose="020F0302020204030204" pitchFamily="34" charset="0"/>
              </a:rPr>
              <a:t>: to reduce the risk of natural disasters and build stronger, more resilient infrastructure.</a:t>
            </a:r>
          </a:p>
          <a:p>
            <a:endParaRPr lang="en-US" i="1" dirty="0">
              <a:latin typeface="Calibri Light" panose="020F0302020204030204" pitchFamily="34" charset="0"/>
              <a:ea typeface="Open Sans"/>
              <a:cs typeface="Calibri Light" panose="020F0302020204030204" pitchFamily="34" charset="0"/>
            </a:endParaRPr>
          </a:p>
          <a:p>
            <a:r>
              <a:rPr lang="en-US" b="1" dirty="0" smtClean="0">
                <a:latin typeface="Calibri Light" panose="020F0302020204030204" pitchFamily="34" charset="0"/>
                <a:ea typeface="Open Sans"/>
                <a:cs typeface="Calibri Light" panose="020F0302020204030204" pitchFamily="34" charset="0"/>
              </a:rPr>
              <a:t>BRIC </a:t>
            </a:r>
            <a:r>
              <a:rPr lang="en-US" b="1" dirty="0">
                <a:latin typeface="Calibri Light" panose="020F0302020204030204" pitchFamily="34" charset="0"/>
                <a:ea typeface="Open Sans"/>
                <a:cs typeface="Calibri Light" panose="020F0302020204030204" pitchFamily="34" charset="0"/>
              </a:rPr>
              <a:t>is best for the following projects</a:t>
            </a:r>
            <a:r>
              <a:rPr lang="en-US" dirty="0">
                <a:latin typeface="Calibri Light" panose="020F0302020204030204" pitchFamily="34" charset="0"/>
                <a:ea typeface="Open Sans"/>
                <a:cs typeface="Calibri Light" panose="020F0302020204030204" pitchFamily="34" charset="0"/>
              </a:rPr>
              <a:t>:</a:t>
            </a:r>
          </a:p>
          <a:p>
            <a:pPr marL="800100" lvl="1" indent="-342900">
              <a:buFont typeface="Arial" panose="020B0604020202020204" pitchFamily="34" charset="0"/>
              <a:buChar char="•"/>
            </a:pPr>
            <a:r>
              <a:rPr lang="en-US" dirty="0">
                <a:latin typeface="Calibri Light" panose="020F0302020204030204" pitchFamily="34" charset="0"/>
                <a:ea typeface="Open Sans"/>
                <a:cs typeface="Calibri Light" panose="020F0302020204030204" pitchFamily="34" charset="0"/>
              </a:rPr>
              <a:t>Multi-benefit and multi-hazard projects</a:t>
            </a:r>
          </a:p>
          <a:p>
            <a:pPr marL="800100" lvl="1" indent="-342900">
              <a:buFont typeface="Arial" panose="020B0604020202020204" pitchFamily="34" charset="0"/>
              <a:buChar char="•"/>
            </a:pPr>
            <a:r>
              <a:rPr lang="en-US" dirty="0">
                <a:latin typeface="Calibri Light" panose="020F0302020204030204" pitchFamily="34" charset="0"/>
                <a:ea typeface="Open Sans"/>
                <a:cs typeface="Calibri Light" panose="020F0302020204030204" pitchFamily="34" charset="0"/>
              </a:rPr>
              <a:t>Projects that support more than one community and demonstrate collaboration (e.g., drainage, utilities, watershed)</a:t>
            </a:r>
          </a:p>
          <a:p>
            <a:pPr marL="800100" lvl="1" indent="-342900">
              <a:buFont typeface="Arial" panose="020B0604020202020204" pitchFamily="34" charset="0"/>
              <a:buChar char="•"/>
            </a:pPr>
            <a:r>
              <a:rPr lang="en-US" dirty="0">
                <a:latin typeface="Calibri Light" panose="020F0302020204030204" pitchFamily="34" charset="0"/>
                <a:ea typeface="Open Sans"/>
                <a:cs typeface="Calibri Light" panose="020F0302020204030204" pitchFamily="34" charset="0"/>
              </a:rPr>
              <a:t>Resilience-focused projects</a:t>
            </a:r>
          </a:p>
          <a:p>
            <a:pPr marL="800100" lvl="1" indent="-342900">
              <a:buFont typeface="Arial" panose="020B0604020202020204" pitchFamily="34" charset="0"/>
              <a:buChar char="•"/>
            </a:pPr>
            <a:r>
              <a:rPr lang="en-US" dirty="0">
                <a:latin typeface="Calibri Light" panose="020F0302020204030204" pitchFamily="34" charset="0"/>
                <a:ea typeface="Open Sans"/>
                <a:cs typeface="Calibri Light" panose="020F0302020204030204" pitchFamily="34" charset="0"/>
              </a:rPr>
              <a:t>Nature-based </a:t>
            </a:r>
            <a:r>
              <a:rPr lang="en-US" dirty="0" smtClean="0">
                <a:latin typeface="Calibri Light" panose="020F0302020204030204" pitchFamily="34" charset="0"/>
                <a:ea typeface="Open Sans"/>
                <a:cs typeface="Calibri Light" panose="020F0302020204030204" pitchFamily="34" charset="0"/>
              </a:rPr>
              <a:t>projects</a:t>
            </a:r>
          </a:p>
          <a:p>
            <a:pPr lvl="1"/>
            <a:endParaRPr lang="en-US" sz="1600" dirty="0">
              <a:latin typeface="Open Sans"/>
              <a:ea typeface="Open Sans"/>
              <a:cs typeface="Open Sans"/>
            </a:endParaRPr>
          </a:p>
        </p:txBody>
      </p:sp>
      <p:sp>
        <p:nvSpPr>
          <p:cNvPr id="8" name="TextBox 7">
            <a:extLst>
              <a:ext uri="{FF2B5EF4-FFF2-40B4-BE49-F238E27FC236}">
                <a16:creationId xmlns:a16="http://schemas.microsoft.com/office/drawing/2014/main" id="{35B05B14-673A-E412-5324-927E390447B9}"/>
              </a:ext>
            </a:extLst>
          </p:cNvPr>
          <p:cNvSpPr txBox="1"/>
          <p:nvPr/>
        </p:nvSpPr>
        <p:spPr>
          <a:xfrm>
            <a:off x="5148063" y="1925349"/>
            <a:ext cx="3460045" cy="4924425"/>
          </a:xfrm>
          <a:prstGeom prst="rect">
            <a:avLst/>
          </a:prstGeom>
          <a:noFill/>
          <a:ln w="38100">
            <a:solidFill>
              <a:schemeClr val="bg1"/>
            </a:solidFill>
          </a:ln>
        </p:spPr>
        <p:txBody>
          <a:bodyPr wrap="square" lIns="91440" tIns="45720" rIns="91440" bIns="45720" rtlCol="0" anchor="t">
            <a:spAutoFit/>
          </a:bodyPr>
          <a:lstStyle/>
          <a:p>
            <a:pPr algn="ctr"/>
            <a:r>
              <a:rPr lang="en-US" sz="4000" b="1" spc="50" dirty="0" smtClean="0">
                <a:latin typeface="Calibri Light" panose="020F0302020204030204" pitchFamily="34" charset="0"/>
                <a:ea typeface="Open Sans" panose="020B0606030504020204" pitchFamily="34" charset="0"/>
                <a:cs typeface="Calibri Light" panose="020F0302020204030204" pitchFamily="34" charset="0"/>
                <a:hlinkClick r:id="rId3"/>
              </a:rPr>
              <a:t>FMA</a:t>
            </a:r>
            <a:endParaRPr lang="en-US" sz="4000" b="1" spc="50" dirty="0">
              <a:latin typeface="Calibri Light" panose="020F0302020204030204" pitchFamily="34" charset="0"/>
              <a:ea typeface="Open Sans" panose="020B0606030504020204" pitchFamily="34" charset="0"/>
              <a:cs typeface="Calibri Light" panose="020F0302020204030204" pitchFamily="34" charset="0"/>
            </a:endParaRPr>
          </a:p>
          <a:p>
            <a:r>
              <a:rPr lang="en-US" b="1" i="1" dirty="0">
                <a:latin typeface="Calibri Light" panose="020F0302020204030204" pitchFamily="34" charset="0"/>
                <a:ea typeface="Open Sans" panose="020B0606030504020204" pitchFamily="34" charset="0"/>
                <a:cs typeface="Calibri Light" panose="020F0302020204030204" pitchFamily="34" charset="0"/>
              </a:rPr>
              <a:t>Objective</a:t>
            </a:r>
            <a:r>
              <a:rPr lang="en-US" dirty="0">
                <a:latin typeface="Calibri Light" panose="020F0302020204030204" pitchFamily="34" charset="0"/>
                <a:ea typeface="Open Sans" panose="020B0606030504020204" pitchFamily="34" charset="0"/>
                <a:cs typeface="Calibri Light" panose="020F0302020204030204" pitchFamily="34" charset="0"/>
              </a:rPr>
              <a:t>: </a:t>
            </a:r>
            <a:r>
              <a:rPr lang="en-US" i="1" dirty="0">
                <a:latin typeface="Calibri Light" panose="020F0302020204030204" pitchFamily="34" charset="0"/>
                <a:ea typeface="Open Sans" panose="020B0606030504020204" pitchFamily="34" charset="0"/>
                <a:cs typeface="Calibri Light" panose="020F0302020204030204" pitchFamily="34" charset="0"/>
              </a:rPr>
              <a:t>to reduce or eliminate long-term flood risk, emphasizing measures that benefit the National Flood Insurance Program (NFIP</a:t>
            </a:r>
            <a:r>
              <a:rPr lang="en-US" i="1" dirty="0" smtClean="0">
                <a:latin typeface="Calibri Light" panose="020F0302020204030204" pitchFamily="34" charset="0"/>
                <a:ea typeface="Open Sans" panose="020B0606030504020204" pitchFamily="34" charset="0"/>
                <a:cs typeface="Calibri Light" panose="020F0302020204030204" pitchFamily="34" charset="0"/>
              </a:rPr>
              <a:t>).</a:t>
            </a:r>
          </a:p>
          <a:p>
            <a:endParaRPr lang="en-US" i="1" dirty="0">
              <a:latin typeface="Calibri Light" panose="020F0302020204030204" pitchFamily="34" charset="0"/>
              <a:ea typeface="Open Sans" panose="020B0606030504020204" pitchFamily="34" charset="0"/>
              <a:cs typeface="Calibri Light" panose="020F0302020204030204" pitchFamily="34" charset="0"/>
            </a:endParaRPr>
          </a:p>
          <a:p>
            <a:r>
              <a:rPr lang="en-US" b="1" dirty="0" smtClean="0">
                <a:latin typeface="Calibri Light" panose="020F0302020204030204" pitchFamily="34" charset="0"/>
                <a:ea typeface="Open Sans" panose="020B0606030504020204" pitchFamily="34" charset="0"/>
                <a:cs typeface="Calibri Light" panose="020F0302020204030204" pitchFamily="34" charset="0"/>
              </a:rPr>
              <a:t>FMA </a:t>
            </a:r>
            <a:r>
              <a:rPr lang="en-US" b="1" dirty="0">
                <a:latin typeface="Calibri Light" panose="020F0302020204030204" pitchFamily="34" charset="0"/>
                <a:ea typeface="Open Sans" panose="020B0606030504020204" pitchFamily="34" charset="0"/>
                <a:cs typeface="Calibri Light" panose="020F0302020204030204" pitchFamily="34" charset="0"/>
              </a:rPr>
              <a:t>is best for the following </a:t>
            </a:r>
            <a:r>
              <a:rPr lang="en-US" b="1" dirty="0" smtClean="0">
                <a:latin typeface="Calibri Light" panose="020F0302020204030204" pitchFamily="34" charset="0"/>
                <a:ea typeface="Open Sans" panose="020B0606030504020204" pitchFamily="34" charset="0"/>
                <a:cs typeface="Calibri Light" panose="020F0302020204030204" pitchFamily="34" charset="0"/>
              </a:rPr>
              <a:t>projects:</a:t>
            </a:r>
          </a:p>
          <a:p>
            <a:pPr marL="800100" lvl="1" indent="-342900">
              <a:buFont typeface="Arial" panose="020B0604020202020204" pitchFamily="34" charset="0"/>
              <a:buChar char="•"/>
            </a:pPr>
            <a:r>
              <a:rPr lang="en-US" dirty="0">
                <a:latin typeface="Calibri Light" panose="020F0302020204030204" pitchFamily="34" charset="0"/>
                <a:ea typeface="Open Sans" panose="020B0606030504020204" pitchFamily="34" charset="0"/>
                <a:cs typeface="Calibri Light" panose="020F0302020204030204" pitchFamily="34" charset="0"/>
              </a:rPr>
              <a:t>P</a:t>
            </a:r>
            <a:r>
              <a:rPr lang="en-US" dirty="0" smtClean="0">
                <a:latin typeface="Calibri Light" panose="020F0302020204030204" pitchFamily="34" charset="0"/>
                <a:ea typeface="Open Sans" panose="020B0606030504020204" pitchFamily="34" charset="0"/>
                <a:cs typeface="Calibri Light" panose="020F0302020204030204" pitchFamily="34" charset="0"/>
              </a:rPr>
              <a:t>rojects </a:t>
            </a:r>
            <a:r>
              <a:rPr lang="en-US" dirty="0">
                <a:latin typeface="Calibri Light" panose="020F0302020204030204" pitchFamily="34" charset="0"/>
                <a:ea typeface="Open Sans" panose="020B0606030504020204" pitchFamily="34" charset="0"/>
                <a:cs typeface="Calibri Light" panose="020F0302020204030204" pitchFamily="34" charset="0"/>
              </a:rPr>
              <a:t>that benefit the NFIP such as property acquisitions and elevations</a:t>
            </a:r>
            <a:r>
              <a:rPr lang="en-US" dirty="0" smtClean="0">
                <a:latin typeface="Calibri Light" panose="020F0302020204030204" pitchFamily="34" charset="0"/>
                <a:ea typeface="Open Sans" panose="020B0606030504020204" pitchFamily="34" charset="0"/>
                <a:cs typeface="Calibri Light" panose="020F0302020204030204" pitchFamily="34" charset="0"/>
              </a:rPr>
              <a:t>.</a:t>
            </a:r>
          </a:p>
          <a:p>
            <a:pPr marL="800100" lvl="1" indent="-342900">
              <a:buFont typeface="Arial" panose="020B0604020202020204" pitchFamily="34" charset="0"/>
              <a:buChar char="•"/>
            </a:pPr>
            <a:r>
              <a:rPr lang="en-US" dirty="0" smtClean="0">
                <a:latin typeface="Calibri Light" panose="020F0302020204030204" pitchFamily="34" charset="0"/>
                <a:ea typeface="Open Sans" panose="020B0606030504020204" pitchFamily="34" charset="0"/>
                <a:cs typeface="Calibri Light" panose="020F0302020204030204" pitchFamily="34" charset="0"/>
              </a:rPr>
              <a:t>Community drainage projects</a:t>
            </a:r>
            <a:endParaRPr lang="en-US" dirty="0">
              <a:latin typeface="Calibri Light" panose="020F0302020204030204" pitchFamily="34" charset="0"/>
              <a:ea typeface="Open Sans" panose="020B0606030504020204" pitchFamily="34" charset="0"/>
              <a:cs typeface="Calibri Light" panose="020F0302020204030204" pitchFamily="34" charset="0"/>
            </a:endParaRPr>
          </a:p>
          <a:p>
            <a:pPr marL="342900" indent="-342900">
              <a:buFont typeface="Arial" panose="020B0604020202020204" pitchFamily="34" charset="0"/>
              <a:buChar char="•"/>
            </a:pPr>
            <a:endParaRPr lang="en-US" sz="1600" dirty="0">
              <a:latin typeface="Calibri Light" panose="020F0302020204030204" pitchFamily="34" charset="0"/>
              <a:ea typeface="Open Sans" panose="020B0606030504020204" pitchFamily="34" charset="0"/>
              <a:cs typeface="Calibri Light" panose="020F0302020204030204" pitchFamily="34" charset="0"/>
            </a:endParaRPr>
          </a:p>
          <a:p>
            <a:pPr marL="342900" indent="-342900">
              <a:buFont typeface="Arial" panose="020B0604020202020204" pitchFamily="34" charset="0"/>
              <a:buChar char="•"/>
            </a:pPr>
            <a:endParaRPr lang="en-US" sz="1600" dirty="0">
              <a:latin typeface="Calibri Light" panose="020F0302020204030204" pitchFamily="34" charset="0"/>
              <a:ea typeface="Open Sans" panose="020B0606030504020204" pitchFamily="34" charset="0"/>
              <a:cs typeface="Calibri Light" panose="020F0302020204030204" pitchFamily="34" charset="0"/>
            </a:endParaRPr>
          </a:p>
        </p:txBody>
      </p:sp>
    </p:spTree>
    <p:extLst>
      <p:ext uri="{BB962C8B-B14F-4D97-AF65-F5344CB8AC3E}">
        <p14:creationId xmlns:p14="http://schemas.microsoft.com/office/powerpoint/2010/main" val="22513602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925" y="1037230"/>
            <a:ext cx="8393501" cy="653459"/>
          </a:xfrm>
        </p:spPr>
        <p:txBody>
          <a:bodyPr>
            <a:normAutofit/>
          </a:bodyPr>
          <a:lstStyle/>
          <a:p>
            <a:r>
              <a:rPr lang="en-US" sz="3500" dirty="0" smtClean="0"/>
              <a:t>Other Hazard Mitigation Assistance Programs</a:t>
            </a:r>
            <a:endParaRPr lang="en-US" sz="3500" dirty="0"/>
          </a:p>
        </p:txBody>
      </p:sp>
      <p:sp>
        <p:nvSpPr>
          <p:cNvPr id="3" name="Content Placeholder 2"/>
          <p:cNvSpPr>
            <a:spLocks noGrp="1"/>
          </p:cNvSpPr>
          <p:nvPr>
            <p:ph idx="1"/>
          </p:nvPr>
        </p:nvSpPr>
        <p:spPr>
          <a:xfrm>
            <a:off x="301925" y="1690688"/>
            <a:ext cx="8393501" cy="5093570"/>
          </a:xfrm>
        </p:spPr>
        <p:txBody>
          <a:bodyPr>
            <a:normAutofit/>
          </a:bodyPr>
          <a:lstStyle/>
          <a:p>
            <a:pPr lvl="0"/>
            <a:r>
              <a:rPr lang="en-US" b="1" u="sng" dirty="0"/>
              <a:t>SWIFT</a:t>
            </a:r>
            <a:r>
              <a:rPr lang="en-US" u="sng" dirty="0"/>
              <a:t> Flood Mitigation Assistance (SWIFT FMA)</a:t>
            </a:r>
            <a:endParaRPr lang="en-US" sz="2400" u="sng" dirty="0"/>
          </a:p>
          <a:p>
            <a:pPr lvl="1"/>
            <a:r>
              <a:rPr lang="en-US" dirty="0"/>
              <a:t>$40M </a:t>
            </a:r>
            <a:r>
              <a:rPr lang="en-US" dirty="0" smtClean="0"/>
              <a:t>awarded to Louisiana in FY22 (inaugural year)</a:t>
            </a:r>
            <a:endParaRPr lang="en-US" dirty="0"/>
          </a:p>
          <a:p>
            <a:pPr lvl="1"/>
            <a:r>
              <a:rPr lang="en-US" dirty="0" smtClean="0"/>
              <a:t>Louisiana is currently ineligible for FY23 funding (requires major flood declaration prior to May 2024)</a:t>
            </a:r>
            <a:endParaRPr lang="en-US" dirty="0"/>
          </a:p>
          <a:p>
            <a:pPr lvl="0"/>
            <a:r>
              <a:rPr lang="en-US" u="sng" dirty="0"/>
              <a:t>Safeguarding Tomorrow through Ongoing Risk Mitigation (</a:t>
            </a:r>
            <a:r>
              <a:rPr lang="en-US" b="1" u="sng" dirty="0"/>
              <a:t>STORM</a:t>
            </a:r>
            <a:r>
              <a:rPr lang="en-US" u="sng" dirty="0"/>
              <a:t> Act) Revolving Loan </a:t>
            </a:r>
            <a:r>
              <a:rPr lang="en-US" u="sng" dirty="0" smtClean="0"/>
              <a:t>Fund (RLF)</a:t>
            </a:r>
            <a:endParaRPr lang="en-US" sz="2400" u="sng" dirty="0"/>
          </a:p>
          <a:p>
            <a:pPr lvl="1"/>
            <a:r>
              <a:rPr lang="en-US" dirty="0"/>
              <a:t>FEMA </a:t>
            </a:r>
            <a:r>
              <a:rPr lang="en-US" dirty="0" smtClean="0"/>
              <a:t>provides </a:t>
            </a:r>
            <a:r>
              <a:rPr lang="en-US" dirty="0"/>
              <a:t>capitalization grants to </a:t>
            </a:r>
            <a:r>
              <a:rPr lang="en-US" dirty="0" smtClean="0"/>
              <a:t>eligible Applicants to </a:t>
            </a:r>
            <a:r>
              <a:rPr lang="en-US" dirty="0"/>
              <a:t>establish </a:t>
            </a:r>
            <a:r>
              <a:rPr lang="en-US" b="1" dirty="0"/>
              <a:t>revolving loan funds </a:t>
            </a:r>
            <a:r>
              <a:rPr lang="en-US" dirty="0"/>
              <a:t>that provide </a:t>
            </a:r>
            <a:r>
              <a:rPr lang="en-US" dirty="0" smtClean="0"/>
              <a:t>low </a:t>
            </a:r>
            <a:r>
              <a:rPr lang="en-US" dirty="0"/>
              <a:t>interest loans to local </a:t>
            </a:r>
            <a:r>
              <a:rPr lang="en-US" dirty="0" smtClean="0"/>
              <a:t>governments for projects that </a:t>
            </a:r>
            <a:r>
              <a:rPr lang="en-US" dirty="0"/>
              <a:t>mitigate impacts from natural hazards.</a:t>
            </a:r>
          </a:p>
          <a:p>
            <a:r>
              <a:rPr lang="en-US" b="1" u="sng" dirty="0" smtClean="0"/>
              <a:t>L-PDM</a:t>
            </a:r>
            <a:r>
              <a:rPr lang="en-US" u="sng" dirty="0" smtClean="0"/>
              <a:t>: </a:t>
            </a:r>
            <a:r>
              <a:rPr lang="en-US" sz="2400" dirty="0" smtClean="0"/>
              <a:t>Congressionally Directed Spending; project proposals submitted to local Senator’s office for consideration</a:t>
            </a:r>
            <a:endParaRPr lang="en-US" sz="2400" dirty="0"/>
          </a:p>
        </p:txBody>
      </p:sp>
    </p:spTree>
    <p:extLst>
      <p:ext uri="{BB962C8B-B14F-4D97-AF65-F5344CB8AC3E}">
        <p14:creationId xmlns:p14="http://schemas.microsoft.com/office/powerpoint/2010/main" val="144478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A394F42D-C931-6A74-66B2-87E3095DED4D}"/>
              </a:ext>
            </a:extLst>
          </p:cNvPr>
          <p:cNvCxnSpPr/>
          <p:nvPr/>
        </p:nvCxnSpPr>
        <p:spPr>
          <a:xfrm flipH="1">
            <a:off x="5683147" y="2409954"/>
            <a:ext cx="3737" cy="27502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a:cxnSpLocks/>
          </p:cNvCxnSpPr>
          <p:nvPr/>
        </p:nvCxnSpPr>
        <p:spPr>
          <a:xfrm>
            <a:off x="3143701" y="2351915"/>
            <a:ext cx="271532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564518" y="3270067"/>
            <a:ext cx="2098" cy="194914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D020001-EF94-ABF6-6D47-C024E3786734}"/>
              </a:ext>
            </a:extLst>
          </p:cNvPr>
          <p:cNvCxnSpPr/>
          <p:nvPr/>
        </p:nvCxnSpPr>
        <p:spPr>
          <a:xfrm>
            <a:off x="952211" y="2099430"/>
            <a:ext cx="6858840"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08" name="TextBox 207"/>
          <p:cNvSpPr txBox="1"/>
          <p:nvPr/>
        </p:nvSpPr>
        <p:spPr>
          <a:xfrm>
            <a:off x="5246547" y="2170984"/>
            <a:ext cx="870626"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GOHSEP </a:t>
            </a:r>
          </a:p>
          <a:p>
            <a:pPr algn="ctr" defTabSz="685800">
              <a:defRPr/>
            </a:pPr>
            <a:r>
              <a:rPr lang="en-US" sz="825" b="1" dirty="0">
                <a:solidFill>
                  <a:srgbClr val="FF0000"/>
                </a:solidFill>
                <a:latin typeface="Calibri" panose="020F0502020204030204"/>
              </a:rPr>
              <a:t>FEMA LNO</a:t>
            </a:r>
          </a:p>
        </p:txBody>
      </p:sp>
      <p:sp>
        <p:nvSpPr>
          <p:cNvPr id="105" name="TextBox 104"/>
          <p:cNvSpPr txBox="1"/>
          <p:nvPr/>
        </p:nvSpPr>
        <p:spPr>
          <a:xfrm>
            <a:off x="727968" y="1951525"/>
            <a:ext cx="870626"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GOHSEP</a:t>
            </a:r>
          </a:p>
          <a:p>
            <a:pPr algn="ctr" defTabSz="685800">
              <a:defRPr/>
            </a:pPr>
            <a:r>
              <a:rPr lang="en-US" sz="825" b="1" dirty="0">
                <a:solidFill>
                  <a:srgbClr val="FF0000"/>
                </a:solidFill>
                <a:latin typeface="Calibri" panose="020F0502020204030204"/>
              </a:rPr>
              <a:t>Legal Team</a:t>
            </a:r>
          </a:p>
        </p:txBody>
      </p:sp>
      <p:cxnSp>
        <p:nvCxnSpPr>
          <p:cNvPr id="202" name="Straight Connector 201"/>
          <p:cNvCxnSpPr>
            <a:cxnSpLocks/>
            <a:stCxn id="183" idx="3"/>
          </p:cNvCxnSpPr>
          <p:nvPr/>
        </p:nvCxnSpPr>
        <p:spPr>
          <a:xfrm>
            <a:off x="4977193" y="1631036"/>
            <a:ext cx="269354" cy="85820"/>
          </a:xfrm>
          <a:prstGeom prst="line">
            <a:avLst/>
          </a:prstGeom>
          <a:ln w="254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a:cxnSpLocks/>
            <a:endCxn id="189" idx="3"/>
          </p:cNvCxnSpPr>
          <p:nvPr/>
        </p:nvCxnSpPr>
        <p:spPr>
          <a:xfrm flipH="1">
            <a:off x="5008619" y="2021047"/>
            <a:ext cx="250062" cy="63543"/>
          </a:xfrm>
          <a:prstGeom prst="line">
            <a:avLst/>
          </a:prstGeom>
          <a:ln w="254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a:stCxn id="183" idx="1"/>
          </p:cNvCxnSpPr>
          <p:nvPr/>
        </p:nvCxnSpPr>
        <p:spPr>
          <a:xfrm flipH="1">
            <a:off x="3825923" y="1631035"/>
            <a:ext cx="332906" cy="113177"/>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stCxn id="189" idx="1"/>
          </p:cNvCxnSpPr>
          <p:nvPr/>
        </p:nvCxnSpPr>
        <p:spPr>
          <a:xfrm flipH="1" flipV="1">
            <a:off x="3829855" y="1998775"/>
            <a:ext cx="308138" cy="85815"/>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BF1BDF5-D922-3277-79E3-57F7F7437C5E}"/>
              </a:ext>
            </a:extLst>
          </p:cNvPr>
          <p:cNvCxnSpPr/>
          <p:nvPr/>
        </p:nvCxnSpPr>
        <p:spPr>
          <a:xfrm flipH="1">
            <a:off x="6072614" y="1768598"/>
            <a:ext cx="214553" cy="6354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814DA90-1B07-A646-1A5A-39136D598C01}"/>
              </a:ext>
            </a:extLst>
          </p:cNvPr>
          <p:cNvCxnSpPr/>
          <p:nvPr/>
        </p:nvCxnSpPr>
        <p:spPr>
          <a:xfrm flipH="1" flipV="1">
            <a:off x="2582842" y="1792618"/>
            <a:ext cx="278858" cy="8581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flipH="1" flipV="1">
            <a:off x="2408783" y="1534356"/>
            <a:ext cx="3924758" cy="614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5250807" y="1704390"/>
            <a:ext cx="870626"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GOHSEP </a:t>
            </a:r>
          </a:p>
          <a:p>
            <a:pPr algn="ctr" defTabSz="685800">
              <a:defRPr/>
            </a:pPr>
            <a:r>
              <a:rPr lang="en-US" sz="825" b="1" dirty="0">
                <a:solidFill>
                  <a:srgbClr val="FF0000"/>
                </a:solidFill>
                <a:latin typeface="Calibri" panose="020F0502020204030204"/>
              </a:rPr>
              <a:t>Executive Team</a:t>
            </a:r>
          </a:p>
        </p:txBody>
      </p:sp>
      <p:sp>
        <p:nvSpPr>
          <p:cNvPr id="186" name="TextBox 185"/>
          <p:cNvSpPr txBox="1"/>
          <p:nvPr/>
        </p:nvSpPr>
        <p:spPr>
          <a:xfrm>
            <a:off x="2748576" y="1708885"/>
            <a:ext cx="1093407" cy="346249"/>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Parish </a:t>
            </a:r>
          </a:p>
          <a:p>
            <a:pPr algn="ctr" defTabSz="685800">
              <a:defRPr/>
            </a:pPr>
            <a:r>
              <a:rPr lang="en-US" sz="825" b="1" dirty="0">
                <a:solidFill>
                  <a:srgbClr val="FF0000"/>
                </a:solidFill>
                <a:latin typeface="Calibri" panose="020F0502020204030204"/>
              </a:rPr>
              <a:t>OEP Team</a:t>
            </a:r>
          </a:p>
        </p:txBody>
      </p:sp>
      <p:sp>
        <p:nvSpPr>
          <p:cNvPr id="183" name="TextBox 182"/>
          <p:cNvSpPr txBox="1"/>
          <p:nvPr/>
        </p:nvSpPr>
        <p:spPr>
          <a:xfrm>
            <a:off x="4129941" y="1469453"/>
            <a:ext cx="870626" cy="346249"/>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GOHSEP </a:t>
            </a:r>
          </a:p>
          <a:p>
            <a:pPr algn="ctr" defTabSz="685800">
              <a:defRPr/>
            </a:pPr>
            <a:r>
              <a:rPr lang="en-US" sz="825" b="1" dirty="0">
                <a:solidFill>
                  <a:srgbClr val="FF0000"/>
                </a:solidFill>
                <a:latin typeface="Calibri" panose="020F0502020204030204"/>
              </a:rPr>
              <a:t>Executive Team</a:t>
            </a:r>
          </a:p>
        </p:txBody>
      </p:sp>
      <p:sp>
        <p:nvSpPr>
          <p:cNvPr id="6" name="TextBox 5">
            <a:extLst>
              <a:ext uri="{FF2B5EF4-FFF2-40B4-BE49-F238E27FC236}">
                <a16:creationId xmlns:a16="http://schemas.microsoft.com/office/drawing/2014/main" id="{ABAE9001-B428-4D11-894D-09CE6C12F60D}"/>
              </a:ext>
            </a:extLst>
          </p:cNvPr>
          <p:cNvSpPr txBox="1"/>
          <p:nvPr/>
        </p:nvSpPr>
        <p:spPr>
          <a:xfrm>
            <a:off x="6287167" y="1462071"/>
            <a:ext cx="870626" cy="346249"/>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GOHSEP </a:t>
            </a:r>
          </a:p>
          <a:p>
            <a:pPr algn="ctr" defTabSz="685800">
              <a:defRPr/>
            </a:pPr>
            <a:r>
              <a:rPr lang="en-US" sz="825" b="1" dirty="0">
                <a:solidFill>
                  <a:srgbClr val="FF0000"/>
                </a:solidFill>
                <a:latin typeface="Calibri" panose="020F0502020204030204"/>
              </a:rPr>
              <a:t>Business Team</a:t>
            </a:r>
          </a:p>
        </p:txBody>
      </p:sp>
      <p:sp>
        <p:nvSpPr>
          <p:cNvPr id="111" name="TextBox 110"/>
          <p:cNvSpPr txBox="1"/>
          <p:nvPr/>
        </p:nvSpPr>
        <p:spPr>
          <a:xfrm>
            <a:off x="1718518" y="1464875"/>
            <a:ext cx="870626" cy="346249"/>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Parish</a:t>
            </a:r>
          </a:p>
          <a:p>
            <a:pPr algn="ctr" defTabSz="685800">
              <a:defRPr/>
            </a:pPr>
            <a:r>
              <a:rPr lang="en-US" sz="825" b="1" dirty="0">
                <a:solidFill>
                  <a:srgbClr val="00B050"/>
                </a:solidFill>
                <a:latin typeface="Calibri" panose="020F0502020204030204"/>
              </a:rPr>
              <a:t> </a:t>
            </a:r>
            <a:r>
              <a:rPr lang="en-US" sz="825" b="1" dirty="0">
                <a:solidFill>
                  <a:srgbClr val="FF0000"/>
                </a:solidFill>
                <a:latin typeface="Calibri" panose="020F0502020204030204"/>
              </a:rPr>
              <a:t>OEP Team</a:t>
            </a:r>
          </a:p>
        </p:txBody>
      </p:sp>
      <p:sp>
        <p:nvSpPr>
          <p:cNvPr id="8" name="TextBox 7">
            <a:extLst>
              <a:ext uri="{FF2B5EF4-FFF2-40B4-BE49-F238E27FC236}">
                <a16:creationId xmlns:a16="http://schemas.microsoft.com/office/drawing/2014/main" id="{51E2A79B-4A06-F52D-36D9-EDBFF1AEFE0E}"/>
              </a:ext>
            </a:extLst>
          </p:cNvPr>
          <p:cNvSpPr txBox="1"/>
          <p:nvPr/>
        </p:nvSpPr>
        <p:spPr>
          <a:xfrm>
            <a:off x="7271006" y="1924189"/>
            <a:ext cx="1122533"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GOHSEP</a:t>
            </a:r>
          </a:p>
          <a:p>
            <a:pPr algn="ctr" defTabSz="685800">
              <a:defRPr/>
            </a:pPr>
            <a:r>
              <a:rPr lang="en-US" sz="825" b="1" dirty="0">
                <a:solidFill>
                  <a:srgbClr val="FF0000"/>
                </a:solidFill>
                <a:latin typeface="Calibri" panose="020F0502020204030204"/>
              </a:rPr>
              <a:t>External Affairs Team</a:t>
            </a:r>
          </a:p>
        </p:txBody>
      </p:sp>
      <p:cxnSp>
        <p:nvCxnSpPr>
          <p:cNvPr id="269" name="Straight Connector 268"/>
          <p:cNvCxnSpPr/>
          <p:nvPr/>
        </p:nvCxnSpPr>
        <p:spPr>
          <a:xfrm flipH="1" flipV="1">
            <a:off x="1637915" y="3272008"/>
            <a:ext cx="5851177" cy="4578"/>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691049" y="2996567"/>
            <a:ext cx="2879" cy="205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563567" y="3001644"/>
            <a:ext cx="3167" cy="2487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6432659" y="2995752"/>
            <a:ext cx="3167" cy="169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cxnSpLocks/>
          </p:cNvCxnSpPr>
          <p:nvPr/>
        </p:nvCxnSpPr>
        <p:spPr>
          <a:xfrm>
            <a:off x="874236" y="2985737"/>
            <a:ext cx="7367979" cy="205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552802" y="1792618"/>
            <a:ext cx="14725" cy="12212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8254276" y="2995911"/>
            <a:ext cx="2879" cy="205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3860527" y="3115147"/>
            <a:ext cx="1419803" cy="346249"/>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GOHSEP EM </a:t>
            </a:r>
          </a:p>
          <a:p>
            <a:pPr algn="ctr" defTabSz="685800">
              <a:defRPr/>
            </a:pPr>
            <a:r>
              <a:rPr lang="en-US" sz="825" b="1" dirty="0">
                <a:solidFill>
                  <a:srgbClr val="FF0000"/>
                </a:solidFill>
                <a:latin typeface="Calibri" panose="020F0502020204030204"/>
              </a:rPr>
              <a:t>EM Team</a:t>
            </a:r>
          </a:p>
        </p:txBody>
      </p:sp>
      <p:cxnSp>
        <p:nvCxnSpPr>
          <p:cNvPr id="250" name="Straight Connector 249"/>
          <p:cNvCxnSpPr/>
          <p:nvPr/>
        </p:nvCxnSpPr>
        <p:spPr>
          <a:xfrm flipH="1">
            <a:off x="6522593" y="3271242"/>
            <a:ext cx="3737" cy="203524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5807559" y="3111017"/>
            <a:ext cx="1419803" cy="473206"/>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GOHSEP SI </a:t>
            </a:r>
            <a:r>
              <a:rPr lang="en-US" sz="825" b="1" dirty="0">
                <a:solidFill>
                  <a:srgbClr val="FF0000"/>
                </a:solidFill>
                <a:latin typeface="Calibri" panose="020F0502020204030204"/>
              </a:rPr>
              <a:t>UCG,</a:t>
            </a:r>
          </a:p>
          <a:p>
            <a:pPr algn="ctr" defTabSz="685800">
              <a:defRPr/>
            </a:pPr>
            <a:r>
              <a:rPr lang="en-US" sz="825" b="1" dirty="0">
                <a:solidFill>
                  <a:srgbClr val="FF0000"/>
                </a:solidFill>
                <a:latin typeface="Calibri" panose="020F0502020204030204"/>
              </a:rPr>
              <a:t>Interoperability &amp; Intel Team</a:t>
            </a:r>
          </a:p>
        </p:txBody>
      </p:sp>
      <p:sp>
        <p:nvSpPr>
          <p:cNvPr id="217" name="TextBox 216"/>
          <p:cNvSpPr txBox="1"/>
          <p:nvPr/>
        </p:nvSpPr>
        <p:spPr>
          <a:xfrm>
            <a:off x="5794856" y="3524584"/>
            <a:ext cx="1429979" cy="219291"/>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Executive Officer</a:t>
            </a:r>
          </a:p>
        </p:txBody>
      </p:sp>
      <p:sp>
        <p:nvSpPr>
          <p:cNvPr id="248" name="TextBox 247"/>
          <p:cNvSpPr txBox="1"/>
          <p:nvPr/>
        </p:nvSpPr>
        <p:spPr>
          <a:xfrm>
            <a:off x="5668660" y="4250121"/>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GIS</a:t>
            </a:r>
          </a:p>
          <a:p>
            <a:pPr algn="ctr" defTabSz="685800">
              <a:defRPr/>
            </a:pPr>
            <a:r>
              <a:rPr lang="en-US" sz="825" dirty="0">
                <a:solidFill>
                  <a:prstClr val="black"/>
                </a:solidFill>
                <a:latin typeface="Calibri" panose="020F0502020204030204"/>
              </a:rPr>
              <a:t>Services</a:t>
            </a:r>
          </a:p>
        </p:txBody>
      </p:sp>
      <p:sp>
        <p:nvSpPr>
          <p:cNvPr id="249" name="TextBox 248"/>
          <p:cNvSpPr txBox="1"/>
          <p:nvPr/>
        </p:nvSpPr>
        <p:spPr>
          <a:xfrm>
            <a:off x="6627652" y="4251588"/>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Cyber Operations</a:t>
            </a:r>
          </a:p>
        </p:txBody>
      </p:sp>
      <p:sp>
        <p:nvSpPr>
          <p:cNvPr id="251" name="TextBox 250"/>
          <p:cNvSpPr txBox="1"/>
          <p:nvPr/>
        </p:nvSpPr>
        <p:spPr>
          <a:xfrm>
            <a:off x="5677153" y="4689754"/>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Inter-Operability</a:t>
            </a:r>
          </a:p>
        </p:txBody>
      </p:sp>
      <p:sp>
        <p:nvSpPr>
          <p:cNvPr id="253" name="TextBox 252"/>
          <p:cNvSpPr txBox="1"/>
          <p:nvPr/>
        </p:nvSpPr>
        <p:spPr>
          <a:xfrm>
            <a:off x="6651022" y="4686710"/>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School </a:t>
            </a:r>
          </a:p>
          <a:p>
            <a:pPr algn="ctr" defTabSz="685800">
              <a:defRPr/>
            </a:pPr>
            <a:r>
              <a:rPr lang="en-US" sz="825" dirty="0">
                <a:solidFill>
                  <a:prstClr val="black"/>
                </a:solidFill>
                <a:latin typeface="Calibri" panose="020F0502020204030204"/>
              </a:rPr>
              <a:t>Safety</a:t>
            </a:r>
          </a:p>
        </p:txBody>
      </p:sp>
      <p:sp>
        <p:nvSpPr>
          <p:cNvPr id="254" name="TextBox 253"/>
          <p:cNvSpPr txBox="1"/>
          <p:nvPr/>
        </p:nvSpPr>
        <p:spPr>
          <a:xfrm>
            <a:off x="6621301" y="3843116"/>
            <a:ext cx="745139" cy="473206"/>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Intelligence </a:t>
            </a:r>
          </a:p>
          <a:p>
            <a:pPr algn="ctr" defTabSz="685800">
              <a:defRPr/>
            </a:pPr>
            <a:r>
              <a:rPr lang="en-US" sz="825" dirty="0">
                <a:solidFill>
                  <a:prstClr val="black"/>
                </a:solidFill>
                <a:latin typeface="Calibri" panose="020F0502020204030204"/>
              </a:rPr>
              <a:t>Fusion Center</a:t>
            </a:r>
          </a:p>
        </p:txBody>
      </p:sp>
      <p:cxnSp>
        <p:nvCxnSpPr>
          <p:cNvPr id="278" name="Straight Connector 277"/>
          <p:cNvCxnSpPr/>
          <p:nvPr/>
        </p:nvCxnSpPr>
        <p:spPr>
          <a:xfrm>
            <a:off x="6515772" y="5293408"/>
            <a:ext cx="201707"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a:off x="6418700" y="4856096"/>
            <a:ext cx="201707"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6414821" y="4418813"/>
            <a:ext cx="201707"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a:off x="8155280" y="4439600"/>
            <a:ext cx="201707"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a:off x="8151175" y="4003269"/>
            <a:ext cx="201707"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flipH="1">
            <a:off x="8256131" y="3330839"/>
            <a:ext cx="3737" cy="152910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537352" y="3108370"/>
            <a:ext cx="1429979" cy="346249"/>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GOHSEP HM</a:t>
            </a:r>
          </a:p>
          <a:p>
            <a:pPr algn="ctr" defTabSz="685800">
              <a:defRPr/>
            </a:pPr>
            <a:r>
              <a:rPr lang="en-US" sz="825" b="1" dirty="0">
                <a:solidFill>
                  <a:srgbClr val="FF0000"/>
                </a:solidFill>
                <a:latin typeface="Calibri" panose="020F0502020204030204"/>
              </a:rPr>
              <a:t>Logistics Team</a:t>
            </a:r>
          </a:p>
        </p:txBody>
      </p:sp>
      <p:sp>
        <p:nvSpPr>
          <p:cNvPr id="215" name="TextBox 214"/>
          <p:cNvSpPr txBox="1"/>
          <p:nvPr/>
        </p:nvSpPr>
        <p:spPr>
          <a:xfrm>
            <a:off x="7537351" y="3523609"/>
            <a:ext cx="1429979" cy="219291"/>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Executive Officer</a:t>
            </a:r>
          </a:p>
        </p:txBody>
      </p:sp>
      <p:sp>
        <p:nvSpPr>
          <p:cNvPr id="242" name="TextBox 241"/>
          <p:cNvSpPr txBox="1"/>
          <p:nvPr/>
        </p:nvSpPr>
        <p:spPr>
          <a:xfrm>
            <a:off x="8345512" y="3842524"/>
            <a:ext cx="745139" cy="473206"/>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Grants Management</a:t>
            </a:r>
          </a:p>
        </p:txBody>
      </p:sp>
      <p:sp>
        <p:nvSpPr>
          <p:cNvPr id="244" name="TextBox 243"/>
          <p:cNvSpPr txBox="1"/>
          <p:nvPr/>
        </p:nvSpPr>
        <p:spPr>
          <a:xfrm>
            <a:off x="8344787" y="4262833"/>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Applicant Closeout </a:t>
            </a:r>
          </a:p>
        </p:txBody>
      </p:sp>
      <p:grpSp>
        <p:nvGrpSpPr>
          <p:cNvPr id="26" name="Group 25">
            <a:extLst>
              <a:ext uri="{FF2B5EF4-FFF2-40B4-BE49-F238E27FC236}">
                <a16:creationId xmlns:a16="http://schemas.microsoft.com/office/drawing/2014/main" id="{D6A212D5-8823-61D0-2E7B-ACF29BDDE11F}"/>
              </a:ext>
            </a:extLst>
          </p:cNvPr>
          <p:cNvGrpSpPr/>
          <p:nvPr/>
        </p:nvGrpSpPr>
        <p:grpSpPr>
          <a:xfrm>
            <a:off x="8252476" y="4689106"/>
            <a:ext cx="834662" cy="775787"/>
            <a:chOff x="11003302" y="5701813"/>
            <a:chExt cx="1112882" cy="1034382"/>
          </a:xfrm>
        </p:grpSpPr>
        <p:cxnSp>
          <p:nvCxnSpPr>
            <p:cNvPr id="5" name="Straight Connector 4">
              <a:extLst>
                <a:ext uri="{FF2B5EF4-FFF2-40B4-BE49-F238E27FC236}">
                  <a16:creationId xmlns:a16="http://schemas.microsoft.com/office/drawing/2014/main" id="{08CD2B85-4BA1-2A42-A9CB-60790809BA48}"/>
                </a:ext>
              </a:extLst>
            </p:cNvPr>
            <p:cNvCxnSpPr/>
            <p:nvPr/>
          </p:nvCxnSpPr>
          <p:spPr>
            <a:xfrm>
              <a:off x="11003302" y="5914977"/>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flipH="1">
              <a:off x="11616140" y="5741905"/>
              <a:ext cx="2797" cy="51417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45" name="TextBox 244"/>
            <p:cNvSpPr txBox="1"/>
            <p:nvPr/>
          </p:nvSpPr>
          <p:spPr>
            <a:xfrm>
              <a:off x="11122666" y="5701813"/>
              <a:ext cx="993518"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Technical Services</a:t>
              </a:r>
            </a:p>
          </p:txBody>
        </p:sp>
        <p:sp>
          <p:nvSpPr>
            <p:cNvPr id="247" name="TextBox 246"/>
            <p:cNvSpPr txBox="1"/>
            <p:nvPr/>
          </p:nvSpPr>
          <p:spPr>
            <a:xfrm>
              <a:off x="11114198" y="6274530"/>
              <a:ext cx="993518"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HM </a:t>
              </a:r>
            </a:p>
            <a:p>
              <a:pPr algn="ctr" defTabSz="685800">
                <a:defRPr/>
              </a:pPr>
              <a:r>
                <a:rPr lang="en-US" sz="825" dirty="0">
                  <a:solidFill>
                    <a:prstClr val="black"/>
                  </a:solidFill>
                  <a:latin typeface="Calibri" panose="020F0502020204030204"/>
                </a:rPr>
                <a:t>Planning</a:t>
              </a:r>
            </a:p>
          </p:txBody>
        </p:sp>
      </p:grpSp>
      <p:sp>
        <p:nvSpPr>
          <p:cNvPr id="2" name="TextBox 1">
            <a:extLst>
              <a:ext uri="{FF2B5EF4-FFF2-40B4-BE49-F238E27FC236}">
                <a16:creationId xmlns:a16="http://schemas.microsoft.com/office/drawing/2014/main" id="{F7BF1F88-670F-565B-D3FA-6BA19150DEB3}"/>
              </a:ext>
            </a:extLst>
          </p:cNvPr>
          <p:cNvSpPr txBox="1"/>
          <p:nvPr/>
        </p:nvSpPr>
        <p:spPr>
          <a:xfrm>
            <a:off x="7430384" y="3851362"/>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Quality </a:t>
            </a:r>
          </a:p>
          <a:p>
            <a:pPr algn="ctr" defTabSz="685800">
              <a:defRPr/>
            </a:pPr>
            <a:r>
              <a:rPr lang="en-US" sz="825" dirty="0">
                <a:solidFill>
                  <a:prstClr val="black"/>
                </a:solidFill>
                <a:latin typeface="Calibri" panose="020F0502020204030204"/>
              </a:rPr>
              <a:t>Control</a:t>
            </a:r>
          </a:p>
        </p:txBody>
      </p:sp>
      <p:grpSp>
        <p:nvGrpSpPr>
          <p:cNvPr id="17" name="Group 16">
            <a:extLst>
              <a:ext uri="{FF2B5EF4-FFF2-40B4-BE49-F238E27FC236}">
                <a16:creationId xmlns:a16="http://schemas.microsoft.com/office/drawing/2014/main" id="{B9ABADF5-69FB-4787-988F-5D714A6AE689}"/>
              </a:ext>
            </a:extLst>
          </p:cNvPr>
          <p:cNvGrpSpPr/>
          <p:nvPr/>
        </p:nvGrpSpPr>
        <p:grpSpPr>
          <a:xfrm>
            <a:off x="1754068" y="3115146"/>
            <a:ext cx="1684019" cy="2351818"/>
            <a:chOff x="2465762" y="3010528"/>
            <a:chExt cx="2245359" cy="3135757"/>
          </a:xfrm>
        </p:grpSpPr>
        <p:cxnSp>
          <p:nvCxnSpPr>
            <p:cNvPr id="290" name="Straight Connector 289"/>
            <p:cNvCxnSpPr/>
            <p:nvPr/>
          </p:nvCxnSpPr>
          <p:spPr>
            <a:xfrm flipH="1">
              <a:off x="4211565" y="5453042"/>
              <a:ext cx="2797" cy="51417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a:off x="3427092" y="5338646"/>
              <a:ext cx="325421"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a:off x="3444578" y="4196587"/>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3440162" y="4753852"/>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3591268" y="3309278"/>
              <a:ext cx="6028" cy="203880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628515" y="3010528"/>
              <a:ext cx="1906639" cy="461665"/>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GOHSEP PA</a:t>
              </a:r>
            </a:p>
            <a:p>
              <a:pPr algn="ctr" defTabSz="685800">
                <a:defRPr/>
              </a:pPr>
              <a:r>
                <a:rPr lang="en-US" sz="825" b="1" dirty="0">
                  <a:solidFill>
                    <a:srgbClr val="FF0000"/>
                  </a:solidFill>
                  <a:latin typeface="Calibri" panose="020F0502020204030204"/>
                </a:rPr>
                <a:t>PDA &amp; EMAC Team</a:t>
              </a:r>
            </a:p>
          </p:txBody>
        </p:sp>
        <p:sp>
          <p:nvSpPr>
            <p:cNvPr id="221" name="TextBox 220"/>
            <p:cNvSpPr txBox="1"/>
            <p:nvPr/>
          </p:nvSpPr>
          <p:spPr>
            <a:xfrm>
              <a:off x="2628515" y="3570417"/>
              <a:ext cx="1906639" cy="292388"/>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Executive Officer</a:t>
              </a:r>
            </a:p>
          </p:txBody>
        </p:sp>
        <p:sp>
          <p:nvSpPr>
            <p:cNvPr id="236" name="TextBox 235"/>
            <p:cNvSpPr txBox="1"/>
            <p:nvPr/>
          </p:nvSpPr>
          <p:spPr>
            <a:xfrm>
              <a:off x="2470871" y="3979249"/>
              <a:ext cx="993517" cy="630941"/>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Grants Management</a:t>
              </a:r>
            </a:p>
          </p:txBody>
        </p:sp>
        <p:sp>
          <p:nvSpPr>
            <p:cNvPr id="237" name="TextBox 236"/>
            <p:cNvSpPr txBox="1"/>
            <p:nvPr/>
          </p:nvSpPr>
          <p:spPr>
            <a:xfrm>
              <a:off x="3715044" y="4524011"/>
              <a:ext cx="993517"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Disaster</a:t>
              </a:r>
            </a:p>
            <a:p>
              <a:pPr algn="ctr" defTabSz="685800">
                <a:defRPr/>
              </a:pPr>
              <a:r>
                <a:rPr lang="en-US" sz="825" dirty="0">
                  <a:solidFill>
                    <a:prstClr val="black"/>
                  </a:solidFill>
                  <a:latin typeface="Calibri" panose="020F0502020204030204"/>
                </a:rPr>
                <a:t>Oversight</a:t>
              </a:r>
            </a:p>
          </p:txBody>
        </p:sp>
        <p:sp>
          <p:nvSpPr>
            <p:cNvPr id="238" name="TextBox 237"/>
            <p:cNvSpPr txBox="1"/>
            <p:nvPr/>
          </p:nvSpPr>
          <p:spPr>
            <a:xfrm>
              <a:off x="2465762" y="4541877"/>
              <a:ext cx="993517"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Applicant Closeout </a:t>
              </a:r>
            </a:p>
          </p:txBody>
        </p:sp>
        <p:sp>
          <p:nvSpPr>
            <p:cNvPr id="239" name="TextBox 238"/>
            <p:cNvSpPr txBox="1"/>
            <p:nvPr/>
          </p:nvSpPr>
          <p:spPr>
            <a:xfrm>
              <a:off x="3709105" y="3981011"/>
              <a:ext cx="993517"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Applicant Liaisons</a:t>
              </a:r>
            </a:p>
          </p:txBody>
        </p:sp>
        <p:sp>
          <p:nvSpPr>
            <p:cNvPr id="240" name="TextBox 239"/>
            <p:cNvSpPr txBox="1"/>
            <p:nvPr/>
          </p:nvSpPr>
          <p:spPr>
            <a:xfrm>
              <a:off x="3711866" y="5102005"/>
              <a:ext cx="993517"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Technical Services</a:t>
              </a:r>
            </a:p>
          </p:txBody>
        </p:sp>
        <p:sp>
          <p:nvSpPr>
            <p:cNvPr id="246" name="TextBox 245"/>
            <p:cNvSpPr txBox="1"/>
            <p:nvPr/>
          </p:nvSpPr>
          <p:spPr>
            <a:xfrm>
              <a:off x="3717604" y="5684620"/>
              <a:ext cx="993517"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Site Inspections</a:t>
              </a:r>
            </a:p>
          </p:txBody>
        </p:sp>
        <p:sp>
          <p:nvSpPr>
            <p:cNvPr id="3" name="TextBox 2">
              <a:extLst>
                <a:ext uri="{FF2B5EF4-FFF2-40B4-BE49-F238E27FC236}">
                  <a16:creationId xmlns:a16="http://schemas.microsoft.com/office/drawing/2014/main" id="{B5BADD75-6906-E592-4AA0-06A60A3EB653}"/>
                </a:ext>
              </a:extLst>
            </p:cNvPr>
            <p:cNvSpPr txBox="1"/>
            <p:nvPr/>
          </p:nvSpPr>
          <p:spPr>
            <a:xfrm>
              <a:off x="2467563" y="5100742"/>
              <a:ext cx="993517"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Quality </a:t>
              </a:r>
            </a:p>
            <a:p>
              <a:pPr algn="ctr" defTabSz="685800">
                <a:defRPr/>
              </a:pPr>
              <a:r>
                <a:rPr lang="en-US" sz="825" dirty="0">
                  <a:solidFill>
                    <a:prstClr val="black"/>
                  </a:solidFill>
                  <a:latin typeface="Calibri" panose="020F0502020204030204"/>
                </a:rPr>
                <a:t>Control</a:t>
              </a:r>
            </a:p>
          </p:txBody>
        </p:sp>
      </p:grpSp>
      <p:grpSp>
        <p:nvGrpSpPr>
          <p:cNvPr id="16" name="Group 15">
            <a:extLst>
              <a:ext uri="{FF2B5EF4-FFF2-40B4-BE49-F238E27FC236}">
                <a16:creationId xmlns:a16="http://schemas.microsoft.com/office/drawing/2014/main" id="{09B11705-F681-400C-5E0E-37AA225EF504}"/>
              </a:ext>
            </a:extLst>
          </p:cNvPr>
          <p:cNvGrpSpPr/>
          <p:nvPr/>
        </p:nvGrpSpPr>
        <p:grpSpPr>
          <a:xfrm>
            <a:off x="47318" y="2970188"/>
            <a:ext cx="1641137" cy="2508141"/>
            <a:chOff x="113892" y="2817251"/>
            <a:chExt cx="2188183" cy="3344188"/>
          </a:xfrm>
        </p:grpSpPr>
        <p:cxnSp>
          <p:nvCxnSpPr>
            <p:cNvPr id="9" name="Straight Connector 8">
              <a:extLst>
                <a:ext uri="{FF2B5EF4-FFF2-40B4-BE49-F238E27FC236}">
                  <a16:creationId xmlns:a16="http://schemas.microsoft.com/office/drawing/2014/main" id="{CFC1CA48-F234-9860-C1BF-8CA138EB1C87}"/>
                </a:ext>
              </a:extLst>
            </p:cNvPr>
            <p:cNvCxnSpPr/>
            <p:nvPr/>
          </p:nvCxnSpPr>
          <p:spPr>
            <a:xfrm>
              <a:off x="898488" y="5918579"/>
              <a:ext cx="325421"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a:off x="1078134" y="4205720"/>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a:off x="1073044" y="4772110"/>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1053893" y="5338500"/>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1206491" y="3302890"/>
              <a:ext cx="8095" cy="262402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1220755" y="2817251"/>
              <a:ext cx="3839" cy="3316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21733" y="3025226"/>
              <a:ext cx="1902998" cy="461665"/>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GOHSEP GA </a:t>
              </a:r>
            </a:p>
            <a:p>
              <a:pPr algn="ctr" defTabSz="685800">
                <a:defRPr/>
              </a:pPr>
              <a:r>
                <a:rPr lang="en-US" sz="825" b="1" dirty="0">
                  <a:solidFill>
                    <a:srgbClr val="FF0000"/>
                  </a:solidFill>
                  <a:latin typeface="Calibri" panose="020F0502020204030204"/>
                </a:rPr>
                <a:t>Finance &amp; Admin Team</a:t>
              </a:r>
            </a:p>
          </p:txBody>
        </p:sp>
        <p:sp>
          <p:nvSpPr>
            <p:cNvPr id="222" name="TextBox 221"/>
            <p:cNvSpPr txBox="1"/>
            <p:nvPr/>
          </p:nvSpPr>
          <p:spPr>
            <a:xfrm>
              <a:off x="318091" y="3585019"/>
              <a:ext cx="1906639" cy="292388"/>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Executive Officer</a:t>
              </a:r>
            </a:p>
          </p:txBody>
        </p:sp>
        <p:sp>
          <p:nvSpPr>
            <p:cNvPr id="223" name="TextBox 222"/>
            <p:cNvSpPr txBox="1"/>
            <p:nvPr/>
          </p:nvSpPr>
          <p:spPr>
            <a:xfrm>
              <a:off x="119001" y="3975536"/>
              <a:ext cx="993517"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Recovery- Grants</a:t>
              </a:r>
            </a:p>
          </p:txBody>
        </p:sp>
        <p:sp>
          <p:nvSpPr>
            <p:cNvPr id="224" name="TextBox 223"/>
            <p:cNvSpPr txBox="1"/>
            <p:nvPr/>
          </p:nvSpPr>
          <p:spPr>
            <a:xfrm>
              <a:off x="113892" y="4541878"/>
              <a:ext cx="993517" cy="630941"/>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State Management</a:t>
              </a:r>
            </a:p>
          </p:txBody>
        </p:sp>
        <p:sp>
          <p:nvSpPr>
            <p:cNvPr id="226" name="TextBox 225"/>
            <p:cNvSpPr txBox="1"/>
            <p:nvPr/>
          </p:nvSpPr>
          <p:spPr>
            <a:xfrm>
              <a:off x="113892" y="5084270"/>
              <a:ext cx="993517"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Sub-Recipients</a:t>
              </a:r>
            </a:p>
          </p:txBody>
        </p:sp>
        <p:sp>
          <p:nvSpPr>
            <p:cNvPr id="230" name="TextBox 229"/>
            <p:cNvSpPr txBox="1"/>
            <p:nvPr/>
          </p:nvSpPr>
          <p:spPr>
            <a:xfrm>
              <a:off x="1308558" y="3977572"/>
              <a:ext cx="993517"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Facility Services</a:t>
              </a:r>
            </a:p>
          </p:txBody>
        </p:sp>
        <p:sp>
          <p:nvSpPr>
            <p:cNvPr id="233" name="TextBox 232"/>
            <p:cNvSpPr txBox="1"/>
            <p:nvPr/>
          </p:nvSpPr>
          <p:spPr>
            <a:xfrm>
              <a:off x="1308558" y="4541878"/>
              <a:ext cx="993517"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Admin Services</a:t>
              </a:r>
            </a:p>
          </p:txBody>
        </p:sp>
        <p:sp>
          <p:nvSpPr>
            <p:cNvPr id="235" name="TextBox 234"/>
            <p:cNvSpPr txBox="1"/>
            <p:nvPr/>
          </p:nvSpPr>
          <p:spPr>
            <a:xfrm>
              <a:off x="1308558" y="5094642"/>
              <a:ext cx="993517"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Homeland Sec. Grants</a:t>
              </a:r>
            </a:p>
          </p:txBody>
        </p:sp>
        <p:sp>
          <p:nvSpPr>
            <p:cNvPr id="7" name="TextBox 6">
              <a:extLst>
                <a:ext uri="{FF2B5EF4-FFF2-40B4-BE49-F238E27FC236}">
                  <a16:creationId xmlns:a16="http://schemas.microsoft.com/office/drawing/2014/main" id="{98486258-448F-BB08-31CB-7BE9A414DD1C}"/>
                </a:ext>
              </a:extLst>
            </p:cNvPr>
            <p:cNvSpPr txBox="1"/>
            <p:nvPr/>
          </p:nvSpPr>
          <p:spPr>
            <a:xfrm>
              <a:off x="115685" y="5699774"/>
              <a:ext cx="993517" cy="461665"/>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Quality </a:t>
              </a:r>
            </a:p>
            <a:p>
              <a:pPr algn="ctr" defTabSz="685800">
                <a:defRPr/>
              </a:pPr>
              <a:r>
                <a:rPr lang="en-US" sz="825" dirty="0">
                  <a:solidFill>
                    <a:prstClr val="black"/>
                  </a:solidFill>
                  <a:latin typeface="Calibri" panose="020F0502020204030204"/>
                </a:rPr>
                <a:t>Control</a:t>
              </a:r>
            </a:p>
          </p:txBody>
        </p:sp>
      </p:grpSp>
      <p:sp>
        <p:nvSpPr>
          <p:cNvPr id="189" name="TextBox 188"/>
          <p:cNvSpPr txBox="1"/>
          <p:nvPr/>
        </p:nvSpPr>
        <p:spPr>
          <a:xfrm>
            <a:off x="4137994" y="1923007"/>
            <a:ext cx="870626" cy="346249"/>
          </a:xfrm>
          <a:prstGeom prst="rect">
            <a:avLst/>
          </a:prstGeom>
          <a:solidFill>
            <a:schemeClr val="bg1"/>
          </a:solidFill>
          <a:ln w="25400">
            <a:solidFill>
              <a:srgbClr val="FF0000"/>
            </a:solidFill>
          </a:ln>
        </p:spPr>
        <p:txBody>
          <a:bodyPr wrap="square" rtlCol="0">
            <a:spAutoFit/>
          </a:bodyPr>
          <a:lstStyle/>
          <a:p>
            <a:pPr algn="ctr" defTabSz="685800">
              <a:defRPr/>
            </a:pPr>
            <a:r>
              <a:rPr lang="en-US" sz="825" dirty="0">
                <a:solidFill>
                  <a:prstClr val="black"/>
                </a:solidFill>
                <a:latin typeface="Calibri" panose="020F0502020204030204"/>
              </a:rPr>
              <a:t>GOHSEP </a:t>
            </a:r>
          </a:p>
          <a:p>
            <a:pPr algn="ctr" defTabSz="685800">
              <a:defRPr/>
            </a:pPr>
            <a:r>
              <a:rPr lang="en-US" sz="825" b="1" dirty="0">
                <a:solidFill>
                  <a:srgbClr val="FF0000"/>
                </a:solidFill>
                <a:latin typeface="Calibri" panose="020F0502020204030204"/>
              </a:rPr>
              <a:t>Executive Team</a:t>
            </a:r>
          </a:p>
        </p:txBody>
      </p:sp>
      <p:sp>
        <p:nvSpPr>
          <p:cNvPr id="243" name="TextBox 242"/>
          <p:cNvSpPr txBox="1"/>
          <p:nvPr/>
        </p:nvSpPr>
        <p:spPr>
          <a:xfrm>
            <a:off x="7425349" y="4253434"/>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Applicant Liaisons</a:t>
            </a:r>
          </a:p>
        </p:txBody>
      </p:sp>
      <p:sp>
        <p:nvSpPr>
          <p:cNvPr id="22" name="TextBox 21">
            <a:extLst>
              <a:ext uri="{FF2B5EF4-FFF2-40B4-BE49-F238E27FC236}">
                <a16:creationId xmlns:a16="http://schemas.microsoft.com/office/drawing/2014/main" id="{CD6B7A8B-503F-253F-8BB2-83583B1AEE39}"/>
              </a:ext>
            </a:extLst>
          </p:cNvPr>
          <p:cNvSpPr txBox="1"/>
          <p:nvPr/>
        </p:nvSpPr>
        <p:spPr>
          <a:xfrm>
            <a:off x="5668660" y="3838901"/>
            <a:ext cx="7451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AI and UAS </a:t>
            </a:r>
          </a:p>
          <a:p>
            <a:pPr algn="ctr" defTabSz="685800">
              <a:defRPr/>
            </a:pPr>
            <a:r>
              <a:rPr lang="en-US" sz="825" dirty="0">
                <a:solidFill>
                  <a:prstClr val="black"/>
                </a:solidFill>
                <a:latin typeface="Calibri" panose="020F0502020204030204"/>
              </a:rPr>
              <a:t>Operations</a:t>
            </a:r>
          </a:p>
        </p:txBody>
      </p:sp>
      <p:sp>
        <p:nvSpPr>
          <p:cNvPr id="24" name="TextBox 23"/>
          <p:cNvSpPr txBox="1"/>
          <p:nvPr/>
        </p:nvSpPr>
        <p:spPr>
          <a:xfrm>
            <a:off x="6647663" y="5112485"/>
            <a:ext cx="745139" cy="727122"/>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Critical Infrastructure </a:t>
            </a:r>
          </a:p>
          <a:p>
            <a:pPr algn="ctr" defTabSz="685800">
              <a:defRPr/>
            </a:pPr>
            <a:r>
              <a:rPr lang="en-US" sz="825" dirty="0">
                <a:solidFill>
                  <a:prstClr val="black"/>
                </a:solidFill>
                <a:latin typeface="Calibri" panose="020F0502020204030204"/>
              </a:rPr>
              <a:t>&amp; Nuclear Facilities</a:t>
            </a:r>
          </a:p>
        </p:txBody>
      </p:sp>
      <p:cxnSp>
        <p:nvCxnSpPr>
          <p:cNvPr id="25" name="Straight Connector 24">
            <a:extLst>
              <a:ext uri="{FF2B5EF4-FFF2-40B4-BE49-F238E27FC236}">
                <a16:creationId xmlns:a16="http://schemas.microsoft.com/office/drawing/2014/main" id="{7CF2F99B-A65E-A108-B691-BB322BE74CC0}"/>
              </a:ext>
            </a:extLst>
          </p:cNvPr>
          <p:cNvCxnSpPr/>
          <p:nvPr/>
        </p:nvCxnSpPr>
        <p:spPr>
          <a:xfrm>
            <a:off x="6421740" y="3999256"/>
            <a:ext cx="201707"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64D1BF2-3AC6-E933-5702-8AC55485EB4D}"/>
              </a:ext>
            </a:extLst>
          </p:cNvPr>
          <p:cNvSpPr txBox="1"/>
          <p:nvPr/>
        </p:nvSpPr>
        <p:spPr>
          <a:xfrm>
            <a:off x="105591" y="989594"/>
            <a:ext cx="8906465" cy="369332"/>
          </a:xfrm>
          <a:prstGeom prst="rect">
            <a:avLst/>
          </a:prstGeom>
          <a:noFill/>
          <a:ln w="25400">
            <a:solidFill>
              <a:srgbClr val="FF0000"/>
            </a:solidFill>
          </a:ln>
        </p:spPr>
        <p:txBody>
          <a:bodyPr wrap="square" rtlCol="0">
            <a:spAutoFit/>
          </a:bodyPr>
          <a:lstStyle/>
          <a:p>
            <a:pPr algn="ctr" defTabSz="685800">
              <a:defRPr/>
            </a:pPr>
            <a:r>
              <a:rPr lang="en-US" dirty="0">
                <a:solidFill>
                  <a:prstClr val="black"/>
                </a:solidFill>
                <a:latin typeface="Calibri" panose="020F0502020204030204"/>
              </a:rPr>
              <a:t>GOHSEP Org Chart </a:t>
            </a:r>
            <a:r>
              <a:rPr lang="en-US" dirty="0">
                <a:solidFill>
                  <a:srgbClr val="FF0000"/>
                </a:solidFill>
                <a:latin typeface="Calibri" panose="020F0502020204030204"/>
              </a:rPr>
              <a:t>EOC Activation Level III,II,I   </a:t>
            </a:r>
          </a:p>
        </p:txBody>
      </p:sp>
      <p:pic>
        <p:nvPicPr>
          <p:cNvPr id="45" name="Picture 44">
            <a:extLst>
              <a:ext uri="{FF2B5EF4-FFF2-40B4-BE49-F238E27FC236}">
                <a16:creationId xmlns:a16="http://schemas.microsoft.com/office/drawing/2014/main" id="{3FF5C76B-6B85-EF6F-51BE-2E4B5A37BC96}"/>
              </a:ext>
            </a:extLst>
          </p:cNvPr>
          <p:cNvPicPr>
            <a:picLocks noChangeAspect="1"/>
          </p:cNvPicPr>
          <p:nvPr/>
        </p:nvPicPr>
        <p:blipFill>
          <a:blip r:embed="rId2"/>
          <a:stretch>
            <a:fillRect/>
          </a:stretch>
        </p:blipFill>
        <p:spPr>
          <a:xfrm>
            <a:off x="5696940" y="3487353"/>
            <a:ext cx="3390198" cy="2429852"/>
          </a:xfrm>
          <a:prstGeom prst="rect">
            <a:avLst/>
          </a:prstGeom>
          <a:ln w="38100">
            <a:solidFill>
              <a:srgbClr val="00B0F0"/>
            </a:solidFill>
          </a:ln>
        </p:spPr>
      </p:pic>
      <p:sp>
        <p:nvSpPr>
          <p:cNvPr id="46" name="TextBox 45">
            <a:extLst>
              <a:ext uri="{FF2B5EF4-FFF2-40B4-BE49-F238E27FC236}">
                <a16:creationId xmlns:a16="http://schemas.microsoft.com/office/drawing/2014/main" id="{15C679BF-E7C1-7FEA-0E83-340ABB3D4D07}"/>
              </a:ext>
            </a:extLst>
          </p:cNvPr>
          <p:cNvSpPr txBox="1"/>
          <p:nvPr/>
        </p:nvSpPr>
        <p:spPr>
          <a:xfrm>
            <a:off x="2755044" y="2184614"/>
            <a:ext cx="1086939"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GOHSEP</a:t>
            </a:r>
          </a:p>
          <a:p>
            <a:pPr algn="ctr" defTabSz="685800">
              <a:defRPr/>
            </a:pPr>
            <a:r>
              <a:rPr lang="en-US" sz="825" b="1" dirty="0">
                <a:solidFill>
                  <a:srgbClr val="FF0000"/>
                </a:solidFill>
                <a:latin typeface="Calibri" panose="020F0502020204030204"/>
              </a:rPr>
              <a:t>IA TEAM</a:t>
            </a:r>
          </a:p>
        </p:txBody>
      </p:sp>
      <p:cxnSp>
        <p:nvCxnSpPr>
          <p:cNvPr id="119" name="Straight Connector 118"/>
          <p:cNvCxnSpPr/>
          <p:nvPr/>
        </p:nvCxnSpPr>
        <p:spPr>
          <a:xfrm flipH="1">
            <a:off x="3906702" y="5303938"/>
            <a:ext cx="2098" cy="38562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3855876" y="3546015"/>
            <a:ext cx="1429979" cy="219291"/>
          </a:xfrm>
          <a:prstGeom prst="rect">
            <a:avLst/>
          </a:prstGeom>
          <a:solidFill>
            <a:srgbClr val="FF0000"/>
          </a:solidFill>
          <a:ln w="25400">
            <a:solidFill>
              <a:srgbClr val="00B0F0"/>
            </a:solidFill>
          </a:ln>
        </p:spPr>
        <p:txBody>
          <a:bodyPr wrap="square" rtlCol="0">
            <a:spAutoFit/>
          </a:bodyPr>
          <a:lstStyle/>
          <a:p>
            <a:pPr algn="ctr" defTabSz="685800">
              <a:defRPr/>
            </a:pPr>
            <a:r>
              <a:rPr lang="en-US" sz="825" dirty="0">
                <a:solidFill>
                  <a:prstClr val="white"/>
                </a:solidFill>
                <a:latin typeface="Calibri" panose="020F0502020204030204"/>
              </a:rPr>
              <a:t>Executive Officer</a:t>
            </a:r>
          </a:p>
        </p:txBody>
      </p:sp>
      <p:cxnSp>
        <p:nvCxnSpPr>
          <p:cNvPr id="121" name="Straight Connector 120"/>
          <p:cNvCxnSpPr/>
          <p:nvPr/>
        </p:nvCxnSpPr>
        <p:spPr>
          <a:xfrm>
            <a:off x="3969589" y="5203721"/>
            <a:ext cx="926839"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181155" y="4003233"/>
            <a:ext cx="201707"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4076488" y="4837215"/>
            <a:ext cx="295319"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173796" y="4417334"/>
            <a:ext cx="201707" cy="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3960006" y="3742222"/>
            <a:ext cx="3737" cy="27502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3541270" y="3838902"/>
            <a:ext cx="745139" cy="346249"/>
          </a:xfrm>
          <a:prstGeom prst="rect">
            <a:avLst/>
          </a:prstGeom>
          <a:solidFill>
            <a:srgbClr val="FF0000"/>
          </a:solidFill>
          <a:ln w="25400">
            <a:solidFill>
              <a:srgbClr val="00B0F0"/>
            </a:solidFill>
          </a:ln>
        </p:spPr>
        <p:txBody>
          <a:bodyPr wrap="square" rtlCol="0">
            <a:spAutoFit/>
          </a:bodyPr>
          <a:lstStyle/>
          <a:p>
            <a:pPr algn="ctr" defTabSz="685800">
              <a:defRPr/>
            </a:pPr>
            <a:r>
              <a:rPr lang="en-US" sz="825" dirty="0">
                <a:solidFill>
                  <a:prstClr val="white"/>
                </a:solidFill>
                <a:latin typeface="Calibri" panose="020F0502020204030204"/>
              </a:rPr>
              <a:t>Current</a:t>
            </a:r>
          </a:p>
          <a:p>
            <a:pPr algn="ctr" defTabSz="685800">
              <a:defRPr/>
            </a:pPr>
            <a:r>
              <a:rPr lang="en-US" sz="825" dirty="0">
                <a:solidFill>
                  <a:prstClr val="white"/>
                </a:solidFill>
                <a:latin typeface="Calibri" panose="020F0502020204030204"/>
              </a:rPr>
              <a:t>Operations</a:t>
            </a:r>
          </a:p>
        </p:txBody>
      </p:sp>
      <p:sp>
        <p:nvSpPr>
          <p:cNvPr id="142" name="TextBox 141"/>
          <p:cNvSpPr txBox="1"/>
          <p:nvPr/>
        </p:nvSpPr>
        <p:spPr>
          <a:xfrm>
            <a:off x="3535360" y="4257267"/>
            <a:ext cx="745139" cy="346249"/>
          </a:xfrm>
          <a:prstGeom prst="rect">
            <a:avLst/>
          </a:prstGeom>
          <a:solidFill>
            <a:srgbClr val="FF0000"/>
          </a:solidFill>
          <a:ln w="25400">
            <a:solidFill>
              <a:srgbClr val="00B0F0"/>
            </a:solidFill>
          </a:ln>
        </p:spPr>
        <p:txBody>
          <a:bodyPr wrap="square" rtlCol="0">
            <a:spAutoFit/>
          </a:bodyPr>
          <a:lstStyle/>
          <a:p>
            <a:pPr algn="ctr" defTabSz="685800">
              <a:defRPr/>
            </a:pPr>
            <a:r>
              <a:rPr lang="en-US" sz="825" dirty="0">
                <a:solidFill>
                  <a:prstClr val="white"/>
                </a:solidFill>
                <a:latin typeface="Calibri" panose="020F0502020204030204"/>
              </a:rPr>
              <a:t>State</a:t>
            </a:r>
          </a:p>
          <a:p>
            <a:pPr algn="ctr" defTabSz="685800">
              <a:defRPr/>
            </a:pPr>
            <a:r>
              <a:rPr lang="en-US" sz="825" dirty="0">
                <a:solidFill>
                  <a:prstClr val="white"/>
                </a:solidFill>
                <a:latin typeface="Calibri" panose="020F0502020204030204"/>
              </a:rPr>
              <a:t>EOC</a:t>
            </a:r>
          </a:p>
        </p:txBody>
      </p:sp>
      <p:sp>
        <p:nvSpPr>
          <p:cNvPr id="143" name="TextBox 142"/>
          <p:cNvSpPr txBox="1"/>
          <p:nvPr/>
        </p:nvSpPr>
        <p:spPr>
          <a:xfrm>
            <a:off x="3535360" y="4674334"/>
            <a:ext cx="745139" cy="346249"/>
          </a:xfrm>
          <a:prstGeom prst="rect">
            <a:avLst/>
          </a:prstGeom>
          <a:solidFill>
            <a:srgbClr val="FF0000"/>
          </a:solidFill>
          <a:ln w="25400">
            <a:solidFill>
              <a:srgbClr val="00B0F0"/>
            </a:solidFill>
          </a:ln>
        </p:spPr>
        <p:txBody>
          <a:bodyPr wrap="square" rtlCol="0">
            <a:spAutoFit/>
          </a:bodyPr>
          <a:lstStyle/>
          <a:p>
            <a:pPr algn="ctr" defTabSz="685800">
              <a:defRPr/>
            </a:pPr>
            <a:r>
              <a:rPr lang="en-US" sz="825" dirty="0">
                <a:solidFill>
                  <a:prstClr val="white"/>
                </a:solidFill>
                <a:latin typeface="Calibri" panose="020F0502020204030204"/>
              </a:rPr>
              <a:t>Logistics</a:t>
            </a:r>
          </a:p>
          <a:p>
            <a:pPr algn="ctr" defTabSz="685800">
              <a:defRPr/>
            </a:pPr>
            <a:r>
              <a:rPr lang="en-US" sz="825" dirty="0">
                <a:solidFill>
                  <a:prstClr val="white"/>
                </a:solidFill>
                <a:latin typeface="Calibri" panose="020F0502020204030204"/>
              </a:rPr>
              <a:t>Support</a:t>
            </a:r>
          </a:p>
        </p:txBody>
      </p:sp>
      <p:cxnSp>
        <p:nvCxnSpPr>
          <p:cNvPr id="145" name="Straight Connector 144"/>
          <p:cNvCxnSpPr/>
          <p:nvPr/>
        </p:nvCxnSpPr>
        <p:spPr>
          <a:xfrm flipH="1">
            <a:off x="4372125" y="3991597"/>
            <a:ext cx="3737" cy="86314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ED9618E1-ED28-21DF-FB68-BB1F3AD251DF}"/>
              </a:ext>
            </a:extLst>
          </p:cNvPr>
          <p:cNvGrpSpPr/>
          <p:nvPr/>
        </p:nvGrpSpPr>
        <p:grpSpPr>
          <a:xfrm>
            <a:off x="4721276" y="3735145"/>
            <a:ext cx="853790" cy="1281556"/>
            <a:chOff x="6320431" y="3837193"/>
            <a:chExt cx="1138386" cy="1708741"/>
          </a:xfrm>
        </p:grpSpPr>
        <p:cxnSp>
          <p:nvCxnSpPr>
            <p:cNvPr id="128" name="Straight Connector 127"/>
            <p:cNvCxnSpPr/>
            <p:nvPr/>
          </p:nvCxnSpPr>
          <p:spPr>
            <a:xfrm flipH="1">
              <a:off x="6960769" y="3837193"/>
              <a:ext cx="4982" cy="36669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327813" y="4748516"/>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6334293" y="5301968"/>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6320431" y="4190978"/>
              <a:ext cx="268943" cy="4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6457218" y="3960604"/>
              <a:ext cx="993519" cy="461665"/>
            </a:xfrm>
            <a:prstGeom prst="rect">
              <a:avLst/>
            </a:prstGeom>
            <a:solidFill>
              <a:srgbClr val="FF0000"/>
            </a:solidFill>
            <a:ln w="25400">
              <a:solidFill>
                <a:srgbClr val="00B0F0"/>
              </a:solidFill>
            </a:ln>
          </p:spPr>
          <p:txBody>
            <a:bodyPr wrap="square" rtlCol="0">
              <a:spAutoFit/>
            </a:bodyPr>
            <a:lstStyle/>
            <a:p>
              <a:pPr algn="ctr" defTabSz="685800">
                <a:defRPr/>
              </a:pPr>
              <a:r>
                <a:rPr lang="en-US" sz="825" dirty="0">
                  <a:solidFill>
                    <a:prstClr val="white"/>
                  </a:solidFill>
                  <a:latin typeface="Calibri" panose="020F0502020204030204"/>
                </a:rPr>
                <a:t>Preparedness&amp; Plans</a:t>
              </a:r>
            </a:p>
          </p:txBody>
        </p:sp>
        <p:sp>
          <p:nvSpPr>
            <p:cNvPr id="133" name="TextBox 132"/>
            <p:cNvSpPr txBox="1"/>
            <p:nvPr/>
          </p:nvSpPr>
          <p:spPr>
            <a:xfrm>
              <a:off x="6465298" y="4517102"/>
              <a:ext cx="993519" cy="461665"/>
            </a:xfrm>
            <a:prstGeom prst="rect">
              <a:avLst/>
            </a:prstGeom>
            <a:solidFill>
              <a:srgbClr val="FF0000"/>
            </a:solidFill>
            <a:ln w="25400">
              <a:solidFill>
                <a:srgbClr val="00B0F0"/>
              </a:solidFill>
            </a:ln>
          </p:spPr>
          <p:txBody>
            <a:bodyPr wrap="square" rtlCol="0">
              <a:spAutoFit/>
            </a:bodyPr>
            <a:lstStyle/>
            <a:p>
              <a:pPr algn="ctr" defTabSz="685800">
                <a:defRPr/>
              </a:pPr>
              <a:r>
                <a:rPr lang="en-US" sz="825" dirty="0">
                  <a:solidFill>
                    <a:prstClr val="white"/>
                  </a:solidFill>
                  <a:latin typeface="Calibri" panose="020F0502020204030204"/>
                </a:rPr>
                <a:t>Future </a:t>
              </a:r>
            </a:p>
            <a:p>
              <a:pPr algn="ctr" defTabSz="685800">
                <a:defRPr/>
              </a:pPr>
              <a:r>
                <a:rPr lang="en-US" sz="825" dirty="0">
                  <a:solidFill>
                    <a:prstClr val="white"/>
                  </a:solidFill>
                  <a:latin typeface="Calibri" panose="020F0502020204030204"/>
                </a:rPr>
                <a:t>Plans</a:t>
              </a:r>
            </a:p>
          </p:txBody>
        </p:sp>
        <p:sp>
          <p:nvSpPr>
            <p:cNvPr id="134" name="TextBox 133"/>
            <p:cNvSpPr txBox="1"/>
            <p:nvPr/>
          </p:nvSpPr>
          <p:spPr>
            <a:xfrm>
              <a:off x="6451074" y="5084269"/>
              <a:ext cx="993518" cy="461665"/>
            </a:xfrm>
            <a:prstGeom prst="rect">
              <a:avLst/>
            </a:prstGeom>
            <a:solidFill>
              <a:srgbClr val="FF0000"/>
            </a:solidFill>
            <a:ln w="25400">
              <a:solidFill>
                <a:srgbClr val="00B0F0"/>
              </a:solidFill>
            </a:ln>
          </p:spPr>
          <p:txBody>
            <a:bodyPr wrap="square" rtlCol="0">
              <a:spAutoFit/>
            </a:bodyPr>
            <a:lstStyle/>
            <a:p>
              <a:pPr algn="ctr" defTabSz="685800">
                <a:defRPr/>
              </a:pPr>
              <a:r>
                <a:rPr lang="en-US" sz="825" dirty="0">
                  <a:solidFill>
                    <a:prstClr val="white"/>
                  </a:solidFill>
                  <a:latin typeface="Calibri" panose="020F0502020204030204"/>
                </a:rPr>
                <a:t>Community Preparation</a:t>
              </a:r>
            </a:p>
          </p:txBody>
        </p:sp>
        <p:cxnSp>
          <p:nvCxnSpPr>
            <p:cNvPr id="135" name="Straight Connector 134"/>
            <p:cNvCxnSpPr/>
            <p:nvPr/>
          </p:nvCxnSpPr>
          <p:spPr>
            <a:xfrm flipH="1">
              <a:off x="6328361" y="4174594"/>
              <a:ext cx="4982" cy="115085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24" name="TextBox 123">
            <a:extLst>
              <a:ext uri="{FF2B5EF4-FFF2-40B4-BE49-F238E27FC236}">
                <a16:creationId xmlns:a16="http://schemas.microsoft.com/office/drawing/2014/main" id="{FB13DA22-D4EC-7EEA-82CB-689A4227B0FD}"/>
              </a:ext>
            </a:extLst>
          </p:cNvPr>
          <p:cNvSpPr txBox="1"/>
          <p:nvPr/>
        </p:nvSpPr>
        <p:spPr>
          <a:xfrm>
            <a:off x="3535981" y="5527984"/>
            <a:ext cx="745139" cy="346249"/>
          </a:xfrm>
          <a:prstGeom prst="rect">
            <a:avLst/>
          </a:prstGeom>
          <a:solidFill>
            <a:srgbClr val="FF0000"/>
          </a:solidFill>
          <a:ln w="25400">
            <a:solidFill>
              <a:srgbClr val="00B0F0"/>
            </a:solidFill>
          </a:ln>
        </p:spPr>
        <p:txBody>
          <a:bodyPr wrap="square" rtlCol="0">
            <a:spAutoFit/>
          </a:bodyPr>
          <a:lstStyle/>
          <a:p>
            <a:pPr algn="ctr" defTabSz="685800">
              <a:defRPr/>
            </a:pPr>
            <a:r>
              <a:rPr lang="en-US" sz="825" dirty="0">
                <a:solidFill>
                  <a:prstClr val="white"/>
                </a:solidFill>
                <a:latin typeface="Calibri" panose="020F0502020204030204"/>
              </a:rPr>
              <a:t>Training Programs</a:t>
            </a:r>
          </a:p>
        </p:txBody>
      </p:sp>
      <p:sp>
        <p:nvSpPr>
          <p:cNvPr id="125" name="TextBox 124">
            <a:extLst>
              <a:ext uri="{FF2B5EF4-FFF2-40B4-BE49-F238E27FC236}">
                <a16:creationId xmlns:a16="http://schemas.microsoft.com/office/drawing/2014/main" id="{25640E21-F2C8-29F9-96EF-08C1CF166987}"/>
              </a:ext>
            </a:extLst>
          </p:cNvPr>
          <p:cNvSpPr txBox="1"/>
          <p:nvPr/>
        </p:nvSpPr>
        <p:spPr>
          <a:xfrm>
            <a:off x="3541270" y="5065713"/>
            <a:ext cx="745139" cy="346249"/>
          </a:xfrm>
          <a:prstGeom prst="rect">
            <a:avLst/>
          </a:prstGeom>
          <a:solidFill>
            <a:srgbClr val="FF0000"/>
          </a:solidFill>
          <a:ln w="25400">
            <a:solidFill>
              <a:srgbClr val="00B0F0"/>
            </a:solidFill>
          </a:ln>
        </p:spPr>
        <p:txBody>
          <a:bodyPr wrap="square" rtlCol="0">
            <a:spAutoFit/>
          </a:bodyPr>
          <a:lstStyle/>
          <a:p>
            <a:pPr algn="ctr" defTabSz="685800">
              <a:defRPr/>
            </a:pPr>
            <a:r>
              <a:rPr lang="en-US" sz="825" dirty="0">
                <a:solidFill>
                  <a:prstClr val="white"/>
                </a:solidFill>
                <a:latin typeface="Calibri" panose="020F0502020204030204"/>
              </a:rPr>
              <a:t>Training &amp; Exercises</a:t>
            </a:r>
          </a:p>
        </p:txBody>
      </p:sp>
      <p:sp>
        <p:nvSpPr>
          <p:cNvPr id="127" name="TextBox 126">
            <a:extLst>
              <a:ext uri="{FF2B5EF4-FFF2-40B4-BE49-F238E27FC236}">
                <a16:creationId xmlns:a16="http://schemas.microsoft.com/office/drawing/2014/main" id="{25640E21-F2C8-29F9-96EF-08C1CF166987}"/>
              </a:ext>
            </a:extLst>
          </p:cNvPr>
          <p:cNvSpPr txBox="1"/>
          <p:nvPr/>
        </p:nvSpPr>
        <p:spPr>
          <a:xfrm>
            <a:off x="4821447" y="5067485"/>
            <a:ext cx="745139" cy="346249"/>
          </a:xfrm>
          <a:prstGeom prst="rect">
            <a:avLst/>
          </a:prstGeom>
          <a:solidFill>
            <a:srgbClr val="FF0000"/>
          </a:solidFill>
          <a:ln w="25400">
            <a:solidFill>
              <a:srgbClr val="00B0F0"/>
            </a:solidFill>
          </a:ln>
        </p:spPr>
        <p:txBody>
          <a:bodyPr wrap="square" rtlCol="0">
            <a:spAutoFit/>
          </a:bodyPr>
          <a:lstStyle/>
          <a:p>
            <a:pPr algn="ctr" defTabSz="685800">
              <a:defRPr/>
            </a:pPr>
            <a:r>
              <a:rPr lang="en-US" sz="825" dirty="0">
                <a:solidFill>
                  <a:prstClr val="white"/>
                </a:solidFill>
                <a:latin typeface="Calibri" panose="020F0502020204030204"/>
              </a:rPr>
              <a:t>Non-Disaster Ops Grants</a:t>
            </a:r>
          </a:p>
        </p:txBody>
      </p:sp>
      <p:sp>
        <p:nvSpPr>
          <p:cNvPr id="4" name="Rectangle 3"/>
          <p:cNvSpPr/>
          <p:nvPr/>
        </p:nvSpPr>
        <p:spPr>
          <a:xfrm>
            <a:off x="3488872" y="3491867"/>
            <a:ext cx="2133600" cy="242985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4" name="TextBox 13">
            <a:extLst>
              <a:ext uri="{FF2B5EF4-FFF2-40B4-BE49-F238E27FC236}">
                <a16:creationId xmlns:a16="http://schemas.microsoft.com/office/drawing/2014/main" id="{5FE1622F-7D92-071F-D41F-5199481A7B97}"/>
              </a:ext>
            </a:extLst>
          </p:cNvPr>
          <p:cNvSpPr txBox="1"/>
          <p:nvPr/>
        </p:nvSpPr>
        <p:spPr>
          <a:xfrm>
            <a:off x="5254303" y="2592608"/>
            <a:ext cx="870627" cy="346249"/>
          </a:xfrm>
          <a:prstGeom prst="rect">
            <a:avLst/>
          </a:prstGeom>
          <a:solidFill>
            <a:schemeClr val="bg1"/>
          </a:solidFill>
          <a:ln w="25400">
            <a:solidFill>
              <a:srgbClr val="00B0F0"/>
            </a:solidFill>
          </a:ln>
        </p:spPr>
        <p:txBody>
          <a:bodyPr wrap="square" rtlCol="0">
            <a:spAutoFit/>
          </a:bodyPr>
          <a:lstStyle/>
          <a:p>
            <a:pPr algn="ctr" defTabSz="685800">
              <a:defRPr/>
            </a:pPr>
            <a:r>
              <a:rPr lang="en-US" sz="825" dirty="0">
                <a:solidFill>
                  <a:prstClr val="black"/>
                </a:solidFill>
                <a:latin typeface="Calibri" panose="020F0502020204030204"/>
              </a:rPr>
              <a:t>GOHSEP</a:t>
            </a:r>
          </a:p>
          <a:p>
            <a:pPr algn="ctr" defTabSz="685800">
              <a:defRPr/>
            </a:pPr>
            <a:r>
              <a:rPr lang="en-US" sz="825" b="1" dirty="0">
                <a:solidFill>
                  <a:srgbClr val="FF0000"/>
                </a:solidFill>
                <a:latin typeface="Calibri" panose="020F0502020204030204"/>
              </a:rPr>
              <a:t>Employee HR </a:t>
            </a:r>
          </a:p>
        </p:txBody>
      </p:sp>
      <p:pic>
        <p:nvPicPr>
          <p:cNvPr id="10" name="Content Placeholder 7">
            <a:extLst>
              <a:ext uri="{FF2B5EF4-FFF2-40B4-BE49-F238E27FC236}">
                <a16:creationId xmlns:a16="http://schemas.microsoft.com/office/drawing/2014/main" id="{1E8B1ECC-9D06-ED11-99B1-50E6F3FCBD65}"/>
              </a:ext>
            </a:extLst>
          </p:cNvPr>
          <p:cNvPicPr>
            <a:picLocks noChangeAspect="1"/>
          </p:cNvPicPr>
          <p:nvPr/>
        </p:nvPicPr>
        <p:blipFill>
          <a:blip r:embed="rId3"/>
          <a:stretch>
            <a:fillRect/>
          </a:stretch>
        </p:blipFill>
        <p:spPr>
          <a:xfrm>
            <a:off x="49365" y="3493885"/>
            <a:ext cx="3373745" cy="2033537"/>
          </a:xfrm>
          <a:prstGeom prst="rect">
            <a:avLst/>
          </a:prstGeom>
          <a:ln w="38100">
            <a:solidFill>
              <a:srgbClr val="00B0F0"/>
            </a:solidFill>
          </a:ln>
        </p:spPr>
      </p:pic>
      <p:pic>
        <p:nvPicPr>
          <p:cNvPr id="118" name="Picture 117">
            <a:extLst>
              <a:ext uri="{FF2B5EF4-FFF2-40B4-BE49-F238E27FC236}">
                <a16:creationId xmlns:a16="http://schemas.microsoft.com/office/drawing/2014/main" id="{3B645F04-B4AC-E306-DDFA-6170D452BEC6}"/>
              </a:ext>
            </a:extLst>
          </p:cNvPr>
          <p:cNvPicPr>
            <a:picLocks noChangeAspect="1"/>
          </p:cNvPicPr>
          <p:nvPr/>
        </p:nvPicPr>
        <p:blipFill>
          <a:blip r:embed="rId4"/>
          <a:stretch>
            <a:fillRect/>
          </a:stretch>
        </p:blipFill>
        <p:spPr>
          <a:xfrm>
            <a:off x="7578450" y="5011852"/>
            <a:ext cx="703226" cy="669011"/>
          </a:xfrm>
          <a:prstGeom prst="rect">
            <a:avLst/>
          </a:prstGeom>
          <a:ln w="38100">
            <a:solidFill>
              <a:schemeClr val="bg1">
                <a:lumMod val="50000"/>
              </a:schemeClr>
            </a:solidFill>
          </a:ln>
        </p:spPr>
      </p:pic>
    </p:spTree>
    <p:extLst>
      <p:ext uri="{BB962C8B-B14F-4D97-AF65-F5344CB8AC3E}">
        <p14:creationId xmlns:p14="http://schemas.microsoft.com/office/powerpoint/2010/main" val="372820222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89312"/>
            <a:ext cx="7886700" cy="658843"/>
          </a:xfrm>
        </p:spPr>
        <p:txBody>
          <a:bodyPr>
            <a:normAutofit fontScale="90000"/>
          </a:bodyPr>
          <a:lstStyle/>
          <a:p>
            <a:r>
              <a:rPr lang="en-US" dirty="0"/>
              <a:t>Primary Components of all Applications</a:t>
            </a:r>
          </a:p>
        </p:txBody>
      </p:sp>
      <p:sp>
        <p:nvSpPr>
          <p:cNvPr id="4" name="Content Placeholder 2"/>
          <p:cNvSpPr>
            <a:spLocks noGrp="1"/>
          </p:cNvSpPr>
          <p:nvPr>
            <p:ph sz="half" idx="1"/>
          </p:nvPr>
        </p:nvSpPr>
        <p:spPr>
          <a:xfrm>
            <a:off x="304195" y="2503266"/>
            <a:ext cx="4052143" cy="4193926"/>
          </a:xfrm>
        </p:spPr>
        <p:txBody>
          <a:bodyPr>
            <a:normAutofit/>
          </a:bodyPr>
          <a:lstStyle/>
          <a:p>
            <a:r>
              <a:rPr lang="en-US" dirty="0" smtClean="0"/>
              <a:t>Scope of Work (SOW)</a:t>
            </a:r>
          </a:p>
          <a:p>
            <a:r>
              <a:rPr lang="en-US" dirty="0" smtClean="0"/>
              <a:t>Cost Estimate</a:t>
            </a:r>
          </a:p>
          <a:p>
            <a:r>
              <a:rPr lang="en-US" dirty="0" smtClean="0"/>
              <a:t>Budget Narrative</a:t>
            </a:r>
          </a:p>
          <a:p>
            <a:r>
              <a:rPr lang="en-US" dirty="0" smtClean="0"/>
              <a:t>Property index</a:t>
            </a:r>
          </a:p>
          <a:p>
            <a:r>
              <a:rPr lang="en-US" dirty="0" smtClean="0"/>
              <a:t>Photos/Maps of proposed project site</a:t>
            </a:r>
          </a:p>
          <a:p>
            <a:endParaRPr lang="en-US" dirty="0"/>
          </a:p>
        </p:txBody>
      </p:sp>
      <p:sp>
        <p:nvSpPr>
          <p:cNvPr id="5" name="Content Placeholder 4"/>
          <p:cNvSpPr txBox="1">
            <a:spLocks/>
          </p:cNvSpPr>
          <p:nvPr/>
        </p:nvSpPr>
        <p:spPr>
          <a:xfrm>
            <a:off x="4666576" y="2503266"/>
            <a:ext cx="4063042" cy="4193926"/>
          </a:xfrm>
          <a:prstGeom prst="rect">
            <a:avLst/>
          </a:prstGeom>
        </p:spPr>
        <p:txBody>
          <a:bodyPr>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Benefit Cost Analysis (BCA)</a:t>
            </a:r>
          </a:p>
          <a:p>
            <a:r>
              <a:rPr lang="en-US" dirty="0" smtClean="0"/>
              <a:t>Project Schedule</a:t>
            </a:r>
          </a:p>
          <a:p>
            <a:pPr marL="404813" lvl="1" indent="0">
              <a:buFont typeface="Arial" panose="020B0604020202020204" pitchFamily="34" charset="0"/>
              <a:buNone/>
            </a:pPr>
            <a:r>
              <a:rPr lang="en-US" sz="2800" dirty="0" smtClean="0"/>
              <a:t>(with milestones)</a:t>
            </a:r>
          </a:p>
          <a:p>
            <a:r>
              <a:rPr lang="en-US" dirty="0" smtClean="0"/>
              <a:t>Funds Commitment letter for the local share</a:t>
            </a:r>
          </a:p>
          <a:p>
            <a:endParaRPr lang="en-US" dirty="0"/>
          </a:p>
        </p:txBody>
      </p:sp>
    </p:spTree>
    <p:extLst>
      <p:ext uri="{BB962C8B-B14F-4D97-AF65-F5344CB8AC3E}">
        <p14:creationId xmlns:p14="http://schemas.microsoft.com/office/powerpoint/2010/main" val="1096212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Hazard Mitigation Assistance </a:t>
            </a:r>
          </a:p>
        </p:txBody>
      </p:sp>
      <p:sp>
        <p:nvSpPr>
          <p:cNvPr id="3" name="Content Placeholder 2"/>
          <p:cNvSpPr>
            <a:spLocks noGrp="1"/>
          </p:cNvSpPr>
          <p:nvPr>
            <p:ph idx="1"/>
          </p:nvPr>
        </p:nvSpPr>
        <p:spPr/>
        <p:txBody>
          <a:bodyPr/>
          <a:lstStyle/>
          <a:p>
            <a:r>
              <a:rPr lang="en-US" dirty="0"/>
              <a:t>Benefit Cost Analysis</a:t>
            </a:r>
          </a:p>
          <a:p>
            <a:pPr lvl="1"/>
            <a:r>
              <a:rPr lang="en-US" dirty="0"/>
              <a:t>Required for most HMA projects</a:t>
            </a:r>
          </a:p>
          <a:p>
            <a:pPr lvl="1"/>
            <a:r>
              <a:rPr lang="en-US" dirty="0"/>
              <a:t>Technical component that may require use of a professional </a:t>
            </a:r>
          </a:p>
          <a:p>
            <a:pPr lvl="1"/>
            <a:r>
              <a:rPr lang="en-US" dirty="0"/>
              <a:t>Determines if a project is cost-effective</a:t>
            </a:r>
          </a:p>
          <a:p>
            <a:pPr lvl="2"/>
            <a:r>
              <a:rPr lang="en-US" dirty="0"/>
              <a:t>If not, project denied</a:t>
            </a:r>
          </a:p>
          <a:p>
            <a:pPr lvl="1"/>
            <a:r>
              <a:rPr lang="en-US" dirty="0"/>
              <a:t>Benefit Cost Ratio (BCR) = </a:t>
            </a:r>
          </a:p>
          <a:p>
            <a:pPr marL="1371600" lvl="3" indent="0">
              <a:buNone/>
            </a:pPr>
            <a:endParaRPr lang="en-US" sz="2800" dirty="0"/>
          </a:p>
          <a:p>
            <a:pPr marL="1371600" lvl="3" indent="0">
              <a:buNone/>
            </a:pPr>
            <a:r>
              <a:rPr lang="en-US" sz="2800" dirty="0"/>
              <a:t>$ Benefits / $ Total Costs</a:t>
            </a:r>
          </a:p>
          <a:p>
            <a:endParaRPr lang="en-US" dirty="0"/>
          </a:p>
        </p:txBody>
      </p:sp>
      <p:grpSp>
        <p:nvGrpSpPr>
          <p:cNvPr id="4" name="Group 3" descr="Illustrated scale demonstrating Project Benefits outweighing Project Costs." title="Cost-Benefits Scale"/>
          <p:cNvGrpSpPr/>
          <p:nvPr/>
        </p:nvGrpSpPr>
        <p:grpSpPr>
          <a:xfrm flipH="1">
            <a:off x="5724975" y="4005786"/>
            <a:ext cx="3186112" cy="2306113"/>
            <a:chOff x="4946833" y="3361944"/>
            <a:chExt cx="3889053" cy="2794662"/>
          </a:xfrm>
        </p:grpSpPr>
        <p:grpSp>
          <p:nvGrpSpPr>
            <p:cNvPr id="5" name="Group 4"/>
            <p:cNvGrpSpPr/>
            <p:nvPr/>
          </p:nvGrpSpPr>
          <p:grpSpPr>
            <a:xfrm>
              <a:off x="4946833" y="3361944"/>
              <a:ext cx="3889053" cy="2679214"/>
              <a:chOff x="4213753" y="3331930"/>
              <a:chExt cx="3617616" cy="2381017"/>
            </a:xfrm>
          </p:grpSpPr>
          <p:sp>
            <p:nvSpPr>
              <p:cNvPr id="7" name="Flowchart: Manual Operation 6"/>
              <p:cNvSpPr/>
              <p:nvPr/>
            </p:nvSpPr>
            <p:spPr>
              <a:xfrm>
                <a:off x="4220120" y="4762626"/>
                <a:ext cx="1292087" cy="177122"/>
              </a:xfrm>
              <a:prstGeom prst="flowChartManualOperati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8" name="TextBox 7"/>
              <p:cNvSpPr txBox="1"/>
              <p:nvPr/>
            </p:nvSpPr>
            <p:spPr>
              <a:xfrm>
                <a:off x="4255858" y="4195826"/>
                <a:ext cx="1220610" cy="673023"/>
              </a:xfrm>
              <a:prstGeom prst="rect">
                <a:avLst/>
              </a:prstGeom>
              <a:noFill/>
            </p:spPr>
            <p:txBody>
              <a:bodyPr wrap="square" rtlCol="0">
                <a:spAutoFit/>
              </a:bodyPr>
              <a:lstStyle/>
              <a:p>
                <a:pPr algn="ctr"/>
                <a:r>
                  <a:rPr lang="en-US" b="1" dirty="0"/>
                  <a:t>Project Costs</a:t>
                </a:r>
              </a:p>
            </p:txBody>
          </p:sp>
          <p:cxnSp>
            <p:nvCxnSpPr>
              <p:cNvPr id="9" name="Straight Connector 8"/>
              <p:cNvCxnSpPr/>
              <p:nvPr/>
            </p:nvCxnSpPr>
            <p:spPr>
              <a:xfrm>
                <a:off x="4819935" y="3333782"/>
                <a:ext cx="2346178" cy="540707"/>
              </a:xfrm>
              <a:prstGeom prst="line">
                <a:avLst/>
              </a:prstGeom>
              <a:ln w="28575">
                <a:solidFill>
                  <a:schemeClr val="accent1">
                    <a:lumMod val="75000"/>
                  </a:schemeClr>
                </a:solidFill>
              </a:ln>
            </p:spPr>
            <p:style>
              <a:lnRef idx="1">
                <a:schemeClr val="dk1"/>
              </a:lnRef>
              <a:fillRef idx="0">
                <a:schemeClr val="dk1"/>
              </a:fillRef>
              <a:effectRef idx="0">
                <a:schemeClr val="dk1"/>
              </a:effectRef>
              <a:fontRef idx="minor">
                <a:schemeClr val="tx1"/>
              </a:fontRef>
            </p:style>
          </p:cxnSp>
          <p:sp>
            <p:nvSpPr>
              <p:cNvPr id="10" name="Flowchart: Connector 9"/>
              <p:cNvSpPr/>
              <p:nvPr/>
            </p:nvSpPr>
            <p:spPr>
              <a:xfrm>
                <a:off x="5901291" y="3512402"/>
                <a:ext cx="183466" cy="183466"/>
              </a:xfrm>
              <a:prstGeom prst="flowChartConnector">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cxnSp>
            <p:nvCxnSpPr>
              <p:cNvPr id="11" name="Straight Connector 10"/>
              <p:cNvCxnSpPr/>
              <p:nvPr/>
            </p:nvCxnSpPr>
            <p:spPr>
              <a:xfrm>
                <a:off x="5993024" y="3695868"/>
                <a:ext cx="0" cy="2017079"/>
              </a:xfrm>
              <a:prstGeom prst="line">
                <a:avLst/>
              </a:prstGeom>
              <a:ln w="57150">
                <a:solidFill>
                  <a:schemeClr val="accent1">
                    <a:lumMod val="75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a:off x="4213753" y="3331930"/>
                <a:ext cx="627641" cy="1430696"/>
              </a:xfrm>
              <a:prstGeom prst="line">
                <a:avLst/>
              </a:prstGeom>
              <a:ln w="28575">
                <a:solidFill>
                  <a:schemeClr val="accent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846951" y="3333782"/>
                <a:ext cx="665256" cy="1428844"/>
              </a:xfrm>
              <a:prstGeom prst="line">
                <a:avLst/>
              </a:prstGeom>
              <a:ln w="28575">
                <a:solidFill>
                  <a:schemeClr val="accent1">
                    <a:lumMod val="75000"/>
                  </a:schemeClr>
                </a:solidFill>
                <a:prstDash val="sysDot"/>
              </a:ln>
            </p:spPr>
            <p:style>
              <a:lnRef idx="1">
                <a:schemeClr val="dk1"/>
              </a:lnRef>
              <a:fillRef idx="0">
                <a:schemeClr val="dk1"/>
              </a:fillRef>
              <a:effectRef idx="0">
                <a:schemeClr val="dk1"/>
              </a:effectRef>
              <a:fontRef idx="minor">
                <a:schemeClr val="tx1"/>
              </a:fontRef>
            </p:style>
          </p:cxnSp>
          <p:sp>
            <p:nvSpPr>
              <p:cNvPr id="14" name="Flowchart: Manual Operation 13"/>
              <p:cNvSpPr/>
              <p:nvPr/>
            </p:nvSpPr>
            <p:spPr>
              <a:xfrm>
                <a:off x="6539282" y="5303333"/>
                <a:ext cx="1292087" cy="177122"/>
              </a:xfrm>
              <a:prstGeom prst="flowChartManualOperati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5" name="TextBox 14"/>
              <p:cNvSpPr txBox="1"/>
              <p:nvPr/>
            </p:nvSpPr>
            <p:spPr>
              <a:xfrm>
                <a:off x="6575022" y="4736533"/>
                <a:ext cx="1220610" cy="673023"/>
              </a:xfrm>
              <a:prstGeom prst="rect">
                <a:avLst/>
              </a:prstGeom>
              <a:noFill/>
            </p:spPr>
            <p:txBody>
              <a:bodyPr wrap="square" rtlCol="0">
                <a:spAutoFit/>
              </a:bodyPr>
              <a:lstStyle/>
              <a:p>
                <a:pPr algn="ctr"/>
                <a:r>
                  <a:rPr lang="en-US" b="1" dirty="0"/>
                  <a:t>Project Benefits</a:t>
                </a:r>
              </a:p>
            </p:txBody>
          </p:sp>
          <p:cxnSp>
            <p:nvCxnSpPr>
              <p:cNvPr id="16" name="Straight Connector 15"/>
              <p:cNvCxnSpPr/>
              <p:nvPr/>
            </p:nvCxnSpPr>
            <p:spPr>
              <a:xfrm flipH="1">
                <a:off x="6539282" y="3872637"/>
                <a:ext cx="621274" cy="1430696"/>
              </a:xfrm>
              <a:prstGeom prst="line">
                <a:avLst/>
              </a:prstGeom>
              <a:ln w="28575">
                <a:solidFill>
                  <a:schemeClr val="accent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7166113" y="3874489"/>
                <a:ext cx="665256" cy="1428844"/>
              </a:xfrm>
              <a:prstGeom prst="line">
                <a:avLst/>
              </a:prstGeom>
              <a:ln w="28575">
                <a:solidFill>
                  <a:schemeClr val="accent1">
                    <a:lumMod val="75000"/>
                  </a:schemeClr>
                </a:solidFill>
                <a:prstDash val="sysDot"/>
              </a:ln>
            </p:spPr>
            <p:style>
              <a:lnRef idx="1">
                <a:schemeClr val="dk1"/>
              </a:lnRef>
              <a:fillRef idx="0">
                <a:schemeClr val="dk1"/>
              </a:fillRef>
              <a:effectRef idx="0">
                <a:schemeClr val="dk1"/>
              </a:effectRef>
              <a:fontRef idx="minor">
                <a:schemeClr val="tx1"/>
              </a:fontRef>
            </p:style>
          </p:cxnSp>
        </p:grpSp>
        <p:sp>
          <p:nvSpPr>
            <p:cNvPr id="6" name="Flowchart: Delay 5"/>
            <p:cNvSpPr/>
            <p:nvPr/>
          </p:nvSpPr>
          <p:spPr>
            <a:xfrm rot="16200000">
              <a:off x="6784912" y="5494667"/>
              <a:ext cx="141405" cy="1182473"/>
            </a:xfrm>
            <a:prstGeom prst="flowChartDelay">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grpSp>
    </p:spTree>
    <p:extLst>
      <p:ext uri="{BB962C8B-B14F-4D97-AF65-F5344CB8AC3E}">
        <p14:creationId xmlns:p14="http://schemas.microsoft.com/office/powerpoint/2010/main" val="41416769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Hazard Mitigation Assistance </a:t>
            </a:r>
          </a:p>
        </p:txBody>
      </p:sp>
      <p:pic>
        <p:nvPicPr>
          <p:cNvPr id="4" name="Picture 3"/>
          <p:cNvPicPr>
            <a:picLocks noChangeAspect="1"/>
          </p:cNvPicPr>
          <p:nvPr/>
        </p:nvPicPr>
        <p:blipFill>
          <a:blip r:embed="rId2"/>
          <a:stretch>
            <a:fillRect/>
          </a:stretch>
        </p:blipFill>
        <p:spPr>
          <a:xfrm>
            <a:off x="371475" y="1978145"/>
            <a:ext cx="8401050" cy="4057650"/>
          </a:xfrm>
          <a:prstGeom prst="rect">
            <a:avLst/>
          </a:prstGeom>
        </p:spPr>
      </p:pic>
    </p:spTree>
    <p:extLst>
      <p:ext uri="{BB962C8B-B14F-4D97-AF65-F5344CB8AC3E}">
        <p14:creationId xmlns:p14="http://schemas.microsoft.com/office/powerpoint/2010/main" val="29630810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Hazard Mitigation Assistance </a:t>
            </a:r>
          </a:p>
        </p:txBody>
      </p:sp>
      <p:sp>
        <p:nvSpPr>
          <p:cNvPr id="3" name="Content Placeholder 2"/>
          <p:cNvSpPr>
            <a:spLocks noGrp="1"/>
          </p:cNvSpPr>
          <p:nvPr>
            <p:ph idx="1"/>
          </p:nvPr>
        </p:nvSpPr>
        <p:spPr>
          <a:xfrm>
            <a:off x="628650" y="1980900"/>
            <a:ext cx="7886700" cy="4351338"/>
          </a:xfrm>
        </p:spPr>
        <p:txBody>
          <a:bodyPr/>
          <a:lstStyle/>
          <a:p>
            <a:pPr marL="0" indent="0">
              <a:buNone/>
            </a:pPr>
            <a:r>
              <a:rPr lang="en-US" b="1" dirty="0" smtClean="0"/>
              <a:t>Local Roles </a:t>
            </a:r>
            <a:r>
              <a:rPr lang="en-US" b="1" u="sng" dirty="0"/>
              <a:t>in applying for funding </a:t>
            </a:r>
          </a:p>
          <a:p>
            <a:pPr lvl="1"/>
            <a:r>
              <a:rPr lang="en-US" dirty="0"/>
              <a:t>Awareness of open application periods</a:t>
            </a:r>
          </a:p>
          <a:p>
            <a:pPr lvl="1"/>
            <a:r>
              <a:rPr lang="en-US" dirty="0"/>
              <a:t>Identify all mitigation priorities and opportunities with local stakeholders</a:t>
            </a:r>
          </a:p>
          <a:p>
            <a:pPr lvl="2"/>
            <a:r>
              <a:rPr lang="en-US" dirty="0"/>
              <a:t>homeowners must submit through a local jurisdiction or parish</a:t>
            </a:r>
          </a:p>
          <a:p>
            <a:pPr lvl="1"/>
            <a:r>
              <a:rPr lang="en-US" dirty="0" err="1"/>
              <a:t>Subapplications</a:t>
            </a:r>
            <a:r>
              <a:rPr lang="en-US" dirty="0"/>
              <a:t> entered into </a:t>
            </a:r>
            <a:r>
              <a:rPr lang="en-US" dirty="0" smtClean="0"/>
              <a:t>GOHSEPGrants.la.gov for </a:t>
            </a:r>
            <a:r>
              <a:rPr lang="en-US" dirty="0"/>
              <a:t>HMGP </a:t>
            </a:r>
            <a:r>
              <a:rPr lang="en-US" dirty="0" smtClean="0"/>
              <a:t>and into </a:t>
            </a:r>
            <a:r>
              <a:rPr lang="en-US" dirty="0"/>
              <a:t>FEMA GO for non-disaster</a:t>
            </a:r>
          </a:p>
          <a:p>
            <a:pPr lvl="1"/>
            <a:r>
              <a:rPr lang="en-US" dirty="0"/>
              <a:t>Complete </a:t>
            </a:r>
            <a:r>
              <a:rPr lang="en-US" dirty="0" err="1"/>
              <a:t>subapplications</a:t>
            </a:r>
            <a:r>
              <a:rPr lang="en-US" dirty="0"/>
              <a:t> detail the who, what, when, why, where, and how much for all projects</a:t>
            </a:r>
          </a:p>
          <a:p>
            <a:pPr lvl="1"/>
            <a:r>
              <a:rPr lang="en-US" dirty="0"/>
              <a:t>Work </a:t>
            </a:r>
            <a:r>
              <a:rPr lang="en-US" b="1" dirty="0"/>
              <a:t>cannot</a:t>
            </a:r>
            <a:r>
              <a:rPr lang="en-US" dirty="0"/>
              <a:t> begin until receiving FEMA approval</a:t>
            </a:r>
          </a:p>
          <a:p>
            <a:endParaRPr lang="en-US" dirty="0"/>
          </a:p>
        </p:txBody>
      </p:sp>
    </p:spTree>
    <p:extLst>
      <p:ext uri="{BB962C8B-B14F-4D97-AF65-F5344CB8AC3E}">
        <p14:creationId xmlns:p14="http://schemas.microsoft.com/office/powerpoint/2010/main" val="15531631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Hazard Mitigation Assistance</a:t>
            </a:r>
          </a:p>
        </p:txBody>
      </p:sp>
      <p:sp>
        <p:nvSpPr>
          <p:cNvPr id="3" name="Content Placeholder 2"/>
          <p:cNvSpPr>
            <a:spLocks noGrp="1"/>
          </p:cNvSpPr>
          <p:nvPr>
            <p:ph idx="1"/>
          </p:nvPr>
        </p:nvSpPr>
        <p:spPr/>
        <p:txBody>
          <a:bodyPr/>
          <a:lstStyle/>
          <a:p>
            <a:pPr marL="0" indent="0">
              <a:buNone/>
            </a:pPr>
            <a:r>
              <a:rPr lang="en-US" b="1" dirty="0" smtClean="0"/>
              <a:t>Local Roles </a:t>
            </a:r>
            <a:r>
              <a:rPr lang="en-US" b="1" dirty="0"/>
              <a:t>in </a:t>
            </a:r>
            <a:r>
              <a:rPr lang="en-US" b="1" u="sng" dirty="0"/>
              <a:t>getting reimbursement</a:t>
            </a:r>
          </a:p>
          <a:p>
            <a:pPr lvl="1"/>
            <a:r>
              <a:rPr lang="en-US" dirty="0" err="1"/>
              <a:t>Subawards</a:t>
            </a:r>
            <a:r>
              <a:rPr lang="en-US" dirty="0"/>
              <a:t> (grants) paid on cost-reimbursement basis</a:t>
            </a:r>
          </a:p>
          <a:p>
            <a:pPr lvl="1"/>
            <a:r>
              <a:rPr lang="en-US" dirty="0"/>
              <a:t>Submit request for reimbursement (RRF) package</a:t>
            </a:r>
          </a:p>
          <a:p>
            <a:pPr lvl="2"/>
            <a:r>
              <a:rPr lang="en-US" dirty="0"/>
              <a:t>RRF form and summary records</a:t>
            </a:r>
          </a:p>
          <a:p>
            <a:pPr lvl="2"/>
            <a:r>
              <a:rPr lang="en-US" dirty="0"/>
              <a:t>Procurement documentation</a:t>
            </a:r>
          </a:p>
          <a:p>
            <a:pPr lvl="2"/>
            <a:r>
              <a:rPr lang="en-US" dirty="0"/>
              <a:t>Other pertinent support documentation</a:t>
            </a:r>
          </a:p>
          <a:p>
            <a:pPr lvl="1"/>
            <a:r>
              <a:rPr lang="en-US" dirty="0"/>
              <a:t>Respond to Requests for Information (RFIs)/corrections</a:t>
            </a:r>
          </a:p>
          <a:p>
            <a:pPr lvl="1"/>
            <a:r>
              <a:rPr lang="en-US" dirty="0"/>
              <a:t>Quarterly progress reports</a:t>
            </a:r>
          </a:p>
          <a:p>
            <a:pPr lvl="1"/>
            <a:r>
              <a:rPr lang="en-US" dirty="0" smtClean="0"/>
              <a:t>Time Extensions</a:t>
            </a:r>
            <a:endParaRPr lang="en-US" dirty="0"/>
          </a:p>
          <a:p>
            <a:pPr lvl="2"/>
            <a:r>
              <a:rPr lang="en-US" dirty="0" smtClean="0"/>
              <a:t>Timely submission to GOHSEP</a:t>
            </a:r>
          </a:p>
          <a:p>
            <a:pPr lvl="2"/>
            <a:r>
              <a:rPr lang="en-US" dirty="0" smtClean="0"/>
              <a:t>Updated milestones and completion timelines</a:t>
            </a:r>
            <a:endParaRPr lang="en-US" dirty="0"/>
          </a:p>
          <a:p>
            <a:endParaRPr lang="en-US" dirty="0"/>
          </a:p>
        </p:txBody>
      </p:sp>
    </p:spTree>
    <p:extLst>
      <p:ext uri="{BB962C8B-B14F-4D97-AF65-F5344CB8AC3E}">
        <p14:creationId xmlns:p14="http://schemas.microsoft.com/office/powerpoint/2010/main" val="25320007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Hazard Mitigation Assistance</a:t>
            </a:r>
          </a:p>
        </p:txBody>
      </p:sp>
      <p:sp>
        <p:nvSpPr>
          <p:cNvPr id="3" name="Content Placeholder 2"/>
          <p:cNvSpPr>
            <a:spLocks noGrp="1"/>
          </p:cNvSpPr>
          <p:nvPr>
            <p:ph idx="1"/>
          </p:nvPr>
        </p:nvSpPr>
        <p:spPr/>
        <p:txBody>
          <a:bodyPr>
            <a:normAutofit/>
          </a:bodyPr>
          <a:lstStyle/>
          <a:p>
            <a:pPr marL="457200" lvl="1" indent="0">
              <a:buNone/>
            </a:pPr>
            <a:r>
              <a:rPr lang="en-US" sz="2800" b="1" dirty="0"/>
              <a:t>Other </a:t>
            </a:r>
            <a:r>
              <a:rPr lang="en-US" sz="2800" b="1" dirty="0" smtClean="0"/>
              <a:t>Local Roles  </a:t>
            </a:r>
            <a:endParaRPr lang="en-US" sz="2800" b="1" dirty="0"/>
          </a:p>
          <a:p>
            <a:pPr lvl="2">
              <a:buFont typeface="Arial" panose="020B0604020202020204" pitchFamily="34" charset="0"/>
              <a:buChar char="•"/>
            </a:pPr>
            <a:r>
              <a:rPr lang="en-US" sz="2400" dirty="0"/>
              <a:t>Ensuring </a:t>
            </a:r>
            <a:r>
              <a:rPr lang="en-US" sz="2400" b="1" dirty="0"/>
              <a:t>local hazard mitigation plan </a:t>
            </a:r>
            <a:r>
              <a:rPr lang="en-US" sz="2400" dirty="0"/>
              <a:t>is current and updated every 5 </a:t>
            </a:r>
            <a:r>
              <a:rPr lang="en-US" sz="2400" dirty="0" smtClean="0"/>
              <a:t>years (</a:t>
            </a:r>
            <a:r>
              <a:rPr lang="en-US" sz="2400" b="1" dirty="0" smtClean="0"/>
              <a:t>required to receive funding</a:t>
            </a:r>
            <a:r>
              <a:rPr lang="en-US" sz="2400" dirty="0" smtClean="0"/>
              <a:t>)</a:t>
            </a:r>
            <a:endParaRPr lang="en-US" sz="2400" dirty="0"/>
          </a:p>
          <a:p>
            <a:pPr lvl="2">
              <a:buFont typeface="Arial" panose="020B0604020202020204" pitchFamily="34" charset="0"/>
              <a:buChar char="•"/>
            </a:pPr>
            <a:r>
              <a:rPr lang="en-US" sz="2400" dirty="0"/>
              <a:t>Coordinating ongoing education/technical assistance needs</a:t>
            </a:r>
          </a:p>
          <a:p>
            <a:pPr lvl="2">
              <a:buFont typeface="Arial" panose="020B0604020202020204" pitchFamily="34" charset="0"/>
              <a:buChar char="•"/>
            </a:pPr>
            <a:r>
              <a:rPr lang="en-US" sz="2400" dirty="0"/>
              <a:t>Elevating issues through RC/HMA management</a:t>
            </a:r>
          </a:p>
          <a:p>
            <a:pPr lvl="2">
              <a:buFont typeface="Arial" panose="020B0604020202020204" pitchFamily="34" charset="0"/>
              <a:buChar char="•"/>
            </a:pPr>
            <a:r>
              <a:rPr lang="en-US" sz="2400" dirty="0"/>
              <a:t>Identifying program management needs within parish</a:t>
            </a:r>
          </a:p>
          <a:p>
            <a:pPr lvl="3"/>
            <a:r>
              <a:rPr lang="en-US" sz="2400" dirty="0">
                <a:cs typeface="Arial" panose="020B0604020202020204" pitchFamily="34" charset="0"/>
              </a:rPr>
              <a:t>State contract available to build local capacity </a:t>
            </a:r>
            <a:r>
              <a:rPr lang="en-US" sz="2400" dirty="0" smtClean="0">
                <a:cs typeface="Arial" panose="020B0604020202020204" pitchFamily="34" charset="0"/>
              </a:rPr>
              <a:t>2021 </a:t>
            </a:r>
            <a:r>
              <a:rPr lang="en-US" sz="2400" dirty="0">
                <a:cs typeface="Arial" panose="020B0604020202020204" pitchFamily="34" charset="0"/>
              </a:rPr>
              <a:t>- present</a:t>
            </a:r>
          </a:p>
          <a:p>
            <a:endParaRPr lang="en-US" dirty="0"/>
          </a:p>
        </p:txBody>
      </p:sp>
    </p:spTree>
    <p:extLst>
      <p:ext uri="{BB962C8B-B14F-4D97-AF65-F5344CB8AC3E}">
        <p14:creationId xmlns:p14="http://schemas.microsoft.com/office/powerpoint/2010/main" val="24714241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18" y="955004"/>
            <a:ext cx="8884024" cy="653459"/>
          </a:xfrm>
        </p:spPr>
        <p:txBody>
          <a:bodyPr>
            <a:noAutofit/>
          </a:bodyPr>
          <a:lstStyle/>
          <a:p>
            <a:r>
              <a:rPr lang="en-US" sz="3600" b="1" dirty="0"/>
              <a:t>Hazard Mitigation </a:t>
            </a:r>
            <a:r>
              <a:rPr lang="en-US" sz="3600" b="1" dirty="0" smtClean="0"/>
              <a:t>Plan-Program Requirements </a:t>
            </a:r>
            <a:endParaRPr lang="en-US" sz="3600" b="1" dirty="0"/>
          </a:p>
        </p:txBody>
      </p:sp>
      <p:sp>
        <p:nvSpPr>
          <p:cNvPr id="3" name="Content Placeholder 2"/>
          <p:cNvSpPr>
            <a:spLocks noGrp="1"/>
          </p:cNvSpPr>
          <p:nvPr>
            <p:ph idx="1"/>
          </p:nvPr>
        </p:nvSpPr>
        <p:spPr>
          <a:xfrm>
            <a:off x="448948" y="1854767"/>
            <a:ext cx="8309163" cy="4661647"/>
          </a:xfrm>
        </p:spPr>
        <p:txBody>
          <a:bodyPr>
            <a:normAutofit/>
          </a:bodyPr>
          <a:lstStyle/>
          <a:p>
            <a:pPr lvl="0"/>
            <a:r>
              <a:rPr lang="en-US" dirty="0" smtClean="0">
                <a:solidFill>
                  <a:prstClr val="black"/>
                </a:solidFill>
              </a:rPr>
              <a:t>Approved and adopted mitigation </a:t>
            </a:r>
            <a:r>
              <a:rPr lang="en-US" dirty="0">
                <a:solidFill>
                  <a:prstClr val="black"/>
                </a:solidFill>
              </a:rPr>
              <a:t>plans are a </a:t>
            </a:r>
            <a:r>
              <a:rPr lang="en-US" b="1" u="sng" dirty="0">
                <a:solidFill>
                  <a:prstClr val="black"/>
                </a:solidFill>
              </a:rPr>
              <a:t>requirement</a:t>
            </a:r>
            <a:r>
              <a:rPr lang="en-US" dirty="0">
                <a:solidFill>
                  <a:prstClr val="black"/>
                </a:solidFill>
              </a:rPr>
              <a:t> for local governments, including special districts, to be eligible for </a:t>
            </a:r>
            <a:r>
              <a:rPr lang="en-US" dirty="0" smtClean="0">
                <a:solidFill>
                  <a:prstClr val="black"/>
                </a:solidFill>
              </a:rPr>
              <a:t>grant funding from the following FEMA programs:</a:t>
            </a:r>
          </a:p>
          <a:p>
            <a:pPr lvl="0"/>
            <a:r>
              <a:rPr lang="en-US" sz="2200" dirty="0" smtClean="0">
                <a:solidFill>
                  <a:prstClr val="black"/>
                </a:solidFill>
              </a:rPr>
              <a:t>Hazard Mitigation Grant Program (HMGP)</a:t>
            </a:r>
          </a:p>
          <a:p>
            <a:pPr lvl="0"/>
            <a:r>
              <a:rPr lang="en-US" sz="2200" dirty="0" smtClean="0">
                <a:solidFill>
                  <a:prstClr val="black"/>
                </a:solidFill>
              </a:rPr>
              <a:t>Building Resilient Infrastructure and Communities (BRIC)</a:t>
            </a:r>
          </a:p>
          <a:p>
            <a:pPr lvl="0"/>
            <a:r>
              <a:rPr lang="en-US" sz="2200" dirty="0" smtClean="0">
                <a:solidFill>
                  <a:prstClr val="black"/>
                </a:solidFill>
              </a:rPr>
              <a:t>Flood Mitigation Assistance (FMA)</a:t>
            </a:r>
          </a:p>
          <a:p>
            <a:pPr lvl="0"/>
            <a:r>
              <a:rPr lang="en-US" sz="2200" dirty="0" smtClean="0">
                <a:solidFill>
                  <a:prstClr val="black"/>
                </a:solidFill>
              </a:rPr>
              <a:t>Pre-Disaster Mitigation Grant Program (PDM)</a:t>
            </a:r>
          </a:p>
          <a:p>
            <a:pPr lvl="0"/>
            <a:r>
              <a:rPr lang="en-US" sz="2200" dirty="0" smtClean="0">
                <a:solidFill>
                  <a:prstClr val="black"/>
                </a:solidFill>
              </a:rPr>
              <a:t>Fire Management Assistance Grant Program (FMAG)</a:t>
            </a:r>
          </a:p>
          <a:p>
            <a:pPr lvl="0"/>
            <a:r>
              <a:rPr lang="en-US" sz="2200" dirty="0" smtClean="0">
                <a:solidFill>
                  <a:prstClr val="black"/>
                </a:solidFill>
              </a:rPr>
              <a:t>Safeguarding Tomorrow Revolving Loan Fund Program (RLF)</a:t>
            </a:r>
            <a:endParaRPr lang="en-US" sz="2200" dirty="0">
              <a:solidFill>
                <a:prstClr val="black"/>
              </a:solidFill>
            </a:endParaRPr>
          </a:p>
          <a:p>
            <a:pPr marL="0" indent="0">
              <a:buNone/>
            </a:pPr>
            <a:endParaRPr lang="en-US" dirty="0"/>
          </a:p>
        </p:txBody>
      </p:sp>
    </p:spTree>
    <p:extLst>
      <p:ext uri="{BB962C8B-B14F-4D97-AF65-F5344CB8AC3E}">
        <p14:creationId xmlns:p14="http://schemas.microsoft.com/office/powerpoint/2010/main" val="150141153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035" y="1147209"/>
            <a:ext cx="8495280" cy="658843"/>
          </a:xfrm>
        </p:spPr>
        <p:txBody>
          <a:bodyPr/>
          <a:lstStyle/>
          <a:p>
            <a:r>
              <a:rPr lang="en-US" dirty="0" smtClean="0"/>
              <a:t>Hazard Mitigation Plans Status Map</a:t>
            </a:r>
            <a:endParaRPr lang="en-US" dirty="0"/>
          </a:p>
        </p:txBody>
      </p:sp>
      <p:grpSp>
        <p:nvGrpSpPr>
          <p:cNvPr id="4" name="Group 3"/>
          <p:cNvGrpSpPr/>
          <p:nvPr/>
        </p:nvGrpSpPr>
        <p:grpSpPr>
          <a:xfrm>
            <a:off x="332758" y="1806052"/>
            <a:ext cx="7001301" cy="4914827"/>
            <a:chOff x="2115671" y="1761565"/>
            <a:chExt cx="5029200" cy="4191000"/>
          </a:xfrm>
        </p:grpSpPr>
        <p:grpSp>
          <p:nvGrpSpPr>
            <p:cNvPr id="5" name="Group 18"/>
            <p:cNvGrpSpPr>
              <a:grpSpLocks/>
            </p:cNvGrpSpPr>
            <p:nvPr/>
          </p:nvGrpSpPr>
          <p:grpSpPr bwMode="auto">
            <a:xfrm>
              <a:off x="2115671" y="1761565"/>
              <a:ext cx="5029200" cy="4191000"/>
              <a:chOff x="152" y="196"/>
              <a:chExt cx="4818" cy="4015"/>
            </a:xfrm>
            <a:noFill/>
          </p:grpSpPr>
          <p:grpSp>
            <p:nvGrpSpPr>
              <p:cNvPr id="7" name="Group 19"/>
              <p:cNvGrpSpPr>
                <a:grpSpLocks/>
              </p:cNvGrpSpPr>
              <p:nvPr/>
            </p:nvGrpSpPr>
            <p:grpSpPr bwMode="auto">
              <a:xfrm>
                <a:off x="2246" y="2204"/>
                <a:ext cx="1320" cy="1031"/>
                <a:chOff x="2246" y="2204"/>
                <a:chExt cx="1320" cy="1031"/>
              </a:xfrm>
              <a:grpFill/>
            </p:grpSpPr>
            <p:grpSp>
              <p:nvGrpSpPr>
                <p:cNvPr id="640" name="Group 20"/>
                <p:cNvGrpSpPr>
                  <a:grpSpLocks/>
                </p:cNvGrpSpPr>
                <p:nvPr/>
              </p:nvGrpSpPr>
              <p:grpSpPr bwMode="auto">
                <a:xfrm>
                  <a:off x="2246" y="2230"/>
                  <a:ext cx="523" cy="543"/>
                  <a:chOff x="2246" y="2230"/>
                  <a:chExt cx="523" cy="543"/>
                </a:xfrm>
                <a:grpFill/>
              </p:grpSpPr>
              <p:sp>
                <p:nvSpPr>
                  <p:cNvPr id="707" name="Freeform 21"/>
                  <p:cNvSpPr>
                    <a:spLocks/>
                  </p:cNvSpPr>
                  <p:nvPr/>
                </p:nvSpPr>
                <p:spPr bwMode="auto">
                  <a:xfrm>
                    <a:off x="2246" y="2230"/>
                    <a:ext cx="523" cy="543"/>
                  </a:xfrm>
                  <a:custGeom>
                    <a:avLst/>
                    <a:gdLst>
                      <a:gd name="T0" fmla="*/ 88 w 523"/>
                      <a:gd name="T1" fmla="*/ 2 h 543"/>
                      <a:gd name="T2" fmla="*/ 29 w 523"/>
                      <a:gd name="T3" fmla="*/ 53 h 543"/>
                      <a:gd name="T4" fmla="*/ 0 w 523"/>
                      <a:gd name="T5" fmla="*/ 188 h 543"/>
                      <a:gd name="T6" fmla="*/ 86 w 523"/>
                      <a:gd name="T7" fmla="*/ 248 h 543"/>
                      <a:gd name="T8" fmla="*/ 112 w 523"/>
                      <a:gd name="T9" fmla="*/ 360 h 543"/>
                      <a:gd name="T10" fmla="*/ 114 w 523"/>
                      <a:gd name="T11" fmla="*/ 542 h 543"/>
                      <a:gd name="T12" fmla="*/ 379 w 523"/>
                      <a:gd name="T13" fmla="*/ 543 h 543"/>
                      <a:gd name="T14" fmla="*/ 437 w 523"/>
                      <a:gd name="T15" fmla="*/ 515 h 543"/>
                      <a:gd name="T16" fmla="*/ 523 w 523"/>
                      <a:gd name="T17" fmla="*/ 381 h 543"/>
                      <a:gd name="T18" fmla="*/ 466 w 523"/>
                      <a:gd name="T19" fmla="*/ 272 h 543"/>
                      <a:gd name="T20" fmla="*/ 264 w 523"/>
                      <a:gd name="T21" fmla="*/ 272 h 543"/>
                      <a:gd name="T22" fmla="*/ 322 w 523"/>
                      <a:gd name="T23" fmla="*/ 190 h 543"/>
                      <a:gd name="T24" fmla="*/ 322 w 523"/>
                      <a:gd name="T25" fmla="*/ 109 h 543"/>
                      <a:gd name="T26" fmla="*/ 236 w 523"/>
                      <a:gd name="T27" fmla="*/ 109 h 543"/>
                      <a:gd name="T28" fmla="*/ 293 w 523"/>
                      <a:gd name="T29" fmla="*/ 136 h 543"/>
                      <a:gd name="T30" fmla="*/ 293 w 523"/>
                      <a:gd name="T31" fmla="*/ 190 h 543"/>
                      <a:gd name="T32" fmla="*/ 207 w 523"/>
                      <a:gd name="T33" fmla="*/ 163 h 543"/>
                      <a:gd name="T34" fmla="*/ 149 w 523"/>
                      <a:gd name="T35" fmla="*/ 27 h 543"/>
                      <a:gd name="T36" fmla="*/ 92 w 523"/>
                      <a:gd name="T37" fmla="*/ 0 h 543"/>
                      <a:gd name="T38" fmla="*/ 88 w 523"/>
                      <a:gd name="T39" fmla="*/ 2 h 5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3"/>
                      <a:gd name="T61" fmla="*/ 0 h 543"/>
                      <a:gd name="T62" fmla="*/ 523 w 523"/>
                      <a:gd name="T63" fmla="*/ 543 h 5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3" h="543">
                        <a:moveTo>
                          <a:pt x="88" y="2"/>
                        </a:moveTo>
                        <a:lnTo>
                          <a:pt x="29" y="53"/>
                        </a:lnTo>
                        <a:lnTo>
                          <a:pt x="0" y="188"/>
                        </a:lnTo>
                        <a:lnTo>
                          <a:pt x="86" y="248"/>
                        </a:lnTo>
                        <a:lnTo>
                          <a:pt x="112" y="360"/>
                        </a:lnTo>
                        <a:lnTo>
                          <a:pt x="114" y="542"/>
                        </a:lnTo>
                        <a:lnTo>
                          <a:pt x="379" y="543"/>
                        </a:lnTo>
                        <a:lnTo>
                          <a:pt x="437" y="515"/>
                        </a:lnTo>
                        <a:lnTo>
                          <a:pt x="523" y="381"/>
                        </a:lnTo>
                        <a:lnTo>
                          <a:pt x="466" y="272"/>
                        </a:lnTo>
                        <a:lnTo>
                          <a:pt x="264" y="272"/>
                        </a:lnTo>
                        <a:lnTo>
                          <a:pt x="322" y="190"/>
                        </a:lnTo>
                        <a:lnTo>
                          <a:pt x="322" y="109"/>
                        </a:lnTo>
                        <a:lnTo>
                          <a:pt x="236" y="109"/>
                        </a:lnTo>
                        <a:lnTo>
                          <a:pt x="293" y="136"/>
                        </a:lnTo>
                        <a:lnTo>
                          <a:pt x="293" y="190"/>
                        </a:lnTo>
                        <a:lnTo>
                          <a:pt x="207" y="163"/>
                        </a:lnTo>
                        <a:lnTo>
                          <a:pt x="149" y="27"/>
                        </a:lnTo>
                        <a:lnTo>
                          <a:pt x="92" y="0"/>
                        </a:lnTo>
                        <a:lnTo>
                          <a:pt x="88" y="2"/>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708" name="Freeform 22"/>
                  <p:cNvSpPr>
                    <a:spLocks/>
                  </p:cNvSpPr>
                  <p:nvPr/>
                </p:nvSpPr>
                <p:spPr bwMode="auto">
                  <a:xfrm>
                    <a:off x="2246" y="2230"/>
                    <a:ext cx="523" cy="543"/>
                  </a:xfrm>
                  <a:custGeom>
                    <a:avLst/>
                    <a:gdLst>
                      <a:gd name="T0" fmla="*/ 88 w 523"/>
                      <a:gd name="T1" fmla="*/ 2 h 543"/>
                      <a:gd name="T2" fmla="*/ 29 w 523"/>
                      <a:gd name="T3" fmla="*/ 53 h 543"/>
                      <a:gd name="T4" fmla="*/ 0 w 523"/>
                      <a:gd name="T5" fmla="*/ 188 h 543"/>
                      <a:gd name="T6" fmla="*/ 86 w 523"/>
                      <a:gd name="T7" fmla="*/ 248 h 543"/>
                      <a:gd name="T8" fmla="*/ 112 w 523"/>
                      <a:gd name="T9" fmla="*/ 360 h 543"/>
                      <a:gd name="T10" fmla="*/ 114 w 523"/>
                      <a:gd name="T11" fmla="*/ 542 h 543"/>
                      <a:gd name="T12" fmla="*/ 379 w 523"/>
                      <a:gd name="T13" fmla="*/ 543 h 543"/>
                      <a:gd name="T14" fmla="*/ 437 w 523"/>
                      <a:gd name="T15" fmla="*/ 515 h 543"/>
                      <a:gd name="T16" fmla="*/ 523 w 523"/>
                      <a:gd name="T17" fmla="*/ 381 h 543"/>
                      <a:gd name="T18" fmla="*/ 466 w 523"/>
                      <a:gd name="T19" fmla="*/ 272 h 543"/>
                      <a:gd name="T20" fmla="*/ 264 w 523"/>
                      <a:gd name="T21" fmla="*/ 272 h 543"/>
                      <a:gd name="T22" fmla="*/ 322 w 523"/>
                      <a:gd name="T23" fmla="*/ 190 h 543"/>
                      <a:gd name="T24" fmla="*/ 322 w 523"/>
                      <a:gd name="T25" fmla="*/ 109 h 543"/>
                      <a:gd name="T26" fmla="*/ 236 w 523"/>
                      <a:gd name="T27" fmla="*/ 109 h 543"/>
                      <a:gd name="T28" fmla="*/ 293 w 523"/>
                      <a:gd name="T29" fmla="*/ 136 h 543"/>
                      <a:gd name="T30" fmla="*/ 293 w 523"/>
                      <a:gd name="T31" fmla="*/ 190 h 543"/>
                      <a:gd name="T32" fmla="*/ 207 w 523"/>
                      <a:gd name="T33" fmla="*/ 163 h 543"/>
                      <a:gd name="T34" fmla="*/ 149 w 523"/>
                      <a:gd name="T35" fmla="*/ 27 h 543"/>
                      <a:gd name="T36" fmla="*/ 92 w 523"/>
                      <a:gd name="T37" fmla="*/ 0 h 5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3"/>
                      <a:gd name="T58" fmla="*/ 0 h 543"/>
                      <a:gd name="T59" fmla="*/ 523 w 523"/>
                      <a:gd name="T60" fmla="*/ 543 h 5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3" h="543">
                        <a:moveTo>
                          <a:pt x="88" y="2"/>
                        </a:moveTo>
                        <a:lnTo>
                          <a:pt x="29" y="53"/>
                        </a:lnTo>
                        <a:lnTo>
                          <a:pt x="0" y="188"/>
                        </a:lnTo>
                        <a:lnTo>
                          <a:pt x="86" y="248"/>
                        </a:lnTo>
                        <a:lnTo>
                          <a:pt x="112" y="360"/>
                        </a:lnTo>
                        <a:lnTo>
                          <a:pt x="114" y="542"/>
                        </a:lnTo>
                        <a:lnTo>
                          <a:pt x="379" y="543"/>
                        </a:lnTo>
                        <a:lnTo>
                          <a:pt x="437" y="515"/>
                        </a:lnTo>
                        <a:lnTo>
                          <a:pt x="523" y="381"/>
                        </a:lnTo>
                        <a:lnTo>
                          <a:pt x="466" y="272"/>
                        </a:lnTo>
                        <a:lnTo>
                          <a:pt x="264" y="272"/>
                        </a:lnTo>
                        <a:lnTo>
                          <a:pt x="322" y="190"/>
                        </a:lnTo>
                        <a:lnTo>
                          <a:pt x="322" y="109"/>
                        </a:lnTo>
                        <a:lnTo>
                          <a:pt x="236" y="109"/>
                        </a:lnTo>
                        <a:lnTo>
                          <a:pt x="293" y="136"/>
                        </a:lnTo>
                        <a:lnTo>
                          <a:pt x="293" y="190"/>
                        </a:lnTo>
                        <a:lnTo>
                          <a:pt x="207" y="163"/>
                        </a:lnTo>
                        <a:lnTo>
                          <a:pt x="149" y="27"/>
                        </a:lnTo>
                        <a:lnTo>
                          <a:pt x="92"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641" name="Group 23"/>
                <p:cNvGrpSpPr>
                  <a:grpSpLocks/>
                </p:cNvGrpSpPr>
                <p:nvPr/>
              </p:nvGrpSpPr>
              <p:grpSpPr bwMode="auto">
                <a:xfrm>
                  <a:off x="2762" y="2231"/>
                  <a:ext cx="458" cy="381"/>
                  <a:chOff x="2762" y="2231"/>
                  <a:chExt cx="458" cy="381"/>
                </a:xfrm>
                <a:grpFill/>
              </p:grpSpPr>
              <p:sp>
                <p:nvSpPr>
                  <p:cNvPr id="705" name="Freeform 24"/>
                  <p:cNvSpPr>
                    <a:spLocks/>
                  </p:cNvSpPr>
                  <p:nvPr/>
                </p:nvSpPr>
                <p:spPr bwMode="auto">
                  <a:xfrm>
                    <a:off x="2762" y="2231"/>
                    <a:ext cx="458" cy="381"/>
                  </a:xfrm>
                  <a:custGeom>
                    <a:avLst/>
                    <a:gdLst>
                      <a:gd name="T0" fmla="*/ 114 w 458"/>
                      <a:gd name="T1" fmla="*/ 0 h 381"/>
                      <a:gd name="T2" fmla="*/ 56 w 458"/>
                      <a:gd name="T3" fmla="*/ 218 h 381"/>
                      <a:gd name="T4" fmla="*/ 0 w 458"/>
                      <a:gd name="T5" fmla="*/ 327 h 381"/>
                      <a:gd name="T6" fmla="*/ 0 w 458"/>
                      <a:gd name="T7" fmla="*/ 381 h 381"/>
                      <a:gd name="T8" fmla="*/ 56 w 458"/>
                      <a:gd name="T9" fmla="*/ 327 h 381"/>
                      <a:gd name="T10" fmla="*/ 458 w 458"/>
                      <a:gd name="T11" fmla="*/ 327 h 381"/>
                      <a:gd name="T12" fmla="*/ 430 w 458"/>
                      <a:gd name="T13" fmla="*/ 136 h 381"/>
                      <a:gd name="T14" fmla="*/ 458 w 458"/>
                      <a:gd name="T15" fmla="*/ 0 h 381"/>
                      <a:gd name="T16" fmla="*/ 114 w 458"/>
                      <a:gd name="T17" fmla="*/ 0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8"/>
                      <a:gd name="T28" fmla="*/ 0 h 381"/>
                      <a:gd name="T29" fmla="*/ 458 w 458"/>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8" h="381">
                        <a:moveTo>
                          <a:pt x="114" y="0"/>
                        </a:moveTo>
                        <a:lnTo>
                          <a:pt x="56" y="218"/>
                        </a:lnTo>
                        <a:lnTo>
                          <a:pt x="0" y="327"/>
                        </a:lnTo>
                        <a:lnTo>
                          <a:pt x="0" y="381"/>
                        </a:lnTo>
                        <a:lnTo>
                          <a:pt x="56" y="327"/>
                        </a:lnTo>
                        <a:lnTo>
                          <a:pt x="458" y="327"/>
                        </a:lnTo>
                        <a:lnTo>
                          <a:pt x="430" y="136"/>
                        </a:lnTo>
                        <a:lnTo>
                          <a:pt x="458" y="0"/>
                        </a:lnTo>
                        <a:lnTo>
                          <a:pt x="114"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706" name="Freeform 25"/>
                  <p:cNvSpPr>
                    <a:spLocks/>
                  </p:cNvSpPr>
                  <p:nvPr/>
                </p:nvSpPr>
                <p:spPr bwMode="auto">
                  <a:xfrm>
                    <a:off x="2762" y="2231"/>
                    <a:ext cx="458" cy="381"/>
                  </a:xfrm>
                  <a:custGeom>
                    <a:avLst/>
                    <a:gdLst>
                      <a:gd name="T0" fmla="*/ 114 w 458"/>
                      <a:gd name="T1" fmla="*/ 0 h 381"/>
                      <a:gd name="T2" fmla="*/ 56 w 458"/>
                      <a:gd name="T3" fmla="*/ 218 h 381"/>
                      <a:gd name="T4" fmla="*/ 0 w 458"/>
                      <a:gd name="T5" fmla="*/ 327 h 381"/>
                      <a:gd name="T6" fmla="*/ 0 w 458"/>
                      <a:gd name="T7" fmla="*/ 381 h 381"/>
                      <a:gd name="T8" fmla="*/ 56 w 458"/>
                      <a:gd name="T9" fmla="*/ 327 h 381"/>
                      <a:gd name="T10" fmla="*/ 458 w 458"/>
                      <a:gd name="T11" fmla="*/ 327 h 381"/>
                      <a:gd name="T12" fmla="*/ 430 w 458"/>
                      <a:gd name="T13" fmla="*/ 136 h 381"/>
                      <a:gd name="T14" fmla="*/ 458 w 458"/>
                      <a:gd name="T15" fmla="*/ 0 h 381"/>
                      <a:gd name="T16" fmla="*/ 114 w 458"/>
                      <a:gd name="T17" fmla="*/ 0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8"/>
                      <a:gd name="T28" fmla="*/ 0 h 381"/>
                      <a:gd name="T29" fmla="*/ 458 w 458"/>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8" h="381">
                        <a:moveTo>
                          <a:pt x="114" y="0"/>
                        </a:moveTo>
                        <a:lnTo>
                          <a:pt x="56" y="218"/>
                        </a:lnTo>
                        <a:lnTo>
                          <a:pt x="0" y="327"/>
                        </a:lnTo>
                        <a:lnTo>
                          <a:pt x="0" y="381"/>
                        </a:lnTo>
                        <a:lnTo>
                          <a:pt x="56" y="327"/>
                        </a:lnTo>
                        <a:lnTo>
                          <a:pt x="458" y="327"/>
                        </a:lnTo>
                        <a:lnTo>
                          <a:pt x="430" y="136"/>
                        </a:lnTo>
                        <a:lnTo>
                          <a:pt x="458" y="0"/>
                        </a:lnTo>
                        <a:lnTo>
                          <a:pt x="114"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642" name="Group 26"/>
                <p:cNvGrpSpPr>
                  <a:grpSpLocks/>
                </p:cNvGrpSpPr>
                <p:nvPr/>
              </p:nvGrpSpPr>
              <p:grpSpPr bwMode="auto">
                <a:xfrm>
                  <a:off x="2418" y="2773"/>
                  <a:ext cx="632" cy="462"/>
                  <a:chOff x="2418" y="2773"/>
                  <a:chExt cx="632" cy="462"/>
                </a:xfrm>
                <a:grpFill/>
              </p:grpSpPr>
              <p:sp>
                <p:nvSpPr>
                  <p:cNvPr id="703" name="Freeform 27"/>
                  <p:cNvSpPr>
                    <a:spLocks/>
                  </p:cNvSpPr>
                  <p:nvPr/>
                </p:nvSpPr>
                <p:spPr bwMode="auto">
                  <a:xfrm>
                    <a:off x="2418" y="2773"/>
                    <a:ext cx="632" cy="462"/>
                  </a:xfrm>
                  <a:custGeom>
                    <a:avLst/>
                    <a:gdLst>
                      <a:gd name="T0" fmla="*/ 0 w 632"/>
                      <a:gd name="T1" fmla="*/ 0 h 462"/>
                      <a:gd name="T2" fmla="*/ 58 w 632"/>
                      <a:gd name="T3" fmla="*/ 54 h 462"/>
                      <a:gd name="T4" fmla="*/ 115 w 632"/>
                      <a:gd name="T5" fmla="*/ 271 h 462"/>
                      <a:gd name="T6" fmla="*/ 202 w 632"/>
                      <a:gd name="T7" fmla="*/ 271 h 462"/>
                      <a:gd name="T8" fmla="*/ 230 w 632"/>
                      <a:gd name="T9" fmla="*/ 407 h 462"/>
                      <a:gd name="T10" fmla="*/ 317 w 632"/>
                      <a:gd name="T11" fmla="*/ 407 h 462"/>
                      <a:gd name="T12" fmla="*/ 317 w 632"/>
                      <a:gd name="T13" fmla="*/ 434 h 462"/>
                      <a:gd name="T14" fmla="*/ 402 w 632"/>
                      <a:gd name="T15" fmla="*/ 434 h 462"/>
                      <a:gd name="T16" fmla="*/ 459 w 632"/>
                      <a:gd name="T17" fmla="*/ 462 h 462"/>
                      <a:gd name="T18" fmla="*/ 546 w 632"/>
                      <a:gd name="T19" fmla="*/ 434 h 462"/>
                      <a:gd name="T20" fmla="*/ 632 w 632"/>
                      <a:gd name="T21" fmla="*/ 190 h 462"/>
                      <a:gd name="T22" fmla="*/ 345 w 632"/>
                      <a:gd name="T23" fmla="*/ 190 h 462"/>
                      <a:gd name="T24" fmla="*/ 202 w 632"/>
                      <a:gd name="T25" fmla="*/ 0 h 462"/>
                      <a:gd name="T26" fmla="*/ 0 w 632"/>
                      <a:gd name="T27" fmla="*/ 0 h 4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2"/>
                      <a:gd name="T43" fmla="*/ 0 h 462"/>
                      <a:gd name="T44" fmla="*/ 632 w 632"/>
                      <a:gd name="T45" fmla="*/ 462 h 4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2" h="462">
                        <a:moveTo>
                          <a:pt x="0" y="0"/>
                        </a:moveTo>
                        <a:lnTo>
                          <a:pt x="58" y="54"/>
                        </a:lnTo>
                        <a:lnTo>
                          <a:pt x="115" y="271"/>
                        </a:lnTo>
                        <a:lnTo>
                          <a:pt x="202" y="271"/>
                        </a:lnTo>
                        <a:lnTo>
                          <a:pt x="230" y="407"/>
                        </a:lnTo>
                        <a:lnTo>
                          <a:pt x="317" y="407"/>
                        </a:lnTo>
                        <a:lnTo>
                          <a:pt x="317" y="434"/>
                        </a:lnTo>
                        <a:lnTo>
                          <a:pt x="402" y="434"/>
                        </a:lnTo>
                        <a:lnTo>
                          <a:pt x="459" y="462"/>
                        </a:lnTo>
                        <a:lnTo>
                          <a:pt x="546" y="434"/>
                        </a:lnTo>
                        <a:lnTo>
                          <a:pt x="632" y="190"/>
                        </a:lnTo>
                        <a:lnTo>
                          <a:pt x="345" y="190"/>
                        </a:lnTo>
                        <a:lnTo>
                          <a:pt x="202" y="0"/>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704" name="Freeform 28"/>
                  <p:cNvSpPr>
                    <a:spLocks/>
                  </p:cNvSpPr>
                  <p:nvPr/>
                </p:nvSpPr>
                <p:spPr bwMode="auto">
                  <a:xfrm>
                    <a:off x="2418" y="2773"/>
                    <a:ext cx="632" cy="462"/>
                  </a:xfrm>
                  <a:custGeom>
                    <a:avLst/>
                    <a:gdLst>
                      <a:gd name="T0" fmla="*/ 0 w 632"/>
                      <a:gd name="T1" fmla="*/ 0 h 462"/>
                      <a:gd name="T2" fmla="*/ 58 w 632"/>
                      <a:gd name="T3" fmla="*/ 54 h 462"/>
                      <a:gd name="T4" fmla="*/ 115 w 632"/>
                      <a:gd name="T5" fmla="*/ 271 h 462"/>
                      <a:gd name="T6" fmla="*/ 202 w 632"/>
                      <a:gd name="T7" fmla="*/ 271 h 462"/>
                      <a:gd name="T8" fmla="*/ 230 w 632"/>
                      <a:gd name="T9" fmla="*/ 407 h 462"/>
                      <a:gd name="T10" fmla="*/ 317 w 632"/>
                      <a:gd name="T11" fmla="*/ 407 h 462"/>
                      <a:gd name="T12" fmla="*/ 317 w 632"/>
                      <a:gd name="T13" fmla="*/ 434 h 462"/>
                      <a:gd name="T14" fmla="*/ 402 w 632"/>
                      <a:gd name="T15" fmla="*/ 434 h 462"/>
                      <a:gd name="T16" fmla="*/ 459 w 632"/>
                      <a:gd name="T17" fmla="*/ 462 h 462"/>
                      <a:gd name="T18" fmla="*/ 546 w 632"/>
                      <a:gd name="T19" fmla="*/ 434 h 462"/>
                      <a:gd name="T20" fmla="*/ 632 w 632"/>
                      <a:gd name="T21" fmla="*/ 190 h 462"/>
                      <a:gd name="T22" fmla="*/ 345 w 632"/>
                      <a:gd name="T23" fmla="*/ 190 h 462"/>
                      <a:gd name="T24" fmla="*/ 202 w 632"/>
                      <a:gd name="T25" fmla="*/ 0 h 462"/>
                      <a:gd name="T26" fmla="*/ 0 w 632"/>
                      <a:gd name="T27" fmla="*/ 0 h 4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2"/>
                      <a:gd name="T43" fmla="*/ 0 h 462"/>
                      <a:gd name="T44" fmla="*/ 632 w 632"/>
                      <a:gd name="T45" fmla="*/ 462 h 4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2" h="462">
                        <a:moveTo>
                          <a:pt x="0" y="0"/>
                        </a:moveTo>
                        <a:lnTo>
                          <a:pt x="58" y="54"/>
                        </a:lnTo>
                        <a:lnTo>
                          <a:pt x="115" y="271"/>
                        </a:lnTo>
                        <a:lnTo>
                          <a:pt x="202" y="271"/>
                        </a:lnTo>
                        <a:lnTo>
                          <a:pt x="230" y="407"/>
                        </a:lnTo>
                        <a:lnTo>
                          <a:pt x="317" y="407"/>
                        </a:lnTo>
                        <a:lnTo>
                          <a:pt x="317" y="434"/>
                        </a:lnTo>
                        <a:lnTo>
                          <a:pt x="402" y="434"/>
                        </a:lnTo>
                        <a:lnTo>
                          <a:pt x="459" y="462"/>
                        </a:lnTo>
                        <a:lnTo>
                          <a:pt x="546" y="434"/>
                        </a:lnTo>
                        <a:lnTo>
                          <a:pt x="632" y="190"/>
                        </a:lnTo>
                        <a:lnTo>
                          <a:pt x="345" y="190"/>
                        </a:lnTo>
                        <a:lnTo>
                          <a:pt x="202" y="0"/>
                        </a:lnTo>
                        <a:lnTo>
                          <a:pt x="0"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643" name="Group 29"/>
                <p:cNvGrpSpPr>
                  <a:grpSpLocks/>
                </p:cNvGrpSpPr>
                <p:nvPr/>
              </p:nvGrpSpPr>
              <p:grpSpPr bwMode="auto">
                <a:xfrm>
                  <a:off x="2762" y="2557"/>
                  <a:ext cx="458" cy="406"/>
                  <a:chOff x="2762" y="2557"/>
                  <a:chExt cx="458" cy="406"/>
                </a:xfrm>
                <a:grpFill/>
              </p:grpSpPr>
              <p:sp>
                <p:nvSpPr>
                  <p:cNvPr id="701" name="Freeform 30"/>
                  <p:cNvSpPr>
                    <a:spLocks/>
                  </p:cNvSpPr>
                  <p:nvPr/>
                </p:nvSpPr>
                <p:spPr bwMode="auto">
                  <a:xfrm>
                    <a:off x="2762" y="2557"/>
                    <a:ext cx="458" cy="406"/>
                  </a:xfrm>
                  <a:custGeom>
                    <a:avLst/>
                    <a:gdLst>
                      <a:gd name="T0" fmla="*/ 0 w 458"/>
                      <a:gd name="T1" fmla="*/ 54 h 406"/>
                      <a:gd name="T2" fmla="*/ 0 w 458"/>
                      <a:gd name="T3" fmla="*/ 135 h 406"/>
                      <a:gd name="T4" fmla="*/ 56 w 458"/>
                      <a:gd name="T5" fmla="*/ 135 h 406"/>
                      <a:gd name="T6" fmla="*/ 114 w 458"/>
                      <a:gd name="T7" fmla="*/ 189 h 406"/>
                      <a:gd name="T8" fmla="*/ 114 w 458"/>
                      <a:gd name="T9" fmla="*/ 270 h 406"/>
                      <a:gd name="T10" fmla="*/ 85 w 458"/>
                      <a:gd name="T11" fmla="*/ 379 h 406"/>
                      <a:gd name="T12" fmla="*/ 171 w 458"/>
                      <a:gd name="T13" fmla="*/ 379 h 406"/>
                      <a:gd name="T14" fmla="*/ 171 w 458"/>
                      <a:gd name="T15" fmla="*/ 406 h 406"/>
                      <a:gd name="T16" fmla="*/ 286 w 458"/>
                      <a:gd name="T17" fmla="*/ 406 h 406"/>
                      <a:gd name="T18" fmla="*/ 343 w 458"/>
                      <a:gd name="T19" fmla="*/ 379 h 406"/>
                      <a:gd name="T20" fmla="*/ 430 w 458"/>
                      <a:gd name="T21" fmla="*/ 352 h 406"/>
                      <a:gd name="T22" fmla="*/ 343 w 458"/>
                      <a:gd name="T23" fmla="*/ 243 h 406"/>
                      <a:gd name="T24" fmla="*/ 315 w 458"/>
                      <a:gd name="T25" fmla="*/ 135 h 406"/>
                      <a:gd name="T26" fmla="*/ 401 w 458"/>
                      <a:gd name="T27" fmla="*/ 54 h 406"/>
                      <a:gd name="T28" fmla="*/ 458 w 458"/>
                      <a:gd name="T29" fmla="*/ 0 h 406"/>
                      <a:gd name="T30" fmla="*/ 56 w 458"/>
                      <a:gd name="T31" fmla="*/ 0 h 406"/>
                      <a:gd name="T32" fmla="*/ 0 w 458"/>
                      <a:gd name="T33" fmla="*/ 54 h 4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8"/>
                      <a:gd name="T52" fmla="*/ 0 h 406"/>
                      <a:gd name="T53" fmla="*/ 458 w 458"/>
                      <a:gd name="T54" fmla="*/ 406 h 4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8" h="406">
                        <a:moveTo>
                          <a:pt x="0" y="54"/>
                        </a:moveTo>
                        <a:lnTo>
                          <a:pt x="0" y="135"/>
                        </a:lnTo>
                        <a:lnTo>
                          <a:pt x="56" y="135"/>
                        </a:lnTo>
                        <a:lnTo>
                          <a:pt x="114" y="189"/>
                        </a:lnTo>
                        <a:lnTo>
                          <a:pt x="114" y="270"/>
                        </a:lnTo>
                        <a:lnTo>
                          <a:pt x="85" y="379"/>
                        </a:lnTo>
                        <a:lnTo>
                          <a:pt x="171" y="379"/>
                        </a:lnTo>
                        <a:lnTo>
                          <a:pt x="171" y="406"/>
                        </a:lnTo>
                        <a:lnTo>
                          <a:pt x="286" y="406"/>
                        </a:lnTo>
                        <a:lnTo>
                          <a:pt x="343" y="379"/>
                        </a:lnTo>
                        <a:lnTo>
                          <a:pt x="430" y="352"/>
                        </a:lnTo>
                        <a:lnTo>
                          <a:pt x="343" y="243"/>
                        </a:lnTo>
                        <a:lnTo>
                          <a:pt x="315" y="135"/>
                        </a:lnTo>
                        <a:lnTo>
                          <a:pt x="401" y="54"/>
                        </a:lnTo>
                        <a:lnTo>
                          <a:pt x="458" y="0"/>
                        </a:lnTo>
                        <a:lnTo>
                          <a:pt x="56" y="0"/>
                        </a:lnTo>
                        <a:lnTo>
                          <a:pt x="0" y="54"/>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702" name="Freeform 31"/>
                  <p:cNvSpPr>
                    <a:spLocks/>
                  </p:cNvSpPr>
                  <p:nvPr/>
                </p:nvSpPr>
                <p:spPr bwMode="auto">
                  <a:xfrm>
                    <a:off x="2762" y="2557"/>
                    <a:ext cx="458" cy="406"/>
                  </a:xfrm>
                  <a:custGeom>
                    <a:avLst/>
                    <a:gdLst>
                      <a:gd name="T0" fmla="*/ 0 w 458"/>
                      <a:gd name="T1" fmla="*/ 54 h 406"/>
                      <a:gd name="T2" fmla="*/ 0 w 458"/>
                      <a:gd name="T3" fmla="*/ 135 h 406"/>
                      <a:gd name="T4" fmla="*/ 56 w 458"/>
                      <a:gd name="T5" fmla="*/ 135 h 406"/>
                      <a:gd name="T6" fmla="*/ 114 w 458"/>
                      <a:gd name="T7" fmla="*/ 189 h 406"/>
                      <a:gd name="T8" fmla="*/ 114 w 458"/>
                      <a:gd name="T9" fmla="*/ 270 h 406"/>
                      <a:gd name="T10" fmla="*/ 85 w 458"/>
                      <a:gd name="T11" fmla="*/ 379 h 406"/>
                      <a:gd name="T12" fmla="*/ 171 w 458"/>
                      <a:gd name="T13" fmla="*/ 379 h 406"/>
                      <a:gd name="T14" fmla="*/ 171 w 458"/>
                      <a:gd name="T15" fmla="*/ 406 h 406"/>
                      <a:gd name="T16" fmla="*/ 286 w 458"/>
                      <a:gd name="T17" fmla="*/ 406 h 406"/>
                      <a:gd name="T18" fmla="*/ 343 w 458"/>
                      <a:gd name="T19" fmla="*/ 379 h 406"/>
                      <a:gd name="T20" fmla="*/ 430 w 458"/>
                      <a:gd name="T21" fmla="*/ 352 h 406"/>
                      <a:gd name="T22" fmla="*/ 343 w 458"/>
                      <a:gd name="T23" fmla="*/ 243 h 406"/>
                      <a:gd name="T24" fmla="*/ 315 w 458"/>
                      <a:gd name="T25" fmla="*/ 135 h 406"/>
                      <a:gd name="T26" fmla="*/ 401 w 458"/>
                      <a:gd name="T27" fmla="*/ 54 h 406"/>
                      <a:gd name="T28" fmla="*/ 458 w 458"/>
                      <a:gd name="T29" fmla="*/ 0 h 406"/>
                      <a:gd name="T30" fmla="*/ 56 w 458"/>
                      <a:gd name="T31" fmla="*/ 0 h 406"/>
                      <a:gd name="T32" fmla="*/ 0 w 458"/>
                      <a:gd name="T33" fmla="*/ 54 h 4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8"/>
                      <a:gd name="T52" fmla="*/ 0 h 406"/>
                      <a:gd name="T53" fmla="*/ 458 w 458"/>
                      <a:gd name="T54" fmla="*/ 406 h 4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8" h="406">
                        <a:moveTo>
                          <a:pt x="0" y="54"/>
                        </a:moveTo>
                        <a:lnTo>
                          <a:pt x="0" y="135"/>
                        </a:lnTo>
                        <a:lnTo>
                          <a:pt x="56" y="135"/>
                        </a:lnTo>
                        <a:lnTo>
                          <a:pt x="114" y="189"/>
                        </a:lnTo>
                        <a:lnTo>
                          <a:pt x="114" y="270"/>
                        </a:lnTo>
                        <a:lnTo>
                          <a:pt x="85" y="379"/>
                        </a:lnTo>
                        <a:lnTo>
                          <a:pt x="171" y="379"/>
                        </a:lnTo>
                        <a:lnTo>
                          <a:pt x="171" y="406"/>
                        </a:lnTo>
                        <a:lnTo>
                          <a:pt x="286" y="406"/>
                        </a:lnTo>
                        <a:lnTo>
                          <a:pt x="343" y="379"/>
                        </a:lnTo>
                        <a:lnTo>
                          <a:pt x="430" y="352"/>
                        </a:lnTo>
                        <a:lnTo>
                          <a:pt x="343" y="243"/>
                        </a:lnTo>
                        <a:lnTo>
                          <a:pt x="315" y="135"/>
                        </a:lnTo>
                        <a:lnTo>
                          <a:pt x="401" y="54"/>
                        </a:lnTo>
                        <a:lnTo>
                          <a:pt x="458" y="0"/>
                        </a:lnTo>
                        <a:lnTo>
                          <a:pt x="56" y="0"/>
                        </a:lnTo>
                        <a:lnTo>
                          <a:pt x="0" y="54"/>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644" name="Group 32"/>
                <p:cNvGrpSpPr>
                  <a:grpSpLocks/>
                </p:cNvGrpSpPr>
                <p:nvPr/>
              </p:nvGrpSpPr>
              <p:grpSpPr bwMode="auto">
                <a:xfrm>
                  <a:off x="3076" y="2611"/>
                  <a:ext cx="490" cy="461"/>
                  <a:chOff x="3076" y="2611"/>
                  <a:chExt cx="490" cy="461"/>
                </a:xfrm>
                <a:grpFill/>
              </p:grpSpPr>
              <p:sp>
                <p:nvSpPr>
                  <p:cNvPr id="699" name="Freeform 33"/>
                  <p:cNvSpPr>
                    <a:spLocks/>
                  </p:cNvSpPr>
                  <p:nvPr/>
                </p:nvSpPr>
                <p:spPr bwMode="auto">
                  <a:xfrm>
                    <a:off x="3076" y="2611"/>
                    <a:ext cx="490" cy="461"/>
                  </a:xfrm>
                  <a:custGeom>
                    <a:avLst/>
                    <a:gdLst>
                      <a:gd name="T0" fmla="*/ 87 w 490"/>
                      <a:gd name="T1" fmla="*/ 0 h 461"/>
                      <a:gd name="T2" fmla="*/ 0 w 490"/>
                      <a:gd name="T3" fmla="*/ 81 h 461"/>
                      <a:gd name="T4" fmla="*/ 29 w 490"/>
                      <a:gd name="T5" fmla="*/ 189 h 461"/>
                      <a:gd name="T6" fmla="*/ 115 w 490"/>
                      <a:gd name="T7" fmla="*/ 298 h 461"/>
                      <a:gd name="T8" fmla="*/ 288 w 490"/>
                      <a:gd name="T9" fmla="*/ 461 h 461"/>
                      <a:gd name="T10" fmla="*/ 346 w 490"/>
                      <a:gd name="T11" fmla="*/ 434 h 461"/>
                      <a:gd name="T12" fmla="*/ 403 w 490"/>
                      <a:gd name="T13" fmla="*/ 434 h 461"/>
                      <a:gd name="T14" fmla="*/ 403 w 490"/>
                      <a:gd name="T15" fmla="*/ 352 h 461"/>
                      <a:gd name="T16" fmla="*/ 490 w 490"/>
                      <a:gd name="T17" fmla="*/ 298 h 461"/>
                      <a:gd name="T18" fmla="*/ 403 w 490"/>
                      <a:gd name="T19" fmla="*/ 135 h 461"/>
                      <a:gd name="T20" fmla="*/ 403 w 490"/>
                      <a:gd name="T21" fmla="*/ 0 h 461"/>
                      <a:gd name="T22" fmla="*/ 87 w 490"/>
                      <a:gd name="T23" fmla="*/ 0 h 4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0"/>
                      <a:gd name="T37" fmla="*/ 0 h 461"/>
                      <a:gd name="T38" fmla="*/ 490 w 490"/>
                      <a:gd name="T39" fmla="*/ 461 h 4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0" h="461">
                        <a:moveTo>
                          <a:pt x="87" y="0"/>
                        </a:moveTo>
                        <a:lnTo>
                          <a:pt x="0" y="81"/>
                        </a:lnTo>
                        <a:lnTo>
                          <a:pt x="29" y="189"/>
                        </a:lnTo>
                        <a:lnTo>
                          <a:pt x="115" y="298"/>
                        </a:lnTo>
                        <a:lnTo>
                          <a:pt x="288" y="461"/>
                        </a:lnTo>
                        <a:lnTo>
                          <a:pt x="346" y="434"/>
                        </a:lnTo>
                        <a:lnTo>
                          <a:pt x="403" y="434"/>
                        </a:lnTo>
                        <a:lnTo>
                          <a:pt x="403" y="352"/>
                        </a:lnTo>
                        <a:lnTo>
                          <a:pt x="490" y="298"/>
                        </a:lnTo>
                        <a:lnTo>
                          <a:pt x="403" y="135"/>
                        </a:lnTo>
                        <a:lnTo>
                          <a:pt x="403" y="0"/>
                        </a:lnTo>
                        <a:lnTo>
                          <a:pt x="87"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700" name="Freeform 34"/>
                  <p:cNvSpPr>
                    <a:spLocks/>
                  </p:cNvSpPr>
                  <p:nvPr/>
                </p:nvSpPr>
                <p:spPr bwMode="auto">
                  <a:xfrm>
                    <a:off x="3076" y="2611"/>
                    <a:ext cx="490" cy="461"/>
                  </a:xfrm>
                  <a:custGeom>
                    <a:avLst/>
                    <a:gdLst>
                      <a:gd name="T0" fmla="*/ 87 w 490"/>
                      <a:gd name="T1" fmla="*/ 0 h 461"/>
                      <a:gd name="T2" fmla="*/ 0 w 490"/>
                      <a:gd name="T3" fmla="*/ 81 h 461"/>
                      <a:gd name="T4" fmla="*/ 29 w 490"/>
                      <a:gd name="T5" fmla="*/ 189 h 461"/>
                      <a:gd name="T6" fmla="*/ 115 w 490"/>
                      <a:gd name="T7" fmla="*/ 298 h 461"/>
                      <a:gd name="T8" fmla="*/ 288 w 490"/>
                      <a:gd name="T9" fmla="*/ 461 h 461"/>
                      <a:gd name="T10" fmla="*/ 346 w 490"/>
                      <a:gd name="T11" fmla="*/ 434 h 461"/>
                      <a:gd name="T12" fmla="*/ 403 w 490"/>
                      <a:gd name="T13" fmla="*/ 434 h 461"/>
                      <a:gd name="T14" fmla="*/ 403 w 490"/>
                      <a:gd name="T15" fmla="*/ 352 h 461"/>
                      <a:gd name="T16" fmla="*/ 490 w 490"/>
                      <a:gd name="T17" fmla="*/ 298 h 461"/>
                      <a:gd name="T18" fmla="*/ 403 w 490"/>
                      <a:gd name="T19" fmla="*/ 135 h 461"/>
                      <a:gd name="T20" fmla="*/ 403 w 490"/>
                      <a:gd name="T21" fmla="*/ 0 h 461"/>
                      <a:gd name="T22" fmla="*/ 87 w 490"/>
                      <a:gd name="T23" fmla="*/ 0 h 4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0"/>
                      <a:gd name="T37" fmla="*/ 0 h 461"/>
                      <a:gd name="T38" fmla="*/ 490 w 490"/>
                      <a:gd name="T39" fmla="*/ 461 h 4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0" h="461">
                        <a:moveTo>
                          <a:pt x="87" y="0"/>
                        </a:moveTo>
                        <a:lnTo>
                          <a:pt x="0" y="81"/>
                        </a:lnTo>
                        <a:lnTo>
                          <a:pt x="29" y="189"/>
                        </a:lnTo>
                        <a:lnTo>
                          <a:pt x="115" y="298"/>
                        </a:lnTo>
                        <a:lnTo>
                          <a:pt x="288" y="461"/>
                        </a:lnTo>
                        <a:lnTo>
                          <a:pt x="346" y="434"/>
                        </a:lnTo>
                        <a:lnTo>
                          <a:pt x="403" y="434"/>
                        </a:lnTo>
                        <a:lnTo>
                          <a:pt x="403" y="352"/>
                        </a:lnTo>
                        <a:lnTo>
                          <a:pt x="490" y="298"/>
                        </a:lnTo>
                        <a:lnTo>
                          <a:pt x="403" y="135"/>
                        </a:lnTo>
                        <a:lnTo>
                          <a:pt x="403" y="0"/>
                        </a:lnTo>
                        <a:lnTo>
                          <a:pt x="87"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645" name="Group 35"/>
                <p:cNvGrpSpPr>
                  <a:grpSpLocks/>
                </p:cNvGrpSpPr>
                <p:nvPr/>
              </p:nvGrpSpPr>
              <p:grpSpPr bwMode="auto">
                <a:xfrm>
                  <a:off x="2963" y="2909"/>
                  <a:ext cx="459" cy="299"/>
                  <a:chOff x="2963" y="2909"/>
                  <a:chExt cx="459" cy="299"/>
                </a:xfrm>
                <a:grpFill/>
              </p:grpSpPr>
              <p:sp>
                <p:nvSpPr>
                  <p:cNvPr id="697" name="Freeform 36"/>
                  <p:cNvSpPr>
                    <a:spLocks/>
                  </p:cNvSpPr>
                  <p:nvPr/>
                </p:nvSpPr>
                <p:spPr bwMode="auto">
                  <a:xfrm>
                    <a:off x="2963" y="2909"/>
                    <a:ext cx="459" cy="299"/>
                  </a:xfrm>
                  <a:custGeom>
                    <a:avLst/>
                    <a:gdLst>
                      <a:gd name="T0" fmla="*/ 230 w 459"/>
                      <a:gd name="T1" fmla="*/ 0 h 299"/>
                      <a:gd name="T2" fmla="*/ 144 w 459"/>
                      <a:gd name="T3" fmla="*/ 27 h 299"/>
                      <a:gd name="T4" fmla="*/ 86 w 459"/>
                      <a:gd name="T5" fmla="*/ 54 h 299"/>
                      <a:gd name="T6" fmla="*/ 0 w 459"/>
                      <a:gd name="T7" fmla="*/ 299 h 299"/>
                      <a:gd name="T8" fmla="*/ 144 w 459"/>
                      <a:gd name="T9" fmla="*/ 299 h 299"/>
                      <a:gd name="T10" fmla="*/ 201 w 459"/>
                      <a:gd name="T11" fmla="*/ 245 h 299"/>
                      <a:gd name="T12" fmla="*/ 459 w 459"/>
                      <a:gd name="T13" fmla="*/ 190 h 299"/>
                      <a:gd name="T14" fmla="*/ 459 w 459"/>
                      <a:gd name="T15" fmla="*/ 136 h 299"/>
                      <a:gd name="T16" fmla="*/ 401 w 459"/>
                      <a:gd name="T17" fmla="*/ 163 h 299"/>
                      <a:gd name="T18" fmla="*/ 230 w 459"/>
                      <a:gd name="T19" fmla="*/ 0 h 2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99"/>
                      <a:gd name="T32" fmla="*/ 459 w 459"/>
                      <a:gd name="T33" fmla="*/ 299 h 2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99">
                        <a:moveTo>
                          <a:pt x="230" y="0"/>
                        </a:moveTo>
                        <a:lnTo>
                          <a:pt x="144" y="27"/>
                        </a:lnTo>
                        <a:lnTo>
                          <a:pt x="86" y="54"/>
                        </a:lnTo>
                        <a:lnTo>
                          <a:pt x="0" y="299"/>
                        </a:lnTo>
                        <a:lnTo>
                          <a:pt x="144" y="299"/>
                        </a:lnTo>
                        <a:lnTo>
                          <a:pt x="201" y="245"/>
                        </a:lnTo>
                        <a:lnTo>
                          <a:pt x="459" y="190"/>
                        </a:lnTo>
                        <a:lnTo>
                          <a:pt x="459" y="136"/>
                        </a:lnTo>
                        <a:lnTo>
                          <a:pt x="401" y="163"/>
                        </a:lnTo>
                        <a:lnTo>
                          <a:pt x="23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98" name="Freeform 37"/>
                  <p:cNvSpPr>
                    <a:spLocks/>
                  </p:cNvSpPr>
                  <p:nvPr/>
                </p:nvSpPr>
                <p:spPr bwMode="auto">
                  <a:xfrm>
                    <a:off x="2963" y="2909"/>
                    <a:ext cx="459" cy="299"/>
                  </a:xfrm>
                  <a:custGeom>
                    <a:avLst/>
                    <a:gdLst>
                      <a:gd name="T0" fmla="*/ 230 w 459"/>
                      <a:gd name="T1" fmla="*/ 0 h 299"/>
                      <a:gd name="T2" fmla="*/ 144 w 459"/>
                      <a:gd name="T3" fmla="*/ 27 h 299"/>
                      <a:gd name="T4" fmla="*/ 86 w 459"/>
                      <a:gd name="T5" fmla="*/ 54 h 299"/>
                      <a:gd name="T6" fmla="*/ 0 w 459"/>
                      <a:gd name="T7" fmla="*/ 299 h 299"/>
                      <a:gd name="T8" fmla="*/ 144 w 459"/>
                      <a:gd name="T9" fmla="*/ 299 h 299"/>
                      <a:gd name="T10" fmla="*/ 201 w 459"/>
                      <a:gd name="T11" fmla="*/ 245 h 299"/>
                      <a:gd name="T12" fmla="*/ 459 w 459"/>
                      <a:gd name="T13" fmla="*/ 190 h 299"/>
                      <a:gd name="T14" fmla="*/ 459 w 459"/>
                      <a:gd name="T15" fmla="*/ 136 h 299"/>
                      <a:gd name="T16" fmla="*/ 401 w 459"/>
                      <a:gd name="T17" fmla="*/ 163 h 299"/>
                      <a:gd name="T18" fmla="*/ 230 w 459"/>
                      <a:gd name="T19" fmla="*/ 0 h 2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99"/>
                      <a:gd name="T32" fmla="*/ 459 w 459"/>
                      <a:gd name="T33" fmla="*/ 299 h 2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99">
                        <a:moveTo>
                          <a:pt x="230" y="0"/>
                        </a:moveTo>
                        <a:lnTo>
                          <a:pt x="144" y="27"/>
                        </a:lnTo>
                        <a:lnTo>
                          <a:pt x="86" y="54"/>
                        </a:lnTo>
                        <a:lnTo>
                          <a:pt x="0" y="299"/>
                        </a:lnTo>
                        <a:lnTo>
                          <a:pt x="144" y="299"/>
                        </a:lnTo>
                        <a:lnTo>
                          <a:pt x="201" y="245"/>
                        </a:lnTo>
                        <a:lnTo>
                          <a:pt x="459" y="190"/>
                        </a:lnTo>
                        <a:lnTo>
                          <a:pt x="459" y="136"/>
                        </a:lnTo>
                        <a:lnTo>
                          <a:pt x="401" y="163"/>
                        </a:lnTo>
                        <a:lnTo>
                          <a:pt x="230"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646" name="Group 38"/>
                <p:cNvGrpSpPr>
                  <a:grpSpLocks/>
                </p:cNvGrpSpPr>
                <p:nvPr/>
              </p:nvGrpSpPr>
              <p:grpSpPr bwMode="auto">
                <a:xfrm>
                  <a:off x="2338" y="2204"/>
                  <a:ext cx="544" cy="400"/>
                  <a:chOff x="2338" y="2204"/>
                  <a:chExt cx="544" cy="400"/>
                </a:xfrm>
                <a:grpFill/>
              </p:grpSpPr>
              <p:sp>
                <p:nvSpPr>
                  <p:cNvPr id="695" name="Freeform 39"/>
                  <p:cNvSpPr>
                    <a:spLocks/>
                  </p:cNvSpPr>
                  <p:nvPr/>
                </p:nvSpPr>
                <p:spPr bwMode="auto">
                  <a:xfrm>
                    <a:off x="2338" y="2204"/>
                    <a:ext cx="544" cy="400"/>
                  </a:xfrm>
                  <a:custGeom>
                    <a:avLst/>
                    <a:gdLst>
                      <a:gd name="T0" fmla="*/ 136 w 544"/>
                      <a:gd name="T1" fmla="*/ 24 h 400"/>
                      <a:gd name="T2" fmla="*/ 111 w 544"/>
                      <a:gd name="T3" fmla="*/ 53 h 400"/>
                      <a:gd name="T4" fmla="*/ 29 w 544"/>
                      <a:gd name="T5" fmla="*/ 0 h 400"/>
                      <a:gd name="T6" fmla="*/ 0 w 544"/>
                      <a:gd name="T7" fmla="*/ 27 h 400"/>
                      <a:gd name="T8" fmla="*/ 57 w 544"/>
                      <a:gd name="T9" fmla="*/ 54 h 400"/>
                      <a:gd name="T10" fmla="*/ 115 w 544"/>
                      <a:gd name="T11" fmla="*/ 190 h 400"/>
                      <a:gd name="T12" fmla="*/ 201 w 544"/>
                      <a:gd name="T13" fmla="*/ 218 h 400"/>
                      <a:gd name="T14" fmla="*/ 201 w 544"/>
                      <a:gd name="T15" fmla="*/ 163 h 400"/>
                      <a:gd name="T16" fmla="*/ 143 w 544"/>
                      <a:gd name="T17" fmla="*/ 136 h 400"/>
                      <a:gd name="T18" fmla="*/ 229 w 544"/>
                      <a:gd name="T19" fmla="*/ 136 h 400"/>
                      <a:gd name="T20" fmla="*/ 229 w 544"/>
                      <a:gd name="T21" fmla="*/ 218 h 400"/>
                      <a:gd name="T22" fmla="*/ 172 w 544"/>
                      <a:gd name="T23" fmla="*/ 300 h 400"/>
                      <a:gd name="T24" fmla="*/ 373 w 544"/>
                      <a:gd name="T25" fmla="*/ 300 h 400"/>
                      <a:gd name="T26" fmla="*/ 423 w 544"/>
                      <a:gd name="T27" fmla="*/ 400 h 400"/>
                      <a:gd name="T28" fmla="*/ 430 w 544"/>
                      <a:gd name="T29" fmla="*/ 354 h 400"/>
                      <a:gd name="T30" fmla="*/ 487 w 544"/>
                      <a:gd name="T31" fmla="*/ 245 h 400"/>
                      <a:gd name="T32" fmla="*/ 544 w 544"/>
                      <a:gd name="T33" fmla="*/ 27 h 400"/>
                      <a:gd name="T34" fmla="*/ 143 w 544"/>
                      <a:gd name="T35" fmla="*/ 27 h 400"/>
                      <a:gd name="T36" fmla="*/ 136 w 544"/>
                      <a:gd name="T37" fmla="*/ 24 h 4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4"/>
                      <a:gd name="T58" fmla="*/ 0 h 400"/>
                      <a:gd name="T59" fmla="*/ 544 w 544"/>
                      <a:gd name="T60" fmla="*/ 400 h 4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4" h="400">
                        <a:moveTo>
                          <a:pt x="136" y="24"/>
                        </a:moveTo>
                        <a:lnTo>
                          <a:pt x="111" y="53"/>
                        </a:lnTo>
                        <a:lnTo>
                          <a:pt x="29" y="0"/>
                        </a:lnTo>
                        <a:lnTo>
                          <a:pt x="0" y="27"/>
                        </a:lnTo>
                        <a:lnTo>
                          <a:pt x="57" y="54"/>
                        </a:lnTo>
                        <a:lnTo>
                          <a:pt x="115" y="190"/>
                        </a:lnTo>
                        <a:lnTo>
                          <a:pt x="201" y="218"/>
                        </a:lnTo>
                        <a:lnTo>
                          <a:pt x="201" y="163"/>
                        </a:lnTo>
                        <a:lnTo>
                          <a:pt x="143" y="136"/>
                        </a:lnTo>
                        <a:lnTo>
                          <a:pt x="229" y="136"/>
                        </a:lnTo>
                        <a:lnTo>
                          <a:pt x="229" y="218"/>
                        </a:lnTo>
                        <a:lnTo>
                          <a:pt x="172" y="300"/>
                        </a:lnTo>
                        <a:lnTo>
                          <a:pt x="373" y="300"/>
                        </a:lnTo>
                        <a:lnTo>
                          <a:pt x="423" y="400"/>
                        </a:lnTo>
                        <a:lnTo>
                          <a:pt x="430" y="354"/>
                        </a:lnTo>
                        <a:lnTo>
                          <a:pt x="487" y="245"/>
                        </a:lnTo>
                        <a:lnTo>
                          <a:pt x="544" y="27"/>
                        </a:lnTo>
                        <a:lnTo>
                          <a:pt x="143" y="27"/>
                        </a:lnTo>
                        <a:lnTo>
                          <a:pt x="136" y="24"/>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96" name="Freeform 40"/>
                  <p:cNvSpPr>
                    <a:spLocks/>
                  </p:cNvSpPr>
                  <p:nvPr/>
                </p:nvSpPr>
                <p:spPr bwMode="auto">
                  <a:xfrm>
                    <a:off x="2338" y="2204"/>
                    <a:ext cx="544" cy="400"/>
                  </a:xfrm>
                  <a:custGeom>
                    <a:avLst/>
                    <a:gdLst>
                      <a:gd name="T0" fmla="*/ 136 w 544"/>
                      <a:gd name="T1" fmla="*/ 24 h 400"/>
                      <a:gd name="T2" fmla="*/ 111 w 544"/>
                      <a:gd name="T3" fmla="*/ 53 h 400"/>
                      <a:gd name="T4" fmla="*/ 29 w 544"/>
                      <a:gd name="T5" fmla="*/ 0 h 400"/>
                      <a:gd name="T6" fmla="*/ 0 w 544"/>
                      <a:gd name="T7" fmla="*/ 27 h 400"/>
                      <a:gd name="T8" fmla="*/ 57 w 544"/>
                      <a:gd name="T9" fmla="*/ 54 h 400"/>
                      <a:gd name="T10" fmla="*/ 115 w 544"/>
                      <a:gd name="T11" fmla="*/ 190 h 400"/>
                      <a:gd name="T12" fmla="*/ 201 w 544"/>
                      <a:gd name="T13" fmla="*/ 218 h 400"/>
                      <a:gd name="T14" fmla="*/ 201 w 544"/>
                      <a:gd name="T15" fmla="*/ 163 h 400"/>
                      <a:gd name="T16" fmla="*/ 143 w 544"/>
                      <a:gd name="T17" fmla="*/ 136 h 400"/>
                      <a:gd name="T18" fmla="*/ 229 w 544"/>
                      <a:gd name="T19" fmla="*/ 136 h 400"/>
                      <a:gd name="T20" fmla="*/ 229 w 544"/>
                      <a:gd name="T21" fmla="*/ 218 h 400"/>
                      <a:gd name="T22" fmla="*/ 172 w 544"/>
                      <a:gd name="T23" fmla="*/ 300 h 400"/>
                      <a:gd name="T24" fmla="*/ 373 w 544"/>
                      <a:gd name="T25" fmla="*/ 300 h 400"/>
                      <a:gd name="T26" fmla="*/ 423 w 544"/>
                      <a:gd name="T27" fmla="*/ 400 h 400"/>
                      <a:gd name="T28" fmla="*/ 430 w 544"/>
                      <a:gd name="T29" fmla="*/ 354 h 400"/>
                      <a:gd name="T30" fmla="*/ 487 w 544"/>
                      <a:gd name="T31" fmla="*/ 245 h 400"/>
                      <a:gd name="T32" fmla="*/ 544 w 544"/>
                      <a:gd name="T33" fmla="*/ 27 h 400"/>
                      <a:gd name="T34" fmla="*/ 143 w 544"/>
                      <a:gd name="T35" fmla="*/ 27 h 4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4"/>
                      <a:gd name="T55" fmla="*/ 0 h 400"/>
                      <a:gd name="T56" fmla="*/ 544 w 544"/>
                      <a:gd name="T57" fmla="*/ 400 h 4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4" h="400">
                        <a:moveTo>
                          <a:pt x="136" y="24"/>
                        </a:moveTo>
                        <a:lnTo>
                          <a:pt x="111" y="53"/>
                        </a:lnTo>
                        <a:lnTo>
                          <a:pt x="29" y="0"/>
                        </a:lnTo>
                        <a:lnTo>
                          <a:pt x="0" y="27"/>
                        </a:lnTo>
                        <a:lnTo>
                          <a:pt x="57" y="54"/>
                        </a:lnTo>
                        <a:lnTo>
                          <a:pt x="115" y="190"/>
                        </a:lnTo>
                        <a:lnTo>
                          <a:pt x="201" y="218"/>
                        </a:lnTo>
                        <a:lnTo>
                          <a:pt x="201" y="163"/>
                        </a:lnTo>
                        <a:lnTo>
                          <a:pt x="143" y="136"/>
                        </a:lnTo>
                        <a:lnTo>
                          <a:pt x="229" y="136"/>
                        </a:lnTo>
                        <a:lnTo>
                          <a:pt x="229" y="218"/>
                        </a:lnTo>
                        <a:lnTo>
                          <a:pt x="172" y="300"/>
                        </a:lnTo>
                        <a:lnTo>
                          <a:pt x="373" y="300"/>
                        </a:lnTo>
                        <a:lnTo>
                          <a:pt x="423" y="400"/>
                        </a:lnTo>
                        <a:lnTo>
                          <a:pt x="430" y="354"/>
                        </a:lnTo>
                        <a:lnTo>
                          <a:pt x="487" y="245"/>
                        </a:lnTo>
                        <a:lnTo>
                          <a:pt x="544" y="27"/>
                        </a:lnTo>
                        <a:lnTo>
                          <a:pt x="143" y="27"/>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sp>
              <p:nvSpPr>
                <p:cNvPr id="647" name="Rectangle 41"/>
                <p:cNvSpPr>
                  <a:spLocks noChangeArrowheads="1"/>
                </p:cNvSpPr>
                <p:nvPr/>
              </p:nvSpPr>
              <p:spPr bwMode="auto">
                <a:xfrm>
                  <a:off x="2412" y="2567"/>
                  <a:ext cx="270"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POINTE</a:t>
                  </a:r>
                  <a:endParaRPr lang="en-US" sz="1700">
                    <a:solidFill>
                      <a:srgbClr val="000000"/>
                    </a:solidFill>
                    <a:latin typeface="Arial" charset="0"/>
                  </a:endParaRPr>
                </a:p>
              </p:txBody>
            </p:sp>
            <p:sp>
              <p:nvSpPr>
                <p:cNvPr id="648" name="Rectangle 42"/>
                <p:cNvSpPr>
                  <a:spLocks noChangeArrowheads="1"/>
                </p:cNvSpPr>
                <p:nvPr/>
              </p:nvSpPr>
              <p:spPr bwMode="auto">
                <a:xfrm>
                  <a:off x="2412" y="2627"/>
                  <a:ext cx="308"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COUPEE</a:t>
                  </a:r>
                  <a:endParaRPr lang="en-US" sz="1700">
                    <a:solidFill>
                      <a:srgbClr val="000000"/>
                    </a:solidFill>
                    <a:latin typeface="Arial" charset="0"/>
                  </a:endParaRPr>
                </a:p>
              </p:txBody>
            </p:sp>
            <p:sp>
              <p:nvSpPr>
                <p:cNvPr id="649" name="Rectangle 43"/>
                <p:cNvSpPr>
                  <a:spLocks noChangeArrowheads="1"/>
                </p:cNvSpPr>
                <p:nvPr/>
              </p:nvSpPr>
              <p:spPr bwMode="auto">
                <a:xfrm>
                  <a:off x="2599" y="2323"/>
                  <a:ext cx="324"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FELICIANA</a:t>
                  </a:r>
                  <a:endParaRPr lang="en-US" sz="1700">
                    <a:solidFill>
                      <a:srgbClr val="000000"/>
                    </a:solidFill>
                    <a:latin typeface="Arial" charset="0"/>
                  </a:endParaRPr>
                </a:p>
              </p:txBody>
            </p:sp>
            <p:sp>
              <p:nvSpPr>
                <p:cNvPr id="650" name="Rectangle 44"/>
                <p:cNvSpPr>
                  <a:spLocks noChangeArrowheads="1"/>
                </p:cNvSpPr>
                <p:nvPr/>
              </p:nvSpPr>
              <p:spPr bwMode="auto">
                <a:xfrm>
                  <a:off x="2936" y="2306"/>
                  <a:ext cx="195"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EAST</a:t>
                  </a:r>
                  <a:endParaRPr lang="en-US" sz="1700">
                    <a:solidFill>
                      <a:srgbClr val="000000"/>
                    </a:solidFill>
                    <a:latin typeface="Arial" charset="0"/>
                  </a:endParaRPr>
                </a:p>
              </p:txBody>
            </p:sp>
            <p:sp>
              <p:nvSpPr>
                <p:cNvPr id="651" name="Rectangle 45"/>
                <p:cNvSpPr>
                  <a:spLocks noChangeArrowheads="1"/>
                </p:cNvSpPr>
                <p:nvPr/>
              </p:nvSpPr>
              <p:spPr bwMode="auto">
                <a:xfrm>
                  <a:off x="2870" y="2365"/>
                  <a:ext cx="38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FELICIANA</a:t>
                  </a:r>
                  <a:endParaRPr lang="en-US" sz="1700">
                    <a:solidFill>
                      <a:srgbClr val="000000"/>
                    </a:solidFill>
                    <a:latin typeface="Arial" charset="0"/>
                  </a:endParaRPr>
                </a:p>
              </p:txBody>
            </p:sp>
            <p:sp>
              <p:nvSpPr>
                <p:cNvPr id="652" name="Rectangle 50"/>
                <p:cNvSpPr>
                  <a:spLocks noChangeArrowheads="1"/>
                </p:cNvSpPr>
                <p:nvPr/>
              </p:nvSpPr>
              <p:spPr bwMode="auto">
                <a:xfrm>
                  <a:off x="2692" y="2724"/>
                  <a:ext cx="176"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WEST</a:t>
                  </a:r>
                  <a:endParaRPr lang="en-US" sz="1700">
                    <a:solidFill>
                      <a:srgbClr val="000000"/>
                    </a:solidFill>
                    <a:latin typeface="Arial" charset="0"/>
                  </a:endParaRPr>
                </a:p>
              </p:txBody>
            </p:sp>
            <p:sp>
              <p:nvSpPr>
                <p:cNvPr id="653" name="Rectangle 51"/>
                <p:cNvSpPr>
                  <a:spLocks noChangeArrowheads="1"/>
                </p:cNvSpPr>
                <p:nvPr/>
              </p:nvSpPr>
              <p:spPr bwMode="auto">
                <a:xfrm>
                  <a:off x="2701" y="2774"/>
                  <a:ext cx="216"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BATON</a:t>
                  </a:r>
                  <a:endParaRPr lang="en-US" sz="1700">
                    <a:solidFill>
                      <a:srgbClr val="000000"/>
                    </a:solidFill>
                    <a:latin typeface="Arial" charset="0"/>
                  </a:endParaRPr>
                </a:p>
              </p:txBody>
            </p:sp>
            <p:sp>
              <p:nvSpPr>
                <p:cNvPr id="654" name="Rectangle 52"/>
                <p:cNvSpPr>
                  <a:spLocks noChangeArrowheads="1"/>
                </p:cNvSpPr>
                <p:nvPr/>
              </p:nvSpPr>
              <p:spPr bwMode="auto">
                <a:xfrm>
                  <a:off x="2710" y="2820"/>
                  <a:ext cx="223"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ROUGE</a:t>
                  </a:r>
                  <a:endParaRPr lang="en-US" sz="1700">
                    <a:solidFill>
                      <a:srgbClr val="000000"/>
                    </a:solidFill>
                    <a:latin typeface="Arial" charset="0"/>
                  </a:endParaRPr>
                </a:p>
              </p:txBody>
            </p:sp>
            <p:grpSp>
              <p:nvGrpSpPr>
                <p:cNvPr id="655" name="Group 53"/>
                <p:cNvGrpSpPr>
                  <a:grpSpLocks/>
                </p:cNvGrpSpPr>
                <p:nvPr/>
              </p:nvGrpSpPr>
              <p:grpSpPr bwMode="auto">
                <a:xfrm>
                  <a:off x="2246" y="2230"/>
                  <a:ext cx="523" cy="543"/>
                  <a:chOff x="2246" y="2230"/>
                  <a:chExt cx="523" cy="543"/>
                </a:xfrm>
                <a:grpFill/>
              </p:grpSpPr>
              <p:sp>
                <p:nvSpPr>
                  <p:cNvPr id="693" name="Freeform 54"/>
                  <p:cNvSpPr>
                    <a:spLocks/>
                  </p:cNvSpPr>
                  <p:nvPr/>
                </p:nvSpPr>
                <p:spPr bwMode="auto">
                  <a:xfrm>
                    <a:off x="2246" y="2230"/>
                    <a:ext cx="523" cy="543"/>
                  </a:xfrm>
                  <a:custGeom>
                    <a:avLst/>
                    <a:gdLst>
                      <a:gd name="T0" fmla="*/ 88 w 523"/>
                      <a:gd name="T1" fmla="*/ 2 h 543"/>
                      <a:gd name="T2" fmla="*/ 29 w 523"/>
                      <a:gd name="T3" fmla="*/ 53 h 543"/>
                      <a:gd name="T4" fmla="*/ 0 w 523"/>
                      <a:gd name="T5" fmla="*/ 188 h 543"/>
                      <a:gd name="T6" fmla="*/ 86 w 523"/>
                      <a:gd name="T7" fmla="*/ 248 h 543"/>
                      <a:gd name="T8" fmla="*/ 112 w 523"/>
                      <a:gd name="T9" fmla="*/ 360 h 543"/>
                      <a:gd name="T10" fmla="*/ 114 w 523"/>
                      <a:gd name="T11" fmla="*/ 542 h 543"/>
                      <a:gd name="T12" fmla="*/ 379 w 523"/>
                      <a:gd name="T13" fmla="*/ 543 h 543"/>
                      <a:gd name="T14" fmla="*/ 437 w 523"/>
                      <a:gd name="T15" fmla="*/ 515 h 543"/>
                      <a:gd name="T16" fmla="*/ 523 w 523"/>
                      <a:gd name="T17" fmla="*/ 381 h 543"/>
                      <a:gd name="T18" fmla="*/ 466 w 523"/>
                      <a:gd name="T19" fmla="*/ 272 h 543"/>
                      <a:gd name="T20" fmla="*/ 264 w 523"/>
                      <a:gd name="T21" fmla="*/ 272 h 543"/>
                      <a:gd name="T22" fmla="*/ 322 w 523"/>
                      <a:gd name="T23" fmla="*/ 190 h 543"/>
                      <a:gd name="T24" fmla="*/ 322 w 523"/>
                      <a:gd name="T25" fmla="*/ 109 h 543"/>
                      <a:gd name="T26" fmla="*/ 236 w 523"/>
                      <a:gd name="T27" fmla="*/ 109 h 543"/>
                      <a:gd name="T28" fmla="*/ 293 w 523"/>
                      <a:gd name="T29" fmla="*/ 136 h 543"/>
                      <a:gd name="T30" fmla="*/ 293 w 523"/>
                      <a:gd name="T31" fmla="*/ 190 h 543"/>
                      <a:gd name="T32" fmla="*/ 207 w 523"/>
                      <a:gd name="T33" fmla="*/ 163 h 543"/>
                      <a:gd name="T34" fmla="*/ 149 w 523"/>
                      <a:gd name="T35" fmla="*/ 27 h 543"/>
                      <a:gd name="T36" fmla="*/ 92 w 523"/>
                      <a:gd name="T37" fmla="*/ 0 h 543"/>
                      <a:gd name="T38" fmla="*/ 88 w 523"/>
                      <a:gd name="T39" fmla="*/ 2 h 5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3"/>
                      <a:gd name="T61" fmla="*/ 0 h 543"/>
                      <a:gd name="T62" fmla="*/ 523 w 523"/>
                      <a:gd name="T63" fmla="*/ 543 h 5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3" h="543">
                        <a:moveTo>
                          <a:pt x="88" y="2"/>
                        </a:moveTo>
                        <a:lnTo>
                          <a:pt x="29" y="53"/>
                        </a:lnTo>
                        <a:lnTo>
                          <a:pt x="0" y="188"/>
                        </a:lnTo>
                        <a:lnTo>
                          <a:pt x="86" y="248"/>
                        </a:lnTo>
                        <a:lnTo>
                          <a:pt x="112" y="360"/>
                        </a:lnTo>
                        <a:lnTo>
                          <a:pt x="114" y="542"/>
                        </a:lnTo>
                        <a:lnTo>
                          <a:pt x="379" y="543"/>
                        </a:lnTo>
                        <a:lnTo>
                          <a:pt x="437" y="515"/>
                        </a:lnTo>
                        <a:lnTo>
                          <a:pt x="523" y="381"/>
                        </a:lnTo>
                        <a:lnTo>
                          <a:pt x="466" y="272"/>
                        </a:lnTo>
                        <a:lnTo>
                          <a:pt x="264" y="272"/>
                        </a:lnTo>
                        <a:lnTo>
                          <a:pt x="322" y="190"/>
                        </a:lnTo>
                        <a:lnTo>
                          <a:pt x="322" y="109"/>
                        </a:lnTo>
                        <a:lnTo>
                          <a:pt x="236" y="109"/>
                        </a:lnTo>
                        <a:lnTo>
                          <a:pt x="293" y="136"/>
                        </a:lnTo>
                        <a:lnTo>
                          <a:pt x="293" y="190"/>
                        </a:lnTo>
                        <a:lnTo>
                          <a:pt x="207" y="163"/>
                        </a:lnTo>
                        <a:lnTo>
                          <a:pt x="149" y="27"/>
                        </a:lnTo>
                        <a:lnTo>
                          <a:pt x="92" y="0"/>
                        </a:lnTo>
                        <a:lnTo>
                          <a:pt x="88" y="2"/>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94" name="Freeform 55"/>
                  <p:cNvSpPr>
                    <a:spLocks/>
                  </p:cNvSpPr>
                  <p:nvPr/>
                </p:nvSpPr>
                <p:spPr bwMode="auto">
                  <a:xfrm>
                    <a:off x="2246" y="2230"/>
                    <a:ext cx="523" cy="543"/>
                  </a:xfrm>
                  <a:custGeom>
                    <a:avLst/>
                    <a:gdLst>
                      <a:gd name="T0" fmla="*/ 88 w 523"/>
                      <a:gd name="T1" fmla="*/ 2 h 543"/>
                      <a:gd name="T2" fmla="*/ 29 w 523"/>
                      <a:gd name="T3" fmla="*/ 53 h 543"/>
                      <a:gd name="T4" fmla="*/ 0 w 523"/>
                      <a:gd name="T5" fmla="*/ 188 h 543"/>
                      <a:gd name="T6" fmla="*/ 86 w 523"/>
                      <a:gd name="T7" fmla="*/ 248 h 543"/>
                      <a:gd name="T8" fmla="*/ 112 w 523"/>
                      <a:gd name="T9" fmla="*/ 360 h 543"/>
                      <a:gd name="T10" fmla="*/ 114 w 523"/>
                      <a:gd name="T11" fmla="*/ 542 h 543"/>
                      <a:gd name="T12" fmla="*/ 379 w 523"/>
                      <a:gd name="T13" fmla="*/ 543 h 543"/>
                      <a:gd name="T14" fmla="*/ 437 w 523"/>
                      <a:gd name="T15" fmla="*/ 515 h 543"/>
                      <a:gd name="T16" fmla="*/ 523 w 523"/>
                      <a:gd name="T17" fmla="*/ 381 h 543"/>
                      <a:gd name="T18" fmla="*/ 466 w 523"/>
                      <a:gd name="T19" fmla="*/ 272 h 543"/>
                      <a:gd name="T20" fmla="*/ 264 w 523"/>
                      <a:gd name="T21" fmla="*/ 272 h 543"/>
                      <a:gd name="T22" fmla="*/ 322 w 523"/>
                      <a:gd name="T23" fmla="*/ 190 h 543"/>
                      <a:gd name="T24" fmla="*/ 322 w 523"/>
                      <a:gd name="T25" fmla="*/ 109 h 543"/>
                      <a:gd name="T26" fmla="*/ 236 w 523"/>
                      <a:gd name="T27" fmla="*/ 109 h 543"/>
                      <a:gd name="T28" fmla="*/ 293 w 523"/>
                      <a:gd name="T29" fmla="*/ 136 h 543"/>
                      <a:gd name="T30" fmla="*/ 293 w 523"/>
                      <a:gd name="T31" fmla="*/ 190 h 543"/>
                      <a:gd name="T32" fmla="*/ 207 w 523"/>
                      <a:gd name="T33" fmla="*/ 163 h 543"/>
                      <a:gd name="T34" fmla="*/ 149 w 523"/>
                      <a:gd name="T35" fmla="*/ 27 h 543"/>
                      <a:gd name="T36" fmla="*/ 92 w 523"/>
                      <a:gd name="T37" fmla="*/ 0 h 5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3"/>
                      <a:gd name="T58" fmla="*/ 0 h 543"/>
                      <a:gd name="T59" fmla="*/ 523 w 523"/>
                      <a:gd name="T60" fmla="*/ 543 h 5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3" h="543">
                        <a:moveTo>
                          <a:pt x="88" y="2"/>
                        </a:moveTo>
                        <a:lnTo>
                          <a:pt x="29" y="53"/>
                        </a:lnTo>
                        <a:lnTo>
                          <a:pt x="0" y="188"/>
                        </a:lnTo>
                        <a:lnTo>
                          <a:pt x="86" y="248"/>
                        </a:lnTo>
                        <a:lnTo>
                          <a:pt x="112" y="360"/>
                        </a:lnTo>
                        <a:lnTo>
                          <a:pt x="114" y="542"/>
                        </a:lnTo>
                        <a:lnTo>
                          <a:pt x="379" y="543"/>
                        </a:lnTo>
                        <a:lnTo>
                          <a:pt x="437" y="515"/>
                        </a:lnTo>
                        <a:lnTo>
                          <a:pt x="523" y="381"/>
                        </a:lnTo>
                        <a:lnTo>
                          <a:pt x="466" y="272"/>
                        </a:lnTo>
                        <a:lnTo>
                          <a:pt x="264" y="272"/>
                        </a:lnTo>
                        <a:lnTo>
                          <a:pt x="322" y="190"/>
                        </a:lnTo>
                        <a:lnTo>
                          <a:pt x="322" y="109"/>
                        </a:lnTo>
                        <a:lnTo>
                          <a:pt x="236" y="109"/>
                        </a:lnTo>
                        <a:lnTo>
                          <a:pt x="293" y="136"/>
                        </a:lnTo>
                        <a:lnTo>
                          <a:pt x="293" y="190"/>
                        </a:lnTo>
                        <a:lnTo>
                          <a:pt x="207" y="163"/>
                        </a:lnTo>
                        <a:lnTo>
                          <a:pt x="149" y="27"/>
                        </a:lnTo>
                        <a:lnTo>
                          <a:pt x="92" y="0"/>
                        </a:lnTo>
                      </a:path>
                    </a:pathLst>
                  </a:custGeom>
                  <a:solidFill>
                    <a:srgbClr val="FFC00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656" name="Group 56"/>
                <p:cNvGrpSpPr>
                  <a:grpSpLocks/>
                </p:cNvGrpSpPr>
                <p:nvPr/>
              </p:nvGrpSpPr>
              <p:grpSpPr bwMode="auto">
                <a:xfrm>
                  <a:off x="2762" y="2231"/>
                  <a:ext cx="458" cy="381"/>
                  <a:chOff x="2762" y="2231"/>
                  <a:chExt cx="458" cy="381"/>
                </a:xfrm>
                <a:grpFill/>
              </p:grpSpPr>
              <p:sp>
                <p:nvSpPr>
                  <p:cNvPr id="691" name="Freeform 57"/>
                  <p:cNvSpPr>
                    <a:spLocks/>
                  </p:cNvSpPr>
                  <p:nvPr/>
                </p:nvSpPr>
                <p:spPr bwMode="auto">
                  <a:xfrm>
                    <a:off x="2762" y="2231"/>
                    <a:ext cx="458" cy="381"/>
                  </a:xfrm>
                  <a:custGeom>
                    <a:avLst/>
                    <a:gdLst>
                      <a:gd name="T0" fmla="*/ 114 w 458"/>
                      <a:gd name="T1" fmla="*/ 0 h 381"/>
                      <a:gd name="T2" fmla="*/ 56 w 458"/>
                      <a:gd name="T3" fmla="*/ 218 h 381"/>
                      <a:gd name="T4" fmla="*/ 0 w 458"/>
                      <a:gd name="T5" fmla="*/ 327 h 381"/>
                      <a:gd name="T6" fmla="*/ 0 w 458"/>
                      <a:gd name="T7" fmla="*/ 381 h 381"/>
                      <a:gd name="T8" fmla="*/ 56 w 458"/>
                      <a:gd name="T9" fmla="*/ 327 h 381"/>
                      <a:gd name="T10" fmla="*/ 458 w 458"/>
                      <a:gd name="T11" fmla="*/ 327 h 381"/>
                      <a:gd name="T12" fmla="*/ 430 w 458"/>
                      <a:gd name="T13" fmla="*/ 136 h 381"/>
                      <a:gd name="T14" fmla="*/ 458 w 458"/>
                      <a:gd name="T15" fmla="*/ 0 h 381"/>
                      <a:gd name="T16" fmla="*/ 114 w 458"/>
                      <a:gd name="T17" fmla="*/ 0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8"/>
                      <a:gd name="T28" fmla="*/ 0 h 381"/>
                      <a:gd name="T29" fmla="*/ 458 w 458"/>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8" h="381">
                        <a:moveTo>
                          <a:pt x="114" y="0"/>
                        </a:moveTo>
                        <a:lnTo>
                          <a:pt x="56" y="218"/>
                        </a:lnTo>
                        <a:lnTo>
                          <a:pt x="0" y="327"/>
                        </a:lnTo>
                        <a:lnTo>
                          <a:pt x="0" y="381"/>
                        </a:lnTo>
                        <a:lnTo>
                          <a:pt x="56" y="327"/>
                        </a:lnTo>
                        <a:lnTo>
                          <a:pt x="458" y="327"/>
                        </a:lnTo>
                        <a:lnTo>
                          <a:pt x="430" y="136"/>
                        </a:lnTo>
                        <a:lnTo>
                          <a:pt x="458" y="0"/>
                        </a:lnTo>
                        <a:lnTo>
                          <a:pt x="114"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92" name="Freeform 58"/>
                  <p:cNvSpPr>
                    <a:spLocks/>
                  </p:cNvSpPr>
                  <p:nvPr/>
                </p:nvSpPr>
                <p:spPr bwMode="auto">
                  <a:xfrm>
                    <a:off x="2762" y="2231"/>
                    <a:ext cx="458" cy="381"/>
                  </a:xfrm>
                  <a:custGeom>
                    <a:avLst/>
                    <a:gdLst>
                      <a:gd name="T0" fmla="*/ 114 w 458"/>
                      <a:gd name="T1" fmla="*/ 0 h 381"/>
                      <a:gd name="T2" fmla="*/ 56 w 458"/>
                      <a:gd name="T3" fmla="*/ 218 h 381"/>
                      <a:gd name="T4" fmla="*/ 0 w 458"/>
                      <a:gd name="T5" fmla="*/ 327 h 381"/>
                      <a:gd name="T6" fmla="*/ 0 w 458"/>
                      <a:gd name="T7" fmla="*/ 381 h 381"/>
                      <a:gd name="T8" fmla="*/ 56 w 458"/>
                      <a:gd name="T9" fmla="*/ 327 h 381"/>
                      <a:gd name="T10" fmla="*/ 458 w 458"/>
                      <a:gd name="T11" fmla="*/ 327 h 381"/>
                      <a:gd name="T12" fmla="*/ 430 w 458"/>
                      <a:gd name="T13" fmla="*/ 136 h 381"/>
                      <a:gd name="T14" fmla="*/ 458 w 458"/>
                      <a:gd name="T15" fmla="*/ 0 h 381"/>
                      <a:gd name="T16" fmla="*/ 114 w 458"/>
                      <a:gd name="T17" fmla="*/ 0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8"/>
                      <a:gd name="T28" fmla="*/ 0 h 381"/>
                      <a:gd name="T29" fmla="*/ 458 w 458"/>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8" h="381">
                        <a:moveTo>
                          <a:pt x="114" y="0"/>
                        </a:moveTo>
                        <a:lnTo>
                          <a:pt x="56" y="218"/>
                        </a:lnTo>
                        <a:lnTo>
                          <a:pt x="0" y="327"/>
                        </a:lnTo>
                        <a:lnTo>
                          <a:pt x="0" y="381"/>
                        </a:lnTo>
                        <a:lnTo>
                          <a:pt x="56" y="327"/>
                        </a:lnTo>
                        <a:lnTo>
                          <a:pt x="458" y="327"/>
                        </a:lnTo>
                        <a:lnTo>
                          <a:pt x="430" y="136"/>
                        </a:lnTo>
                        <a:lnTo>
                          <a:pt x="458" y="0"/>
                        </a:lnTo>
                        <a:lnTo>
                          <a:pt x="114" y="0"/>
                        </a:lnTo>
                      </a:path>
                    </a:pathLst>
                  </a:custGeom>
                  <a:solidFill>
                    <a:srgbClr val="FFC00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657" name="Group 59"/>
                <p:cNvGrpSpPr>
                  <a:grpSpLocks/>
                </p:cNvGrpSpPr>
                <p:nvPr/>
              </p:nvGrpSpPr>
              <p:grpSpPr bwMode="auto">
                <a:xfrm>
                  <a:off x="2418" y="2773"/>
                  <a:ext cx="632" cy="462"/>
                  <a:chOff x="2418" y="2773"/>
                  <a:chExt cx="632" cy="462"/>
                </a:xfrm>
                <a:grpFill/>
              </p:grpSpPr>
              <p:sp>
                <p:nvSpPr>
                  <p:cNvPr id="689" name="Freeform 60"/>
                  <p:cNvSpPr>
                    <a:spLocks/>
                  </p:cNvSpPr>
                  <p:nvPr/>
                </p:nvSpPr>
                <p:spPr bwMode="auto">
                  <a:xfrm>
                    <a:off x="2418" y="2773"/>
                    <a:ext cx="632" cy="462"/>
                  </a:xfrm>
                  <a:custGeom>
                    <a:avLst/>
                    <a:gdLst>
                      <a:gd name="T0" fmla="*/ 0 w 632"/>
                      <a:gd name="T1" fmla="*/ 0 h 462"/>
                      <a:gd name="T2" fmla="*/ 58 w 632"/>
                      <a:gd name="T3" fmla="*/ 54 h 462"/>
                      <a:gd name="T4" fmla="*/ 115 w 632"/>
                      <a:gd name="T5" fmla="*/ 271 h 462"/>
                      <a:gd name="T6" fmla="*/ 202 w 632"/>
                      <a:gd name="T7" fmla="*/ 271 h 462"/>
                      <a:gd name="T8" fmla="*/ 230 w 632"/>
                      <a:gd name="T9" fmla="*/ 407 h 462"/>
                      <a:gd name="T10" fmla="*/ 317 w 632"/>
                      <a:gd name="T11" fmla="*/ 407 h 462"/>
                      <a:gd name="T12" fmla="*/ 317 w 632"/>
                      <a:gd name="T13" fmla="*/ 434 h 462"/>
                      <a:gd name="T14" fmla="*/ 402 w 632"/>
                      <a:gd name="T15" fmla="*/ 434 h 462"/>
                      <a:gd name="T16" fmla="*/ 459 w 632"/>
                      <a:gd name="T17" fmla="*/ 462 h 462"/>
                      <a:gd name="T18" fmla="*/ 546 w 632"/>
                      <a:gd name="T19" fmla="*/ 434 h 462"/>
                      <a:gd name="T20" fmla="*/ 632 w 632"/>
                      <a:gd name="T21" fmla="*/ 190 h 462"/>
                      <a:gd name="T22" fmla="*/ 345 w 632"/>
                      <a:gd name="T23" fmla="*/ 190 h 462"/>
                      <a:gd name="T24" fmla="*/ 202 w 632"/>
                      <a:gd name="T25" fmla="*/ 0 h 462"/>
                      <a:gd name="T26" fmla="*/ 0 w 632"/>
                      <a:gd name="T27" fmla="*/ 0 h 4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2"/>
                      <a:gd name="T43" fmla="*/ 0 h 462"/>
                      <a:gd name="T44" fmla="*/ 632 w 632"/>
                      <a:gd name="T45" fmla="*/ 462 h 4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2" h="462">
                        <a:moveTo>
                          <a:pt x="0" y="0"/>
                        </a:moveTo>
                        <a:lnTo>
                          <a:pt x="58" y="54"/>
                        </a:lnTo>
                        <a:lnTo>
                          <a:pt x="115" y="271"/>
                        </a:lnTo>
                        <a:lnTo>
                          <a:pt x="202" y="271"/>
                        </a:lnTo>
                        <a:lnTo>
                          <a:pt x="230" y="407"/>
                        </a:lnTo>
                        <a:lnTo>
                          <a:pt x="317" y="407"/>
                        </a:lnTo>
                        <a:lnTo>
                          <a:pt x="317" y="434"/>
                        </a:lnTo>
                        <a:lnTo>
                          <a:pt x="402" y="434"/>
                        </a:lnTo>
                        <a:lnTo>
                          <a:pt x="459" y="462"/>
                        </a:lnTo>
                        <a:lnTo>
                          <a:pt x="546" y="434"/>
                        </a:lnTo>
                        <a:lnTo>
                          <a:pt x="632" y="190"/>
                        </a:lnTo>
                        <a:lnTo>
                          <a:pt x="345" y="190"/>
                        </a:lnTo>
                        <a:lnTo>
                          <a:pt x="202" y="0"/>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90" name="Freeform 61"/>
                  <p:cNvSpPr>
                    <a:spLocks/>
                  </p:cNvSpPr>
                  <p:nvPr/>
                </p:nvSpPr>
                <p:spPr bwMode="auto">
                  <a:xfrm>
                    <a:off x="2418" y="2773"/>
                    <a:ext cx="632" cy="462"/>
                  </a:xfrm>
                  <a:custGeom>
                    <a:avLst/>
                    <a:gdLst>
                      <a:gd name="T0" fmla="*/ 0 w 632"/>
                      <a:gd name="T1" fmla="*/ 0 h 462"/>
                      <a:gd name="T2" fmla="*/ 58 w 632"/>
                      <a:gd name="T3" fmla="*/ 54 h 462"/>
                      <a:gd name="T4" fmla="*/ 115 w 632"/>
                      <a:gd name="T5" fmla="*/ 271 h 462"/>
                      <a:gd name="T6" fmla="*/ 202 w 632"/>
                      <a:gd name="T7" fmla="*/ 271 h 462"/>
                      <a:gd name="T8" fmla="*/ 230 w 632"/>
                      <a:gd name="T9" fmla="*/ 407 h 462"/>
                      <a:gd name="T10" fmla="*/ 317 w 632"/>
                      <a:gd name="T11" fmla="*/ 407 h 462"/>
                      <a:gd name="T12" fmla="*/ 317 w 632"/>
                      <a:gd name="T13" fmla="*/ 434 h 462"/>
                      <a:gd name="T14" fmla="*/ 402 w 632"/>
                      <a:gd name="T15" fmla="*/ 434 h 462"/>
                      <a:gd name="T16" fmla="*/ 459 w 632"/>
                      <a:gd name="T17" fmla="*/ 462 h 462"/>
                      <a:gd name="T18" fmla="*/ 546 w 632"/>
                      <a:gd name="T19" fmla="*/ 434 h 462"/>
                      <a:gd name="T20" fmla="*/ 632 w 632"/>
                      <a:gd name="T21" fmla="*/ 190 h 462"/>
                      <a:gd name="T22" fmla="*/ 345 w 632"/>
                      <a:gd name="T23" fmla="*/ 190 h 462"/>
                      <a:gd name="T24" fmla="*/ 202 w 632"/>
                      <a:gd name="T25" fmla="*/ 0 h 462"/>
                      <a:gd name="T26" fmla="*/ 0 w 632"/>
                      <a:gd name="T27" fmla="*/ 0 h 4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2"/>
                      <a:gd name="T43" fmla="*/ 0 h 462"/>
                      <a:gd name="T44" fmla="*/ 632 w 632"/>
                      <a:gd name="T45" fmla="*/ 462 h 4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2" h="462">
                        <a:moveTo>
                          <a:pt x="0" y="0"/>
                        </a:moveTo>
                        <a:lnTo>
                          <a:pt x="58" y="54"/>
                        </a:lnTo>
                        <a:lnTo>
                          <a:pt x="115" y="271"/>
                        </a:lnTo>
                        <a:lnTo>
                          <a:pt x="202" y="271"/>
                        </a:lnTo>
                        <a:lnTo>
                          <a:pt x="230" y="407"/>
                        </a:lnTo>
                        <a:lnTo>
                          <a:pt x="317" y="407"/>
                        </a:lnTo>
                        <a:lnTo>
                          <a:pt x="317" y="434"/>
                        </a:lnTo>
                        <a:lnTo>
                          <a:pt x="402" y="434"/>
                        </a:lnTo>
                        <a:lnTo>
                          <a:pt x="459" y="462"/>
                        </a:lnTo>
                        <a:lnTo>
                          <a:pt x="546" y="434"/>
                        </a:lnTo>
                        <a:lnTo>
                          <a:pt x="632" y="190"/>
                        </a:lnTo>
                        <a:lnTo>
                          <a:pt x="345" y="190"/>
                        </a:lnTo>
                        <a:lnTo>
                          <a:pt x="202" y="0"/>
                        </a:lnTo>
                        <a:lnTo>
                          <a:pt x="0"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658" name="Group 62"/>
                <p:cNvGrpSpPr>
                  <a:grpSpLocks/>
                </p:cNvGrpSpPr>
                <p:nvPr/>
              </p:nvGrpSpPr>
              <p:grpSpPr bwMode="auto">
                <a:xfrm>
                  <a:off x="2762" y="2557"/>
                  <a:ext cx="458" cy="406"/>
                  <a:chOff x="2762" y="2557"/>
                  <a:chExt cx="458" cy="406"/>
                </a:xfrm>
                <a:grpFill/>
              </p:grpSpPr>
              <p:sp>
                <p:nvSpPr>
                  <p:cNvPr id="687" name="Freeform 63"/>
                  <p:cNvSpPr>
                    <a:spLocks/>
                  </p:cNvSpPr>
                  <p:nvPr/>
                </p:nvSpPr>
                <p:spPr bwMode="auto">
                  <a:xfrm>
                    <a:off x="2762" y="2557"/>
                    <a:ext cx="458" cy="406"/>
                  </a:xfrm>
                  <a:custGeom>
                    <a:avLst/>
                    <a:gdLst>
                      <a:gd name="T0" fmla="*/ 0 w 458"/>
                      <a:gd name="T1" fmla="*/ 54 h 406"/>
                      <a:gd name="T2" fmla="*/ 0 w 458"/>
                      <a:gd name="T3" fmla="*/ 135 h 406"/>
                      <a:gd name="T4" fmla="*/ 56 w 458"/>
                      <a:gd name="T5" fmla="*/ 135 h 406"/>
                      <a:gd name="T6" fmla="*/ 114 w 458"/>
                      <a:gd name="T7" fmla="*/ 189 h 406"/>
                      <a:gd name="T8" fmla="*/ 114 w 458"/>
                      <a:gd name="T9" fmla="*/ 270 h 406"/>
                      <a:gd name="T10" fmla="*/ 85 w 458"/>
                      <a:gd name="T11" fmla="*/ 379 h 406"/>
                      <a:gd name="T12" fmla="*/ 171 w 458"/>
                      <a:gd name="T13" fmla="*/ 379 h 406"/>
                      <a:gd name="T14" fmla="*/ 171 w 458"/>
                      <a:gd name="T15" fmla="*/ 406 h 406"/>
                      <a:gd name="T16" fmla="*/ 286 w 458"/>
                      <a:gd name="T17" fmla="*/ 406 h 406"/>
                      <a:gd name="T18" fmla="*/ 343 w 458"/>
                      <a:gd name="T19" fmla="*/ 379 h 406"/>
                      <a:gd name="T20" fmla="*/ 430 w 458"/>
                      <a:gd name="T21" fmla="*/ 352 h 406"/>
                      <a:gd name="T22" fmla="*/ 343 w 458"/>
                      <a:gd name="T23" fmla="*/ 243 h 406"/>
                      <a:gd name="T24" fmla="*/ 315 w 458"/>
                      <a:gd name="T25" fmla="*/ 135 h 406"/>
                      <a:gd name="T26" fmla="*/ 401 w 458"/>
                      <a:gd name="T27" fmla="*/ 54 h 406"/>
                      <a:gd name="T28" fmla="*/ 458 w 458"/>
                      <a:gd name="T29" fmla="*/ 0 h 406"/>
                      <a:gd name="T30" fmla="*/ 56 w 458"/>
                      <a:gd name="T31" fmla="*/ 0 h 406"/>
                      <a:gd name="T32" fmla="*/ 0 w 458"/>
                      <a:gd name="T33" fmla="*/ 54 h 4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8"/>
                      <a:gd name="T52" fmla="*/ 0 h 406"/>
                      <a:gd name="T53" fmla="*/ 458 w 458"/>
                      <a:gd name="T54" fmla="*/ 406 h 4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8" h="406">
                        <a:moveTo>
                          <a:pt x="0" y="54"/>
                        </a:moveTo>
                        <a:lnTo>
                          <a:pt x="0" y="135"/>
                        </a:lnTo>
                        <a:lnTo>
                          <a:pt x="56" y="135"/>
                        </a:lnTo>
                        <a:lnTo>
                          <a:pt x="114" y="189"/>
                        </a:lnTo>
                        <a:lnTo>
                          <a:pt x="114" y="270"/>
                        </a:lnTo>
                        <a:lnTo>
                          <a:pt x="85" y="379"/>
                        </a:lnTo>
                        <a:lnTo>
                          <a:pt x="171" y="379"/>
                        </a:lnTo>
                        <a:lnTo>
                          <a:pt x="171" y="406"/>
                        </a:lnTo>
                        <a:lnTo>
                          <a:pt x="286" y="406"/>
                        </a:lnTo>
                        <a:lnTo>
                          <a:pt x="343" y="379"/>
                        </a:lnTo>
                        <a:lnTo>
                          <a:pt x="430" y="352"/>
                        </a:lnTo>
                        <a:lnTo>
                          <a:pt x="343" y="243"/>
                        </a:lnTo>
                        <a:lnTo>
                          <a:pt x="315" y="135"/>
                        </a:lnTo>
                        <a:lnTo>
                          <a:pt x="401" y="54"/>
                        </a:lnTo>
                        <a:lnTo>
                          <a:pt x="458" y="0"/>
                        </a:lnTo>
                        <a:lnTo>
                          <a:pt x="56" y="0"/>
                        </a:lnTo>
                        <a:lnTo>
                          <a:pt x="0" y="54"/>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88" name="Freeform 64"/>
                  <p:cNvSpPr>
                    <a:spLocks/>
                  </p:cNvSpPr>
                  <p:nvPr/>
                </p:nvSpPr>
                <p:spPr bwMode="auto">
                  <a:xfrm>
                    <a:off x="2762" y="2557"/>
                    <a:ext cx="458" cy="406"/>
                  </a:xfrm>
                  <a:custGeom>
                    <a:avLst/>
                    <a:gdLst>
                      <a:gd name="T0" fmla="*/ 0 w 458"/>
                      <a:gd name="T1" fmla="*/ 54 h 406"/>
                      <a:gd name="T2" fmla="*/ 0 w 458"/>
                      <a:gd name="T3" fmla="*/ 135 h 406"/>
                      <a:gd name="T4" fmla="*/ 56 w 458"/>
                      <a:gd name="T5" fmla="*/ 135 h 406"/>
                      <a:gd name="T6" fmla="*/ 114 w 458"/>
                      <a:gd name="T7" fmla="*/ 189 h 406"/>
                      <a:gd name="T8" fmla="*/ 114 w 458"/>
                      <a:gd name="T9" fmla="*/ 270 h 406"/>
                      <a:gd name="T10" fmla="*/ 85 w 458"/>
                      <a:gd name="T11" fmla="*/ 379 h 406"/>
                      <a:gd name="T12" fmla="*/ 171 w 458"/>
                      <a:gd name="T13" fmla="*/ 379 h 406"/>
                      <a:gd name="T14" fmla="*/ 171 w 458"/>
                      <a:gd name="T15" fmla="*/ 406 h 406"/>
                      <a:gd name="T16" fmla="*/ 286 w 458"/>
                      <a:gd name="T17" fmla="*/ 406 h 406"/>
                      <a:gd name="T18" fmla="*/ 343 w 458"/>
                      <a:gd name="T19" fmla="*/ 379 h 406"/>
                      <a:gd name="T20" fmla="*/ 430 w 458"/>
                      <a:gd name="T21" fmla="*/ 352 h 406"/>
                      <a:gd name="T22" fmla="*/ 343 w 458"/>
                      <a:gd name="T23" fmla="*/ 243 h 406"/>
                      <a:gd name="T24" fmla="*/ 315 w 458"/>
                      <a:gd name="T25" fmla="*/ 135 h 406"/>
                      <a:gd name="T26" fmla="*/ 401 w 458"/>
                      <a:gd name="T27" fmla="*/ 54 h 406"/>
                      <a:gd name="T28" fmla="*/ 458 w 458"/>
                      <a:gd name="T29" fmla="*/ 0 h 406"/>
                      <a:gd name="T30" fmla="*/ 56 w 458"/>
                      <a:gd name="T31" fmla="*/ 0 h 406"/>
                      <a:gd name="T32" fmla="*/ 0 w 458"/>
                      <a:gd name="T33" fmla="*/ 54 h 4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8"/>
                      <a:gd name="T52" fmla="*/ 0 h 406"/>
                      <a:gd name="T53" fmla="*/ 458 w 458"/>
                      <a:gd name="T54" fmla="*/ 406 h 4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8" h="406">
                        <a:moveTo>
                          <a:pt x="0" y="54"/>
                        </a:moveTo>
                        <a:lnTo>
                          <a:pt x="0" y="135"/>
                        </a:lnTo>
                        <a:lnTo>
                          <a:pt x="56" y="135"/>
                        </a:lnTo>
                        <a:lnTo>
                          <a:pt x="114" y="189"/>
                        </a:lnTo>
                        <a:lnTo>
                          <a:pt x="114" y="270"/>
                        </a:lnTo>
                        <a:lnTo>
                          <a:pt x="85" y="379"/>
                        </a:lnTo>
                        <a:lnTo>
                          <a:pt x="171" y="379"/>
                        </a:lnTo>
                        <a:lnTo>
                          <a:pt x="171" y="406"/>
                        </a:lnTo>
                        <a:lnTo>
                          <a:pt x="286" y="406"/>
                        </a:lnTo>
                        <a:lnTo>
                          <a:pt x="343" y="379"/>
                        </a:lnTo>
                        <a:lnTo>
                          <a:pt x="430" y="352"/>
                        </a:lnTo>
                        <a:lnTo>
                          <a:pt x="343" y="243"/>
                        </a:lnTo>
                        <a:lnTo>
                          <a:pt x="315" y="135"/>
                        </a:lnTo>
                        <a:lnTo>
                          <a:pt x="401" y="54"/>
                        </a:lnTo>
                        <a:lnTo>
                          <a:pt x="458" y="0"/>
                        </a:lnTo>
                        <a:lnTo>
                          <a:pt x="56" y="0"/>
                        </a:lnTo>
                        <a:lnTo>
                          <a:pt x="0" y="54"/>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659" name="Group 65"/>
                <p:cNvGrpSpPr>
                  <a:grpSpLocks/>
                </p:cNvGrpSpPr>
                <p:nvPr/>
              </p:nvGrpSpPr>
              <p:grpSpPr bwMode="auto">
                <a:xfrm>
                  <a:off x="3072" y="2605"/>
                  <a:ext cx="494" cy="467"/>
                  <a:chOff x="3072" y="2605"/>
                  <a:chExt cx="494" cy="467"/>
                </a:xfrm>
                <a:grpFill/>
              </p:grpSpPr>
              <p:sp>
                <p:nvSpPr>
                  <p:cNvPr id="685" name="Freeform 66"/>
                  <p:cNvSpPr>
                    <a:spLocks/>
                  </p:cNvSpPr>
                  <p:nvPr/>
                </p:nvSpPr>
                <p:spPr bwMode="auto">
                  <a:xfrm>
                    <a:off x="3076" y="2611"/>
                    <a:ext cx="490" cy="461"/>
                  </a:xfrm>
                  <a:custGeom>
                    <a:avLst/>
                    <a:gdLst>
                      <a:gd name="T0" fmla="*/ 87 w 490"/>
                      <a:gd name="T1" fmla="*/ 0 h 461"/>
                      <a:gd name="T2" fmla="*/ 0 w 490"/>
                      <a:gd name="T3" fmla="*/ 81 h 461"/>
                      <a:gd name="T4" fmla="*/ 29 w 490"/>
                      <a:gd name="T5" fmla="*/ 189 h 461"/>
                      <a:gd name="T6" fmla="*/ 115 w 490"/>
                      <a:gd name="T7" fmla="*/ 298 h 461"/>
                      <a:gd name="T8" fmla="*/ 288 w 490"/>
                      <a:gd name="T9" fmla="*/ 461 h 461"/>
                      <a:gd name="T10" fmla="*/ 346 w 490"/>
                      <a:gd name="T11" fmla="*/ 434 h 461"/>
                      <a:gd name="T12" fmla="*/ 403 w 490"/>
                      <a:gd name="T13" fmla="*/ 434 h 461"/>
                      <a:gd name="T14" fmla="*/ 403 w 490"/>
                      <a:gd name="T15" fmla="*/ 352 h 461"/>
                      <a:gd name="T16" fmla="*/ 490 w 490"/>
                      <a:gd name="T17" fmla="*/ 298 h 461"/>
                      <a:gd name="T18" fmla="*/ 403 w 490"/>
                      <a:gd name="T19" fmla="*/ 135 h 461"/>
                      <a:gd name="T20" fmla="*/ 403 w 490"/>
                      <a:gd name="T21" fmla="*/ 0 h 461"/>
                      <a:gd name="T22" fmla="*/ 87 w 490"/>
                      <a:gd name="T23" fmla="*/ 0 h 4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0"/>
                      <a:gd name="T37" fmla="*/ 0 h 461"/>
                      <a:gd name="T38" fmla="*/ 490 w 490"/>
                      <a:gd name="T39" fmla="*/ 461 h 4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0" h="461">
                        <a:moveTo>
                          <a:pt x="87" y="0"/>
                        </a:moveTo>
                        <a:lnTo>
                          <a:pt x="0" y="81"/>
                        </a:lnTo>
                        <a:lnTo>
                          <a:pt x="29" y="189"/>
                        </a:lnTo>
                        <a:lnTo>
                          <a:pt x="115" y="298"/>
                        </a:lnTo>
                        <a:lnTo>
                          <a:pt x="288" y="461"/>
                        </a:lnTo>
                        <a:lnTo>
                          <a:pt x="346" y="434"/>
                        </a:lnTo>
                        <a:lnTo>
                          <a:pt x="403" y="434"/>
                        </a:lnTo>
                        <a:lnTo>
                          <a:pt x="403" y="352"/>
                        </a:lnTo>
                        <a:lnTo>
                          <a:pt x="490" y="298"/>
                        </a:lnTo>
                        <a:lnTo>
                          <a:pt x="403" y="135"/>
                        </a:lnTo>
                        <a:lnTo>
                          <a:pt x="403" y="0"/>
                        </a:lnTo>
                        <a:lnTo>
                          <a:pt x="87"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86" name="Freeform 67"/>
                  <p:cNvSpPr>
                    <a:spLocks/>
                  </p:cNvSpPr>
                  <p:nvPr/>
                </p:nvSpPr>
                <p:spPr bwMode="auto">
                  <a:xfrm>
                    <a:off x="3072" y="2605"/>
                    <a:ext cx="490" cy="461"/>
                  </a:xfrm>
                  <a:custGeom>
                    <a:avLst/>
                    <a:gdLst>
                      <a:gd name="T0" fmla="*/ 87 w 490"/>
                      <a:gd name="T1" fmla="*/ 0 h 461"/>
                      <a:gd name="T2" fmla="*/ 0 w 490"/>
                      <a:gd name="T3" fmla="*/ 81 h 461"/>
                      <a:gd name="T4" fmla="*/ 29 w 490"/>
                      <a:gd name="T5" fmla="*/ 189 h 461"/>
                      <a:gd name="T6" fmla="*/ 115 w 490"/>
                      <a:gd name="T7" fmla="*/ 298 h 461"/>
                      <a:gd name="T8" fmla="*/ 288 w 490"/>
                      <a:gd name="T9" fmla="*/ 461 h 461"/>
                      <a:gd name="T10" fmla="*/ 346 w 490"/>
                      <a:gd name="T11" fmla="*/ 434 h 461"/>
                      <a:gd name="T12" fmla="*/ 403 w 490"/>
                      <a:gd name="T13" fmla="*/ 434 h 461"/>
                      <a:gd name="T14" fmla="*/ 403 w 490"/>
                      <a:gd name="T15" fmla="*/ 352 h 461"/>
                      <a:gd name="T16" fmla="*/ 490 w 490"/>
                      <a:gd name="T17" fmla="*/ 298 h 461"/>
                      <a:gd name="T18" fmla="*/ 403 w 490"/>
                      <a:gd name="T19" fmla="*/ 135 h 461"/>
                      <a:gd name="T20" fmla="*/ 403 w 490"/>
                      <a:gd name="T21" fmla="*/ 0 h 461"/>
                      <a:gd name="T22" fmla="*/ 87 w 490"/>
                      <a:gd name="T23" fmla="*/ 0 h 4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0"/>
                      <a:gd name="T37" fmla="*/ 0 h 461"/>
                      <a:gd name="T38" fmla="*/ 490 w 490"/>
                      <a:gd name="T39" fmla="*/ 461 h 4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0" h="461">
                        <a:moveTo>
                          <a:pt x="87" y="0"/>
                        </a:moveTo>
                        <a:lnTo>
                          <a:pt x="0" y="81"/>
                        </a:lnTo>
                        <a:lnTo>
                          <a:pt x="29" y="189"/>
                        </a:lnTo>
                        <a:lnTo>
                          <a:pt x="115" y="298"/>
                        </a:lnTo>
                        <a:lnTo>
                          <a:pt x="288" y="461"/>
                        </a:lnTo>
                        <a:lnTo>
                          <a:pt x="346" y="434"/>
                        </a:lnTo>
                        <a:lnTo>
                          <a:pt x="403" y="434"/>
                        </a:lnTo>
                        <a:lnTo>
                          <a:pt x="403" y="352"/>
                        </a:lnTo>
                        <a:lnTo>
                          <a:pt x="490" y="298"/>
                        </a:lnTo>
                        <a:lnTo>
                          <a:pt x="403" y="135"/>
                        </a:lnTo>
                        <a:lnTo>
                          <a:pt x="403" y="0"/>
                        </a:lnTo>
                        <a:lnTo>
                          <a:pt x="87"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660" name="Group 68"/>
                <p:cNvGrpSpPr>
                  <a:grpSpLocks/>
                </p:cNvGrpSpPr>
                <p:nvPr/>
              </p:nvGrpSpPr>
              <p:grpSpPr bwMode="auto">
                <a:xfrm>
                  <a:off x="2963" y="2909"/>
                  <a:ext cx="459" cy="299"/>
                  <a:chOff x="2963" y="2909"/>
                  <a:chExt cx="459" cy="299"/>
                </a:xfrm>
                <a:grpFill/>
              </p:grpSpPr>
              <p:sp>
                <p:nvSpPr>
                  <p:cNvPr id="683" name="Freeform 69"/>
                  <p:cNvSpPr>
                    <a:spLocks/>
                  </p:cNvSpPr>
                  <p:nvPr/>
                </p:nvSpPr>
                <p:spPr bwMode="auto">
                  <a:xfrm>
                    <a:off x="2963" y="2909"/>
                    <a:ext cx="459" cy="299"/>
                  </a:xfrm>
                  <a:custGeom>
                    <a:avLst/>
                    <a:gdLst>
                      <a:gd name="T0" fmla="*/ 230 w 459"/>
                      <a:gd name="T1" fmla="*/ 0 h 299"/>
                      <a:gd name="T2" fmla="*/ 144 w 459"/>
                      <a:gd name="T3" fmla="*/ 27 h 299"/>
                      <a:gd name="T4" fmla="*/ 86 w 459"/>
                      <a:gd name="T5" fmla="*/ 54 h 299"/>
                      <a:gd name="T6" fmla="*/ 0 w 459"/>
                      <a:gd name="T7" fmla="*/ 299 h 299"/>
                      <a:gd name="T8" fmla="*/ 144 w 459"/>
                      <a:gd name="T9" fmla="*/ 299 h 299"/>
                      <a:gd name="T10" fmla="*/ 201 w 459"/>
                      <a:gd name="T11" fmla="*/ 245 h 299"/>
                      <a:gd name="T12" fmla="*/ 459 w 459"/>
                      <a:gd name="T13" fmla="*/ 190 h 299"/>
                      <a:gd name="T14" fmla="*/ 459 w 459"/>
                      <a:gd name="T15" fmla="*/ 136 h 299"/>
                      <a:gd name="T16" fmla="*/ 401 w 459"/>
                      <a:gd name="T17" fmla="*/ 163 h 299"/>
                      <a:gd name="T18" fmla="*/ 230 w 459"/>
                      <a:gd name="T19" fmla="*/ 0 h 2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99"/>
                      <a:gd name="T32" fmla="*/ 459 w 459"/>
                      <a:gd name="T33" fmla="*/ 299 h 2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99">
                        <a:moveTo>
                          <a:pt x="230" y="0"/>
                        </a:moveTo>
                        <a:lnTo>
                          <a:pt x="144" y="27"/>
                        </a:lnTo>
                        <a:lnTo>
                          <a:pt x="86" y="54"/>
                        </a:lnTo>
                        <a:lnTo>
                          <a:pt x="0" y="299"/>
                        </a:lnTo>
                        <a:lnTo>
                          <a:pt x="144" y="299"/>
                        </a:lnTo>
                        <a:lnTo>
                          <a:pt x="201" y="245"/>
                        </a:lnTo>
                        <a:lnTo>
                          <a:pt x="459" y="190"/>
                        </a:lnTo>
                        <a:lnTo>
                          <a:pt x="459" y="136"/>
                        </a:lnTo>
                        <a:lnTo>
                          <a:pt x="401" y="163"/>
                        </a:lnTo>
                        <a:lnTo>
                          <a:pt x="23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84" name="Freeform 70"/>
                  <p:cNvSpPr>
                    <a:spLocks/>
                  </p:cNvSpPr>
                  <p:nvPr/>
                </p:nvSpPr>
                <p:spPr bwMode="auto">
                  <a:xfrm>
                    <a:off x="2963" y="2909"/>
                    <a:ext cx="459" cy="299"/>
                  </a:xfrm>
                  <a:custGeom>
                    <a:avLst/>
                    <a:gdLst>
                      <a:gd name="T0" fmla="*/ 230 w 459"/>
                      <a:gd name="T1" fmla="*/ 0 h 299"/>
                      <a:gd name="T2" fmla="*/ 144 w 459"/>
                      <a:gd name="T3" fmla="*/ 27 h 299"/>
                      <a:gd name="T4" fmla="*/ 86 w 459"/>
                      <a:gd name="T5" fmla="*/ 54 h 299"/>
                      <a:gd name="T6" fmla="*/ 0 w 459"/>
                      <a:gd name="T7" fmla="*/ 299 h 299"/>
                      <a:gd name="T8" fmla="*/ 144 w 459"/>
                      <a:gd name="T9" fmla="*/ 299 h 299"/>
                      <a:gd name="T10" fmla="*/ 201 w 459"/>
                      <a:gd name="T11" fmla="*/ 245 h 299"/>
                      <a:gd name="T12" fmla="*/ 459 w 459"/>
                      <a:gd name="T13" fmla="*/ 190 h 299"/>
                      <a:gd name="T14" fmla="*/ 459 w 459"/>
                      <a:gd name="T15" fmla="*/ 136 h 299"/>
                      <a:gd name="T16" fmla="*/ 401 w 459"/>
                      <a:gd name="T17" fmla="*/ 163 h 299"/>
                      <a:gd name="T18" fmla="*/ 230 w 459"/>
                      <a:gd name="T19" fmla="*/ 0 h 2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99"/>
                      <a:gd name="T32" fmla="*/ 459 w 459"/>
                      <a:gd name="T33" fmla="*/ 299 h 2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99">
                        <a:moveTo>
                          <a:pt x="230" y="0"/>
                        </a:moveTo>
                        <a:lnTo>
                          <a:pt x="144" y="27"/>
                        </a:lnTo>
                        <a:lnTo>
                          <a:pt x="86" y="54"/>
                        </a:lnTo>
                        <a:lnTo>
                          <a:pt x="0" y="299"/>
                        </a:lnTo>
                        <a:lnTo>
                          <a:pt x="144" y="299"/>
                        </a:lnTo>
                        <a:lnTo>
                          <a:pt x="201" y="245"/>
                        </a:lnTo>
                        <a:lnTo>
                          <a:pt x="459" y="190"/>
                        </a:lnTo>
                        <a:lnTo>
                          <a:pt x="459" y="136"/>
                        </a:lnTo>
                        <a:lnTo>
                          <a:pt x="401" y="163"/>
                        </a:lnTo>
                        <a:lnTo>
                          <a:pt x="230"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661" name="Group 71"/>
                <p:cNvGrpSpPr>
                  <a:grpSpLocks/>
                </p:cNvGrpSpPr>
                <p:nvPr/>
              </p:nvGrpSpPr>
              <p:grpSpPr bwMode="auto">
                <a:xfrm>
                  <a:off x="2337" y="2204"/>
                  <a:ext cx="545" cy="401"/>
                  <a:chOff x="2337" y="2204"/>
                  <a:chExt cx="545" cy="401"/>
                </a:xfrm>
                <a:grpFill/>
              </p:grpSpPr>
              <p:sp>
                <p:nvSpPr>
                  <p:cNvPr id="681" name="Freeform 72"/>
                  <p:cNvSpPr>
                    <a:spLocks/>
                  </p:cNvSpPr>
                  <p:nvPr/>
                </p:nvSpPr>
                <p:spPr bwMode="auto">
                  <a:xfrm>
                    <a:off x="2338" y="2204"/>
                    <a:ext cx="544" cy="400"/>
                  </a:xfrm>
                  <a:custGeom>
                    <a:avLst/>
                    <a:gdLst>
                      <a:gd name="T0" fmla="*/ 136 w 544"/>
                      <a:gd name="T1" fmla="*/ 24 h 400"/>
                      <a:gd name="T2" fmla="*/ 111 w 544"/>
                      <a:gd name="T3" fmla="*/ 53 h 400"/>
                      <a:gd name="T4" fmla="*/ 29 w 544"/>
                      <a:gd name="T5" fmla="*/ 0 h 400"/>
                      <a:gd name="T6" fmla="*/ 0 w 544"/>
                      <a:gd name="T7" fmla="*/ 27 h 400"/>
                      <a:gd name="T8" fmla="*/ 57 w 544"/>
                      <a:gd name="T9" fmla="*/ 54 h 400"/>
                      <a:gd name="T10" fmla="*/ 115 w 544"/>
                      <a:gd name="T11" fmla="*/ 190 h 400"/>
                      <a:gd name="T12" fmla="*/ 201 w 544"/>
                      <a:gd name="T13" fmla="*/ 218 h 400"/>
                      <a:gd name="T14" fmla="*/ 201 w 544"/>
                      <a:gd name="T15" fmla="*/ 163 h 400"/>
                      <a:gd name="T16" fmla="*/ 143 w 544"/>
                      <a:gd name="T17" fmla="*/ 136 h 400"/>
                      <a:gd name="T18" fmla="*/ 229 w 544"/>
                      <a:gd name="T19" fmla="*/ 136 h 400"/>
                      <a:gd name="T20" fmla="*/ 229 w 544"/>
                      <a:gd name="T21" fmla="*/ 218 h 400"/>
                      <a:gd name="T22" fmla="*/ 172 w 544"/>
                      <a:gd name="T23" fmla="*/ 300 h 400"/>
                      <a:gd name="T24" fmla="*/ 373 w 544"/>
                      <a:gd name="T25" fmla="*/ 300 h 400"/>
                      <a:gd name="T26" fmla="*/ 423 w 544"/>
                      <a:gd name="T27" fmla="*/ 400 h 400"/>
                      <a:gd name="T28" fmla="*/ 430 w 544"/>
                      <a:gd name="T29" fmla="*/ 354 h 400"/>
                      <a:gd name="T30" fmla="*/ 487 w 544"/>
                      <a:gd name="T31" fmla="*/ 245 h 400"/>
                      <a:gd name="T32" fmla="*/ 544 w 544"/>
                      <a:gd name="T33" fmla="*/ 27 h 400"/>
                      <a:gd name="T34" fmla="*/ 143 w 544"/>
                      <a:gd name="T35" fmla="*/ 27 h 400"/>
                      <a:gd name="T36" fmla="*/ 136 w 544"/>
                      <a:gd name="T37" fmla="*/ 24 h 4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4"/>
                      <a:gd name="T58" fmla="*/ 0 h 400"/>
                      <a:gd name="T59" fmla="*/ 544 w 544"/>
                      <a:gd name="T60" fmla="*/ 400 h 4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4" h="400">
                        <a:moveTo>
                          <a:pt x="136" y="24"/>
                        </a:moveTo>
                        <a:lnTo>
                          <a:pt x="111" y="53"/>
                        </a:lnTo>
                        <a:lnTo>
                          <a:pt x="29" y="0"/>
                        </a:lnTo>
                        <a:lnTo>
                          <a:pt x="0" y="27"/>
                        </a:lnTo>
                        <a:lnTo>
                          <a:pt x="57" y="54"/>
                        </a:lnTo>
                        <a:lnTo>
                          <a:pt x="115" y="190"/>
                        </a:lnTo>
                        <a:lnTo>
                          <a:pt x="201" y="218"/>
                        </a:lnTo>
                        <a:lnTo>
                          <a:pt x="201" y="163"/>
                        </a:lnTo>
                        <a:lnTo>
                          <a:pt x="143" y="136"/>
                        </a:lnTo>
                        <a:lnTo>
                          <a:pt x="229" y="136"/>
                        </a:lnTo>
                        <a:lnTo>
                          <a:pt x="229" y="218"/>
                        </a:lnTo>
                        <a:lnTo>
                          <a:pt x="172" y="300"/>
                        </a:lnTo>
                        <a:lnTo>
                          <a:pt x="373" y="300"/>
                        </a:lnTo>
                        <a:lnTo>
                          <a:pt x="423" y="400"/>
                        </a:lnTo>
                        <a:lnTo>
                          <a:pt x="430" y="354"/>
                        </a:lnTo>
                        <a:lnTo>
                          <a:pt x="487" y="245"/>
                        </a:lnTo>
                        <a:lnTo>
                          <a:pt x="544" y="27"/>
                        </a:lnTo>
                        <a:lnTo>
                          <a:pt x="143" y="27"/>
                        </a:lnTo>
                        <a:lnTo>
                          <a:pt x="136" y="24"/>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82" name="Freeform 73"/>
                  <p:cNvSpPr>
                    <a:spLocks/>
                  </p:cNvSpPr>
                  <p:nvPr/>
                </p:nvSpPr>
                <p:spPr bwMode="auto">
                  <a:xfrm>
                    <a:off x="2337" y="2205"/>
                    <a:ext cx="544" cy="400"/>
                  </a:xfrm>
                  <a:custGeom>
                    <a:avLst/>
                    <a:gdLst>
                      <a:gd name="T0" fmla="*/ 136 w 544"/>
                      <a:gd name="T1" fmla="*/ 24 h 400"/>
                      <a:gd name="T2" fmla="*/ 111 w 544"/>
                      <a:gd name="T3" fmla="*/ 53 h 400"/>
                      <a:gd name="T4" fmla="*/ 29 w 544"/>
                      <a:gd name="T5" fmla="*/ 0 h 400"/>
                      <a:gd name="T6" fmla="*/ 0 w 544"/>
                      <a:gd name="T7" fmla="*/ 27 h 400"/>
                      <a:gd name="T8" fmla="*/ 57 w 544"/>
                      <a:gd name="T9" fmla="*/ 54 h 400"/>
                      <a:gd name="T10" fmla="*/ 115 w 544"/>
                      <a:gd name="T11" fmla="*/ 190 h 400"/>
                      <a:gd name="T12" fmla="*/ 201 w 544"/>
                      <a:gd name="T13" fmla="*/ 218 h 400"/>
                      <a:gd name="T14" fmla="*/ 201 w 544"/>
                      <a:gd name="T15" fmla="*/ 163 h 400"/>
                      <a:gd name="T16" fmla="*/ 143 w 544"/>
                      <a:gd name="T17" fmla="*/ 136 h 400"/>
                      <a:gd name="T18" fmla="*/ 229 w 544"/>
                      <a:gd name="T19" fmla="*/ 136 h 400"/>
                      <a:gd name="T20" fmla="*/ 229 w 544"/>
                      <a:gd name="T21" fmla="*/ 218 h 400"/>
                      <a:gd name="T22" fmla="*/ 172 w 544"/>
                      <a:gd name="T23" fmla="*/ 300 h 400"/>
                      <a:gd name="T24" fmla="*/ 373 w 544"/>
                      <a:gd name="T25" fmla="*/ 300 h 400"/>
                      <a:gd name="T26" fmla="*/ 423 w 544"/>
                      <a:gd name="T27" fmla="*/ 400 h 400"/>
                      <a:gd name="T28" fmla="*/ 430 w 544"/>
                      <a:gd name="T29" fmla="*/ 354 h 400"/>
                      <a:gd name="T30" fmla="*/ 487 w 544"/>
                      <a:gd name="T31" fmla="*/ 245 h 400"/>
                      <a:gd name="T32" fmla="*/ 544 w 544"/>
                      <a:gd name="T33" fmla="*/ 27 h 400"/>
                      <a:gd name="T34" fmla="*/ 143 w 544"/>
                      <a:gd name="T35" fmla="*/ 27 h 4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4"/>
                      <a:gd name="T55" fmla="*/ 0 h 400"/>
                      <a:gd name="T56" fmla="*/ 544 w 544"/>
                      <a:gd name="T57" fmla="*/ 400 h 4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4" h="400">
                        <a:moveTo>
                          <a:pt x="136" y="24"/>
                        </a:moveTo>
                        <a:lnTo>
                          <a:pt x="111" y="53"/>
                        </a:lnTo>
                        <a:lnTo>
                          <a:pt x="29" y="0"/>
                        </a:lnTo>
                        <a:lnTo>
                          <a:pt x="0" y="27"/>
                        </a:lnTo>
                        <a:lnTo>
                          <a:pt x="57" y="54"/>
                        </a:lnTo>
                        <a:lnTo>
                          <a:pt x="115" y="190"/>
                        </a:lnTo>
                        <a:lnTo>
                          <a:pt x="201" y="218"/>
                        </a:lnTo>
                        <a:lnTo>
                          <a:pt x="201" y="163"/>
                        </a:lnTo>
                        <a:lnTo>
                          <a:pt x="143" y="136"/>
                        </a:lnTo>
                        <a:lnTo>
                          <a:pt x="229" y="136"/>
                        </a:lnTo>
                        <a:lnTo>
                          <a:pt x="229" y="218"/>
                        </a:lnTo>
                        <a:lnTo>
                          <a:pt x="172" y="300"/>
                        </a:lnTo>
                        <a:lnTo>
                          <a:pt x="373" y="300"/>
                        </a:lnTo>
                        <a:lnTo>
                          <a:pt x="423" y="400"/>
                        </a:lnTo>
                        <a:lnTo>
                          <a:pt x="430" y="354"/>
                        </a:lnTo>
                        <a:lnTo>
                          <a:pt x="487" y="245"/>
                        </a:lnTo>
                        <a:lnTo>
                          <a:pt x="544" y="27"/>
                        </a:lnTo>
                        <a:lnTo>
                          <a:pt x="143" y="27"/>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sp>
              <p:nvSpPr>
                <p:cNvPr id="662" name="Rectangle 74"/>
                <p:cNvSpPr>
                  <a:spLocks noChangeArrowheads="1"/>
                </p:cNvSpPr>
                <p:nvPr/>
              </p:nvSpPr>
              <p:spPr bwMode="auto">
                <a:xfrm>
                  <a:off x="2412" y="2567"/>
                  <a:ext cx="270"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POINTE</a:t>
                  </a:r>
                  <a:endParaRPr lang="en-US" sz="1700">
                    <a:solidFill>
                      <a:srgbClr val="000000"/>
                    </a:solidFill>
                    <a:latin typeface="Arial" charset="0"/>
                  </a:endParaRPr>
                </a:p>
              </p:txBody>
            </p:sp>
            <p:sp>
              <p:nvSpPr>
                <p:cNvPr id="663" name="Rectangle 75"/>
                <p:cNvSpPr>
                  <a:spLocks noChangeArrowheads="1"/>
                </p:cNvSpPr>
                <p:nvPr/>
              </p:nvSpPr>
              <p:spPr bwMode="auto">
                <a:xfrm>
                  <a:off x="2412" y="2627"/>
                  <a:ext cx="308"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COUPEE</a:t>
                  </a:r>
                  <a:endParaRPr lang="en-US" sz="1700" dirty="0">
                    <a:solidFill>
                      <a:srgbClr val="000000"/>
                    </a:solidFill>
                    <a:latin typeface="Arial" charset="0"/>
                  </a:endParaRPr>
                </a:p>
              </p:txBody>
            </p:sp>
            <p:sp>
              <p:nvSpPr>
                <p:cNvPr id="664" name="Rectangle 76"/>
                <p:cNvSpPr>
                  <a:spLocks noChangeArrowheads="1"/>
                </p:cNvSpPr>
                <p:nvPr/>
              </p:nvSpPr>
              <p:spPr bwMode="auto">
                <a:xfrm>
                  <a:off x="2599" y="2323"/>
                  <a:ext cx="324"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FELICIANA</a:t>
                  </a:r>
                  <a:endParaRPr lang="en-US" sz="1700">
                    <a:solidFill>
                      <a:srgbClr val="000000"/>
                    </a:solidFill>
                    <a:latin typeface="Arial" charset="0"/>
                  </a:endParaRPr>
                </a:p>
              </p:txBody>
            </p:sp>
            <p:sp>
              <p:nvSpPr>
                <p:cNvPr id="665" name="Rectangle 77"/>
                <p:cNvSpPr>
                  <a:spLocks noChangeArrowheads="1"/>
                </p:cNvSpPr>
                <p:nvPr/>
              </p:nvSpPr>
              <p:spPr bwMode="auto">
                <a:xfrm>
                  <a:off x="2936" y="2306"/>
                  <a:ext cx="195"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EAST</a:t>
                  </a:r>
                  <a:endParaRPr lang="en-US" sz="1700">
                    <a:solidFill>
                      <a:srgbClr val="000000"/>
                    </a:solidFill>
                    <a:latin typeface="Arial" charset="0"/>
                  </a:endParaRPr>
                </a:p>
              </p:txBody>
            </p:sp>
            <p:sp>
              <p:nvSpPr>
                <p:cNvPr id="666" name="Rectangle 78"/>
                <p:cNvSpPr>
                  <a:spLocks noChangeArrowheads="1"/>
                </p:cNvSpPr>
                <p:nvPr/>
              </p:nvSpPr>
              <p:spPr bwMode="auto">
                <a:xfrm>
                  <a:off x="2870" y="2365"/>
                  <a:ext cx="38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FELICIANA</a:t>
                  </a:r>
                  <a:endParaRPr lang="en-US" sz="1700">
                    <a:solidFill>
                      <a:srgbClr val="000000"/>
                    </a:solidFill>
                    <a:latin typeface="Arial" charset="0"/>
                  </a:endParaRPr>
                </a:p>
              </p:txBody>
            </p:sp>
            <p:sp>
              <p:nvSpPr>
                <p:cNvPr id="667" name="Rectangle 79"/>
                <p:cNvSpPr>
                  <a:spLocks noChangeArrowheads="1"/>
                </p:cNvSpPr>
                <p:nvPr/>
              </p:nvSpPr>
              <p:spPr bwMode="auto">
                <a:xfrm>
                  <a:off x="2888" y="2650"/>
                  <a:ext cx="0" cy="251"/>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endParaRPr lang="en-US" sz="1700">
                    <a:solidFill>
                      <a:srgbClr val="000000"/>
                    </a:solidFill>
                    <a:latin typeface="Arial" charset="0"/>
                  </a:endParaRPr>
                </a:p>
              </p:txBody>
            </p:sp>
            <p:sp>
              <p:nvSpPr>
                <p:cNvPr id="668" name="Rectangle 80"/>
                <p:cNvSpPr>
                  <a:spLocks noChangeArrowheads="1"/>
                </p:cNvSpPr>
                <p:nvPr/>
              </p:nvSpPr>
              <p:spPr bwMode="auto">
                <a:xfrm>
                  <a:off x="2828" y="2639"/>
                  <a:ext cx="292" cy="88"/>
                </a:xfrm>
                <a:prstGeom prst="rect">
                  <a:avLst/>
                </a:prstGeom>
                <a:grpFill/>
                <a:ln w="9525">
                  <a:noFill/>
                  <a:miter lim="800000"/>
                  <a:headEnd/>
                  <a:tailEnd/>
                </a:ln>
              </p:spPr>
              <p:txBody>
                <a:bodyPr lIns="0" tIns="0" rIns="0" bIns="0">
                  <a:spAutoFit/>
                </a:bodyPr>
                <a:lstStyle/>
                <a:p>
                  <a:pPr defTabSz="849313" fontAlgn="base">
                    <a:spcBef>
                      <a:spcPct val="0"/>
                    </a:spcBef>
                    <a:spcAft>
                      <a:spcPct val="0"/>
                    </a:spcAft>
                  </a:pPr>
                  <a:r>
                    <a:rPr lang="en-US" sz="600" b="1" dirty="0">
                      <a:solidFill>
                        <a:srgbClr val="000000"/>
                      </a:solidFill>
                      <a:latin typeface="Arial" charset="0"/>
                    </a:rPr>
                    <a:t>    EBR</a:t>
                  </a:r>
                </a:p>
              </p:txBody>
            </p:sp>
            <p:sp>
              <p:nvSpPr>
                <p:cNvPr id="669" name="Rectangle 81"/>
                <p:cNvSpPr>
                  <a:spLocks noChangeArrowheads="1"/>
                </p:cNvSpPr>
                <p:nvPr/>
              </p:nvSpPr>
              <p:spPr bwMode="auto">
                <a:xfrm>
                  <a:off x="2912" y="2745"/>
                  <a:ext cx="0" cy="251"/>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endParaRPr lang="en-US" sz="1700">
                    <a:solidFill>
                      <a:srgbClr val="000000"/>
                    </a:solidFill>
                    <a:latin typeface="Arial" charset="0"/>
                  </a:endParaRPr>
                </a:p>
              </p:txBody>
            </p:sp>
            <p:sp>
              <p:nvSpPr>
                <p:cNvPr id="670" name="Rectangle 82"/>
                <p:cNvSpPr>
                  <a:spLocks noChangeArrowheads="1"/>
                </p:cNvSpPr>
                <p:nvPr/>
              </p:nvSpPr>
              <p:spPr bwMode="auto">
                <a:xfrm>
                  <a:off x="2617" y="3002"/>
                  <a:ext cx="380"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IBERVILLE</a:t>
                  </a:r>
                  <a:endParaRPr lang="en-US" sz="1700">
                    <a:solidFill>
                      <a:srgbClr val="000000"/>
                    </a:solidFill>
                    <a:latin typeface="Arial" charset="0"/>
                  </a:endParaRPr>
                </a:p>
              </p:txBody>
            </p:sp>
            <p:grpSp>
              <p:nvGrpSpPr>
                <p:cNvPr id="671" name="Group 87"/>
                <p:cNvGrpSpPr>
                  <a:grpSpLocks/>
                </p:cNvGrpSpPr>
                <p:nvPr/>
              </p:nvGrpSpPr>
              <p:grpSpPr bwMode="auto">
                <a:xfrm>
                  <a:off x="2613" y="2608"/>
                  <a:ext cx="320" cy="355"/>
                  <a:chOff x="2613" y="2608"/>
                  <a:chExt cx="320" cy="355"/>
                </a:xfrm>
                <a:grpFill/>
              </p:grpSpPr>
              <p:sp>
                <p:nvSpPr>
                  <p:cNvPr id="679" name="Freeform 88"/>
                  <p:cNvSpPr>
                    <a:spLocks/>
                  </p:cNvSpPr>
                  <p:nvPr/>
                </p:nvSpPr>
                <p:spPr bwMode="auto">
                  <a:xfrm>
                    <a:off x="2618" y="2611"/>
                    <a:ext cx="315" cy="352"/>
                  </a:xfrm>
                  <a:custGeom>
                    <a:avLst/>
                    <a:gdLst>
                      <a:gd name="T0" fmla="*/ 0 w 315"/>
                      <a:gd name="T1" fmla="*/ 162 h 352"/>
                      <a:gd name="T2" fmla="*/ 144 w 315"/>
                      <a:gd name="T3" fmla="*/ 352 h 352"/>
                      <a:gd name="T4" fmla="*/ 315 w 315"/>
                      <a:gd name="T5" fmla="*/ 352 h 352"/>
                      <a:gd name="T6" fmla="*/ 315 w 315"/>
                      <a:gd name="T7" fmla="*/ 325 h 352"/>
                      <a:gd name="T8" fmla="*/ 229 w 315"/>
                      <a:gd name="T9" fmla="*/ 325 h 352"/>
                      <a:gd name="T10" fmla="*/ 258 w 315"/>
                      <a:gd name="T11" fmla="*/ 216 h 352"/>
                      <a:gd name="T12" fmla="*/ 258 w 315"/>
                      <a:gd name="T13" fmla="*/ 135 h 352"/>
                      <a:gd name="T14" fmla="*/ 200 w 315"/>
                      <a:gd name="T15" fmla="*/ 81 h 352"/>
                      <a:gd name="T16" fmla="*/ 144 w 315"/>
                      <a:gd name="T17" fmla="*/ 81 h 352"/>
                      <a:gd name="T18" fmla="*/ 144 w 315"/>
                      <a:gd name="T19" fmla="*/ 0 h 352"/>
                      <a:gd name="T20" fmla="*/ 57 w 315"/>
                      <a:gd name="T21" fmla="*/ 135 h 352"/>
                      <a:gd name="T22" fmla="*/ 0 w 315"/>
                      <a:gd name="T23" fmla="*/ 162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5"/>
                      <a:gd name="T37" fmla="*/ 0 h 352"/>
                      <a:gd name="T38" fmla="*/ 315 w 315"/>
                      <a:gd name="T39" fmla="*/ 352 h 3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5" h="352">
                        <a:moveTo>
                          <a:pt x="0" y="162"/>
                        </a:moveTo>
                        <a:lnTo>
                          <a:pt x="144" y="352"/>
                        </a:lnTo>
                        <a:lnTo>
                          <a:pt x="315" y="352"/>
                        </a:lnTo>
                        <a:lnTo>
                          <a:pt x="315" y="325"/>
                        </a:lnTo>
                        <a:lnTo>
                          <a:pt x="229" y="325"/>
                        </a:lnTo>
                        <a:lnTo>
                          <a:pt x="258" y="216"/>
                        </a:lnTo>
                        <a:lnTo>
                          <a:pt x="258" y="135"/>
                        </a:lnTo>
                        <a:lnTo>
                          <a:pt x="200" y="81"/>
                        </a:lnTo>
                        <a:lnTo>
                          <a:pt x="144" y="81"/>
                        </a:lnTo>
                        <a:lnTo>
                          <a:pt x="144" y="0"/>
                        </a:lnTo>
                        <a:lnTo>
                          <a:pt x="57" y="135"/>
                        </a:lnTo>
                        <a:lnTo>
                          <a:pt x="0" y="162"/>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80" name="Freeform 89"/>
                  <p:cNvSpPr>
                    <a:spLocks/>
                  </p:cNvSpPr>
                  <p:nvPr/>
                </p:nvSpPr>
                <p:spPr bwMode="auto">
                  <a:xfrm>
                    <a:off x="2613" y="2608"/>
                    <a:ext cx="315" cy="352"/>
                  </a:xfrm>
                  <a:custGeom>
                    <a:avLst/>
                    <a:gdLst>
                      <a:gd name="T0" fmla="*/ 0 w 315"/>
                      <a:gd name="T1" fmla="*/ 162 h 352"/>
                      <a:gd name="T2" fmla="*/ 144 w 315"/>
                      <a:gd name="T3" fmla="*/ 352 h 352"/>
                      <a:gd name="T4" fmla="*/ 315 w 315"/>
                      <a:gd name="T5" fmla="*/ 352 h 352"/>
                      <a:gd name="T6" fmla="*/ 315 w 315"/>
                      <a:gd name="T7" fmla="*/ 325 h 352"/>
                      <a:gd name="T8" fmla="*/ 229 w 315"/>
                      <a:gd name="T9" fmla="*/ 325 h 352"/>
                      <a:gd name="T10" fmla="*/ 258 w 315"/>
                      <a:gd name="T11" fmla="*/ 216 h 352"/>
                      <a:gd name="T12" fmla="*/ 258 w 315"/>
                      <a:gd name="T13" fmla="*/ 135 h 352"/>
                      <a:gd name="T14" fmla="*/ 200 w 315"/>
                      <a:gd name="T15" fmla="*/ 81 h 352"/>
                      <a:gd name="T16" fmla="*/ 144 w 315"/>
                      <a:gd name="T17" fmla="*/ 81 h 352"/>
                      <a:gd name="T18" fmla="*/ 144 w 315"/>
                      <a:gd name="T19" fmla="*/ 0 h 352"/>
                      <a:gd name="T20" fmla="*/ 57 w 315"/>
                      <a:gd name="T21" fmla="*/ 135 h 352"/>
                      <a:gd name="T22" fmla="*/ 0 w 315"/>
                      <a:gd name="T23" fmla="*/ 162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5"/>
                      <a:gd name="T37" fmla="*/ 0 h 352"/>
                      <a:gd name="T38" fmla="*/ 315 w 315"/>
                      <a:gd name="T39" fmla="*/ 352 h 3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5" h="352">
                        <a:moveTo>
                          <a:pt x="0" y="162"/>
                        </a:moveTo>
                        <a:lnTo>
                          <a:pt x="144" y="352"/>
                        </a:lnTo>
                        <a:lnTo>
                          <a:pt x="315" y="352"/>
                        </a:lnTo>
                        <a:lnTo>
                          <a:pt x="315" y="325"/>
                        </a:lnTo>
                        <a:lnTo>
                          <a:pt x="229" y="325"/>
                        </a:lnTo>
                        <a:lnTo>
                          <a:pt x="258" y="216"/>
                        </a:lnTo>
                        <a:lnTo>
                          <a:pt x="258" y="135"/>
                        </a:lnTo>
                        <a:lnTo>
                          <a:pt x="200" y="81"/>
                        </a:lnTo>
                        <a:lnTo>
                          <a:pt x="144" y="81"/>
                        </a:lnTo>
                        <a:lnTo>
                          <a:pt x="144" y="0"/>
                        </a:lnTo>
                        <a:lnTo>
                          <a:pt x="57" y="135"/>
                        </a:lnTo>
                        <a:lnTo>
                          <a:pt x="0" y="162"/>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672" name="Group 90"/>
                <p:cNvGrpSpPr>
                  <a:grpSpLocks/>
                </p:cNvGrpSpPr>
                <p:nvPr/>
              </p:nvGrpSpPr>
              <p:grpSpPr bwMode="auto">
                <a:xfrm>
                  <a:off x="2611" y="2611"/>
                  <a:ext cx="388" cy="354"/>
                  <a:chOff x="2611" y="2611"/>
                  <a:chExt cx="388" cy="354"/>
                </a:xfrm>
                <a:grpFill/>
              </p:grpSpPr>
              <p:sp>
                <p:nvSpPr>
                  <p:cNvPr id="677" name="Freeform 91"/>
                  <p:cNvSpPr>
                    <a:spLocks/>
                  </p:cNvSpPr>
                  <p:nvPr/>
                </p:nvSpPr>
                <p:spPr bwMode="auto">
                  <a:xfrm>
                    <a:off x="2618" y="2611"/>
                    <a:ext cx="381" cy="352"/>
                  </a:xfrm>
                  <a:custGeom>
                    <a:avLst/>
                    <a:gdLst>
                      <a:gd name="T0" fmla="*/ 0 w 315"/>
                      <a:gd name="T1" fmla="*/ 162 h 352"/>
                      <a:gd name="T2" fmla="*/ 4410 w 315"/>
                      <a:gd name="T3" fmla="*/ 352 h 352"/>
                      <a:gd name="T4" fmla="*/ 9683 w 315"/>
                      <a:gd name="T5" fmla="*/ 352 h 352"/>
                      <a:gd name="T6" fmla="*/ 9683 w 315"/>
                      <a:gd name="T7" fmla="*/ 325 h 352"/>
                      <a:gd name="T8" fmla="*/ 7032 w 315"/>
                      <a:gd name="T9" fmla="*/ 325 h 352"/>
                      <a:gd name="T10" fmla="*/ 7920 w 315"/>
                      <a:gd name="T11" fmla="*/ 216 h 352"/>
                      <a:gd name="T12" fmla="*/ 7920 w 315"/>
                      <a:gd name="T13" fmla="*/ 135 h 352"/>
                      <a:gd name="T14" fmla="*/ 6142 w 315"/>
                      <a:gd name="T15" fmla="*/ 81 h 352"/>
                      <a:gd name="T16" fmla="*/ 4410 w 315"/>
                      <a:gd name="T17" fmla="*/ 81 h 352"/>
                      <a:gd name="T18" fmla="*/ 4410 w 315"/>
                      <a:gd name="T19" fmla="*/ 0 h 352"/>
                      <a:gd name="T20" fmla="*/ 1733 w 315"/>
                      <a:gd name="T21" fmla="*/ 135 h 352"/>
                      <a:gd name="T22" fmla="*/ 0 w 315"/>
                      <a:gd name="T23" fmla="*/ 162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5"/>
                      <a:gd name="T37" fmla="*/ 0 h 352"/>
                      <a:gd name="T38" fmla="*/ 315 w 315"/>
                      <a:gd name="T39" fmla="*/ 352 h 3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5" h="352">
                        <a:moveTo>
                          <a:pt x="0" y="162"/>
                        </a:moveTo>
                        <a:lnTo>
                          <a:pt x="144" y="352"/>
                        </a:lnTo>
                        <a:lnTo>
                          <a:pt x="315" y="352"/>
                        </a:lnTo>
                        <a:lnTo>
                          <a:pt x="315" y="325"/>
                        </a:lnTo>
                        <a:lnTo>
                          <a:pt x="229" y="325"/>
                        </a:lnTo>
                        <a:lnTo>
                          <a:pt x="258" y="216"/>
                        </a:lnTo>
                        <a:lnTo>
                          <a:pt x="258" y="135"/>
                        </a:lnTo>
                        <a:lnTo>
                          <a:pt x="200" y="81"/>
                        </a:lnTo>
                        <a:lnTo>
                          <a:pt x="144" y="81"/>
                        </a:lnTo>
                        <a:lnTo>
                          <a:pt x="144" y="0"/>
                        </a:lnTo>
                        <a:lnTo>
                          <a:pt x="57" y="135"/>
                        </a:lnTo>
                        <a:lnTo>
                          <a:pt x="0" y="162"/>
                        </a:lnTo>
                        <a:close/>
                      </a:path>
                    </a:pathLst>
                  </a:custGeom>
                  <a:grpFill/>
                  <a:ln w="9525">
                    <a:noFill/>
                    <a:round/>
                    <a:headEnd/>
                    <a:tailEnd/>
                  </a:ln>
                </p:spPr>
                <p:txBody>
                  <a:bodyPr/>
                  <a:lstStyle/>
                  <a:p>
                    <a:pPr defTabSz="914400" fontAlgn="base">
                      <a:spcBef>
                        <a:spcPct val="0"/>
                      </a:spcBef>
                      <a:spcAft>
                        <a:spcPct val="0"/>
                      </a:spcAft>
                    </a:pPr>
                    <a:r>
                      <a:rPr lang="en-US" sz="600">
                        <a:solidFill>
                          <a:srgbClr val="000000"/>
                        </a:solidFill>
                        <a:latin typeface="Arial" charset="0"/>
                      </a:rPr>
                      <a:t> </a:t>
                    </a:r>
                  </a:p>
                </p:txBody>
              </p:sp>
              <p:sp>
                <p:nvSpPr>
                  <p:cNvPr id="678" name="Freeform 92"/>
                  <p:cNvSpPr>
                    <a:spLocks/>
                  </p:cNvSpPr>
                  <p:nvPr/>
                </p:nvSpPr>
                <p:spPr bwMode="auto">
                  <a:xfrm>
                    <a:off x="2611" y="2613"/>
                    <a:ext cx="315" cy="352"/>
                  </a:xfrm>
                  <a:custGeom>
                    <a:avLst/>
                    <a:gdLst>
                      <a:gd name="T0" fmla="*/ 0 w 315"/>
                      <a:gd name="T1" fmla="*/ 162 h 352"/>
                      <a:gd name="T2" fmla="*/ 144 w 315"/>
                      <a:gd name="T3" fmla="*/ 352 h 352"/>
                      <a:gd name="T4" fmla="*/ 315 w 315"/>
                      <a:gd name="T5" fmla="*/ 352 h 352"/>
                      <a:gd name="T6" fmla="*/ 315 w 315"/>
                      <a:gd name="T7" fmla="*/ 325 h 352"/>
                      <a:gd name="T8" fmla="*/ 229 w 315"/>
                      <a:gd name="T9" fmla="*/ 325 h 352"/>
                      <a:gd name="T10" fmla="*/ 258 w 315"/>
                      <a:gd name="T11" fmla="*/ 216 h 352"/>
                      <a:gd name="T12" fmla="*/ 258 w 315"/>
                      <a:gd name="T13" fmla="*/ 135 h 352"/>
                      <a:gd name="T14" fmla="*/ 200 w 315"/>
                      <a:gd name="T15" fmla="*/ 81 h 352"/>
                      <a:gd name="T16" fmla="*/ 144 w 315"/>
                      <a:gd name="T17" fmla="*/ 81 h 352"/>
                      <a:gd name="T18" fmla="*/ 144 w 315"/>
                      <a:gd name="T19" fmla="*/ 0 h 352"/>
                      <a:gd name="T20" fmla="*/ 57 w 315"/>
                      <a:gd name="T21" fmla="*/ 135 h 352"/>
                      <a:gd name="T22" fmla="*/ 0 w 315"/>
                      <a:gd name="T23" fmla="*/ 162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5"/>
                      <a:gd name="T37" fmla="*/ 0 h 352"/>
                      <a:gd name="T38" fmla="*/ 315 w 315"/>
                      <a:gd name="T39" fmla="*/ 352 h 3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5" h="352">
                        <a:moveTo>
                          <a:pt x="0" y="162"/>
                        </a:moveTo>
                        <a:lnTo>
                          <a:pt x="144" y="352"/>
                        </a:lnTo>
                        <a:lnTo>
                          <a:pt x="315" y="352"/>
                        </a:lnTo>
                        <a:lnTo>
                          <a:pt x="315" y="325"/>
                        </a:lnTo>
                        <a:lnTo>
                          <a:pt x="229" y="325"/>
                        </a:lnTo>
                        <a:lnTo>
                          <a:pt x="258" y="216"/>
                        </a:lnTo>
                        <a:lnTo>
                          <a:pt x="258" y="135"/>
                        </a:lnTo>
                        <a:lnTo>
                          <a:pt x="200" y="81"/>
                        </a:lnTo>
                        <a:lnTo>
                          <a:pt x="144" y="81"/>
                        </a:lnTo>
                        <a:lnTo>
                          <a:pt x="144" y="0"/>
                        </a:lnTo>
                        <a:lnTo>
                          <a:pt x="57" y="135"/>
                        </a:lnTo>
                        <a:lnTo>
                          <a:pt x="0" y="162"/>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sp>
              <p:nvSpPr>
                <p:cNvPr id="673" name="Text Box 93"/>
                <p:cNvSpPr txBox="1">
                  <a:spLocks noChangeArrowheads="1"/>
                </p:cNvSpPr>
                <p:nvPr/>
              </p:nvSpPr>
              <p:spPr bwMode="auto">
                <a:xfrm>
                  <a:off x="2634" y="2373"/>
                  <a:ext cx="365" cy="524"/>
                </a:xfrm>
                <a:prstGeom prst="rect">
                  <a:avLst/>
                </a:prstGeom>
                <a:grpFill/>
                <a:ln w="9525">
                  <a:noFill/>
                  <a:miter lim="800000"/>
                  <a:headEnd/>
                  <a:tailEnd/>
                </a:ln>
              </p:spPr>
              <p:txBody>
                <a:bodyPr lIns="84894" tIns="42447" rIns="84894" bIns="42447">
                  <a:spAutoFit/>
                </a:bodyPr>
                <a:lstStyle/>
                <a:p>
                  <a:pPr defTabSz="849313" fontAlgn="base">
                    <a:spcBef>
                      <a:spcPct val="0"/>
                    </a:spcBef>
                    <a:spcAft>
                      <a:spcPct val="0"/>
                    </a:spcAft>
                  </a:pPr>
                  <a:r>
                    <a:rPr lang="en-US" sz="3000" b="1" dirty="0">
                      <a:solidFill>
                        <a:srgbClr val="000000"/>
                      </a:solidFill>
                      <a:latin typeface="Arial" charset="0"/>
                    </a:rPr>
                    <a:t>2</a:t>
                  </a:r>
                </a:p>
              </p:txBody>
            </p:sp>
            <p:sp>
              <p:nvSpPr>
                <p:cNvPr id="674" name="Rectangle 84"/>
                <p:cNvSpPr>
                  <a:spLocks noChangeArrowheads="1"/>
                </p:cNvSpPr>
                <p:nvPr/>
              </p:nvSpPr>
              <p:spPr bwMode="auto">
                <a:xfrm>
                  <a:off x="2701" y="2774"/>
                  <a:ext cx="216"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dirty="0">
                      <a:solidFill>
                        <a:srgbClr val="000000"/>
                      </a:solidFill>
                      <a:latin typeface="Arial" charset="0"/>
                    </a:rPr>
                    <a:t>BATON</a:t>
                  </a:r>
                  <a:endParaRPr lang="en-US" sz="1700" dirty="0">
                    <a:solidFill>
                      <a:srgbClr val="000000"/>
                    </a:solidFill>
                    <a:latin typeface="Arial" charset="0"/>
                  </a:endParaRPr>
                </a:p>
              </p:txBody>
            </p:sp>
            <p:sp>
              <p:nvSpPr>
                <p:cNvPr id="675" name="Rectangle 85"/>
                <p:cNvSpPr>
                  <a:spLocks noChangeArrowheads="1"/>
                </p:cNvSpPr>
                <p:nvPr/>
              </p:nvSpPr>
              <p:spPr bwMode="auto">
                <a:xfrm>
                  <a:off x="2710" y="2820"/>
                  <a:ext cx="223"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dirty="0">
                      <a:solidFill>
                        <a:srgbClr val="000000"/>
                      </a:solidFill>
                      <a:latin typeface="Arial" charset="0"/>
                    </a:rPr>
                    <a:t>ROUGE</a:t>
                  </a:r>
                  <a:endParaRPr lang="en-US" sz="1700" dirty="0">
                    <a:solidFill>
                      <a:srgbClr val="000000"/>
                    </a:solidFill>
                    <a:latin typeface="Arial" charset="0"/>
                  </a:endParaRPr>
                </a:p>
              </p:txBody>
            </p:sp>
            <p:sp>
              <p:nvSpPr>
                <p:cNvPr id="676" name="Rectangle 83"/>
                <p:cNvSpPr>
                  <a:spLocks noChangeArrowheads="1"/>
                </p:cNvSpPr>
                <p:nvPr/>
              </p:nvSpPr>
              <p:spPr bwMode="auto">
                <a:xfrm>
                  <a:off x="2692" y="2724"/>
                  <a:ext cx="176"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dirty="0">
                      <a:solidFill>
                        <a:srgbClr val="000000"/>
                      </a:solidFill>
                      <a:latin typeface="Arial" charset="0"/>
                    </a:rPr>
                    <a:t>WEST</a:t>
                  </a:r>
                  <a:endParaRPr lang="en-US" sz="1700" dirty="0">
                    <a:solidFill>
                      <a:srgbClr val="000000"/>
                    </a:solidFill>
                    <a:latin typeface="Arial" charset="0"/>
                  </a:endParaRPr>
                </a:p>
              </p:txBody>
            </p:sp>
          </p:grpSp>
          <p:grpSp>
            <p:nvGrpSpPr>
              <p:cNvPr id="8" name="Group 94"/>
              <p:cNvGrpSpPr>
                <a:grpSpLocks/>
              </p:cNvGrpSpPr>
              <p:nvPr/>
            </p:nvGrpSpPr>
            <p:grpSpPr bwMode="auto">
              <a:xfrm>
                <a:off x="1441" y="2285"/>
                <a:ext cx="1578" cy="1548"/>
                <a:chOff x="1441" y="2285"/>
                <a:chExt cx="1578" cy="1548"/>
              </a:xfrm>
              <a:grpFill/>
            </p:grpSpPr>
            <p:grpSp>
              <p:nvGrpSpPr>
                <p:cNvPr id="557" name="Group 95"/>
                <p:cNvGrpSpPr>
                  <a:grpSpLocks/>
                </p:cNvGrpSpPr>
                <p:nvPr/>
              </p:nvGrpSpPr>
              <p:grpSpPr bwMode="auto">
                <a:xfrm>
                  <a:off x="1529" y="2285"/>
                  <a:ext cx="430" cy="516"/>
                  <a:chOff x="1529" y="2285"/>
                  <a:chExt cx="430" cy="516"/>
                </a:xfrm>
                <a:grpFill/>
              </p:grpSpPr>
              <p:sp>
                <p:nvSpPr>
                  <p:cNvPr id="638" name="Freeform 96"/>
                  <p:cNvSpPr>
                    <a:spLocks/>
                  </p:cNvSpPr>
                  <p:nvPr/>
                </p:nvSpPr>
                <p:spPr bwMode="auto">
                  <a:xfrm>
                    <a:off x="1529" y="2285"/>
                    <a:ext cx="430" cy="516"/>
                  </a:xfrm>
                  <a:custGeom>
                    <a:avLst/>
                    <a:gdLst>
                      <a:gd name="T0" fmla="*/ 28 w 430"/>
                      <a:gd name="T1" fmla="*/ 82 h 516"/>
                      <a:gd name="T2" fmla="*/ 28 w 430"/>
                      <a:gd name="T3" fmla="*/ 434 h 516"/>
                      <a:gd name="T4" fmla="*/ 0 w 430"/>
                      <a:gd name="T5" fmla="*/ 516 h 516"/>
                      <a:gd name="T6" fmla="*/ 143 w 430"/>
                      <a:gd name="T7" fmla="*/ 516 h 516"/>
                      <a:gd name="T8" fmla="*/ 172 w 430"/>
                      <a:gd name="T9" fmla="*/ 461 h 516"/>
                      <a:gd name="T10" fmla="*/ 345 w 430"/>
                      <a:gd name="T11" fmla="*/ 461 h 516"/>
                      <a:gd name="T12" fmla="*/ 345 w 430"/>
                      <a:gd name="T13" fmla="*/ 407 h 516"/>
                      <a:gd name="T14" fmla="*/ 402 w 430"/>
                      <a:gd name="T15" fmla="*/ 407 h 516"/>
                      <a:gd name="T16" fmla="*/ 402 w 430"/>
                      <a:gd name="T17" fmla="*/ 354 h 516"/>
                      <a:gd name="T18" fmla="*/ 430 w 430"/>
                      <a:gd name="T19" fmla="*/ 299 h 516"/>
                      <a:gd name="T20" fmla="*/ 430 w 430"/>
                      <a:gd name="T21" fmla="*/ 218 h 516"/>
                      <a:gd name="T22" fmla="*/ 402 w 430"/>
                      <a:gd name="T23" fmla="*/ 164 h 516"/>
                      <a:gd name="T24" fmla="*/ 402 w 430"/>
                      <a:gd name="T25" fmla="*/ 136 h 516"/>
                      <a:gd name="T26" fmla="*/ 345 w 430"/>
                      <a:gd name="T27" fmla="*/ 136 h 516"/>
                      <a:gd name="T28" fmla="*/ 345 w 430"/>
                      <a:gd name="T29" fmla="*/ 109 h 516"/>
                      <a:gd name="T30" fmla="*/ 287 w 430"/>
                      <a:gd name="T31" fmla="*/ 55 h 516"/>
                      <a:gd name="T32" fmla="*/ 287 w 430"/>
                      <a:gd name="T33" fmla="*/ 28 h 516"/>
                      <a:gd name="T34" fmla="*/ 201 w 430"/>
                      <a:gd name="T35" fmla="*/ 0 h 516"/>
                      <a:gd name="T36" fmla="*/ 86 w 430"/>
                      <a:gd name="T37" fmla="*/ 82 h 516"/>
                      <a:gd name="T38" fmla="*/ 28 w 430"/>
                      <a:gd name="T39" fmla="*/ 82 h 5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0"/>
                      <a:gd name="T61" fmla="*/ 0 h 516"/>
                      <a:gd name="T62" fmla="*/ 430 w 430"/>
                      <a:gd name="T63" fmla="*/ 516 h 5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0" h="516">
                        <a:moveTo>
                          <a:pt x="28" y="82"/>
                        </a:moveTo>
                        <a:lnTo>
                          <a:pt x="28" y="434"/>
                        </a:lnTo>
                        <a:lnTo>
                          <a:pt x="0" y="516"/>
                        </a:lnTo>
                        <a:lnTo>
                          <a:pt x="143" y="516"/>
                        </a:lnTo>
                        <a:lnTo>
                          <a:pt x="172" y="461"/>
                        </a:lnTo>
                        <a:lnTo>
                          <a:pt x="345" y="461"/>
                        </a:lnTo>
                        <a:lnTo>
                          <a:pt x="345" y="407"/>
                        </a:lnTo>
                        <a:lnTo>
                          <a:pt x="402" y="407"/>
                        </a:lnTo>
                        <a:lnTo>
                          <a:pt x="402" y="354"/>
                        </a:lnTo>
                        <a:lnTo>
                          <a:pt x="430" y="299"/>
                        </a:lnTo>
                        <a:lnTo>
                          <a:pt x="430" y="218"/>
                        </a:lnTo>
                        <a:lnTo>
                          <a:pt x="402" y="164"/>
                        </a:lnTo>
                        <a:lnTo>
                          <a:pt x="402" y="136"/>
                        </a:lnTo>
                        <a:lnTo>
                          <a:pt x="345" y="136"/>
                        </a:lnTo>
                        <a:lnTo>
                          <a:pt x="345" y="109"/>
                        </a:lnTo>
                        <a:lnTo>
                          <a:pt x="287" y="55"/>
                        </a:lnTo>
                        <a:lnTo>
                          <a:pt x="287" y="28"/>
                        </a:lnTo>
                        <a:lnTo>
                          <a:pt x="201" y="0"/>
                        </a:lnTo>
                        <a:lnTo>
                          <a:pt x="86" y="82"/>
                        </a:lnTo>
                        <a:lnTo>
                          <a:pt x="28" y="82"/>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39" name="Freeform 97"/>
                  <p:cNvSpPr>
                    <a:spLocks/>
                  </p:cNvSpPr>
                  <p:nvPr/>
                </p:nvSpPr>
                <p:spPr bwMode="auto">
                  <a:xfrm>
                    <a:off x="1529" y="2285"/>
                    <a:ext cx="430" cy="516"/>
                  </a:xfrm>
                  <a:custGeom>
                    <a:avLst/>
                    <a:gdLst>
                      <a:gd name="T0" fmla="*/ 28 w 430"/>
                      <a:gd name="T1" fmla="*/ 82 h 516"/>
                      <a:gd name="T2" fmla="*/ 28 w 430"/>
                      <a:gd name="T3" fmla="*/ 434 h 516"/>
                      <a:gd name="T4" fmla="*/ 0 w 430"/>
                      <a:gd name="T5" fmla="*/ 516 h 516"/>
                      <a:gd name="T6" fmla="*/ 143 w 430"/>
                      <a:gd name="T7" fmla="*/ 516 h 516"/>
                      <a:gd name="T8" fmla="*/ 172 w 430"/>
                      <a:gd name="T9" fmla="*/ 461 h 516"/>
                      <a:gd name="T10" fmla="*/ 345 w 430"/>
                      <a:gd name="T11" fmla="*/ 461 h 516"/>
                      <a:gd name="T12" fmla="*/ 345 w 430"/>
                      <a:gd name="T13" fmla="*/ 407 h 516"/>
                      <a:gd name="T14" fmla="*/ 402 w 430"/>
                      <a:gd name="T15" fmla="*/ 407 h 516"/>
                      <a:gd name="T16" fmla="*/ 402 w 430"/>
                      <a:gd name="T17" fmla="*/ 354 h 516"/>
                      <a:gd name="T18" fmla="*/ 430 w 430"/>
                      <a:gd name="T19" fmla="*/ 299 h 516"/>
                      <a:gd name="T20" fmla="*/ 430 w 430"/>
                      <a:gd name="T21" fmla="*/ 218 h 516"/>
                      <a:gd name="T22" fmla="*/ 402 w 430"/>
                      <a:gd name="T23" fmla="*/ 164 h 516"/>
                      <a:gd name="T24" fmla="*/ 402 w 430"/>
                      <a:gd name="T25" fmla="*/ 136 h 516"/>
                      <a:gd name="T26" fmla="*/ 345 w 430"/>
                      <a:gd name="T27" fmla="*/ 136 h 516"/>
                      <a:gd name="T28" fmla="*/ 345 w 430"/>
                      <a:gd name="T29" fmla="*/ 109 h 516"/>
                      <a:gd name="T30" fmla="*/ 287 w 430"/>
                      <a:gd name="T31" fmla="*/ 55 h 516"/>
                      <a:gd name="T32" fmla="*/ 287 w 430"/>
                      <a:gd name="T33" fmla="*/ 28 h 516"/>
                      <a:gd name="T34" fmla="*/ 201 w 430"/>
                      <a:gd name="T35" fmla="*/ 0 h 516"/>
                      <a:gd name="T36" fmla="*/ 86 w 430"/>
                      <a:gd name="T37" fmla="*/ 82 h 516"/>
                      <a:gd name="T38" fmla="*/ 28 w 430"/>
                      <a:gd name="T39" fmla="*/ 82 h 5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0"/>
                      <a:gd name="T61" fmla="*/ 0 h 516"/>
                      <a:gd name="T62" fmla="*/ 430 w 430"/>
                      <a:gd name="T63" fmla="*/ 516 h 5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0" h="516">
                        <a:moveTo>
                          <a:pt x="28" y="82"/>
                        </a:moveTo>
                        <a:lnTo>
                          <a:pt x="28" y="434"/>
                        </a:lnTo>
                        <a:lnTo>
                          <a:pt x="0" y="516"/>
                        </a:lnTo>
                        <a:lnTo>
                          <a:pt x="143" y="516"/>
                        </a:lnTo>
                        <a:lnTo>
                          <a:pt x="172" y="461"/>
                        </a:lnTo>
                        <a:lnTo>
                          <a:pt x="345" y="461"/>
                        </a:lnTo>
                        <a:lnTo>
                          <a:pt x="345" y="407"/>
                        </a:lnTo>
                        <a:lnTo>
                          <a:pt x="402" y="407"/>
                        </a:lnTo>
                        <a:lnTo>
                          <a:pt x="402" y="354"/>
                        </a:lnTo>
                        <a:lnTo>
                          <a:pt x="430" y="299"/>
                        </a:lnTo>
                        <a:lnTo>
                          <a:pt x="430" y="218"/>
                        </a:lnTo>
                        <a:lnTo>
                          <a:pt x="402" y="164"/>
                        </a:lnTo>
                        <a:lnTo>
                          <a:pt x="402" y="136"/>
                        </a:lnTo>
                        <a:lnTo>
                          <a:pt x="345" y="136"/>
                        </a:lnTo>
                        <a:lnTo>
                          <a:pt x="345" y="109"/>
                        </a:lnTo>
                        <a:lnTo>
                          <a:pt x="287" y="55"/>
                        </a:lnTo>
                        <a:lnTo>
                          <a:pt x="287" y="28"/>
                        </a:lnTo>
                        <a:lnTo>
                          <a:pt x="201" y="0"/>
                        </a:lnTo>
                        <a:lnTo>
                          <a:pt x="86" y="82"/>
                        </a:lnTo>
                        <a:lnTo>
                          <a:pt x="28" y="82"/>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558" name="Group 98"/>
                <p:cNvGrpSpPr>
                  <a:grpSpLocks/>
                </p:cNvGrpSpPr>
                <p:nvPr/>
              </p:nvGrpSpPr>
              <p:grpSpPr bwMode="auto">
                <a:xfrm>
                  <a:off x="1673" y="2421"/>
                  <a:ext cx="772" cy="571"/>
                  <a:chOff x="1673" y="2421"/>
                  <a:chExt cx="772" cy="571"/>
                </a:xfrm>
                <a:grpFill/>
              </p:grpSpPr>
              <p:sp>
                <p:nvSpPr>
                  <p:cNvPr id="636" name="Freeform 99"/>
                  <p:cNvSpPr>
                    <a:spLocks/>
                  </p:cNvSpPr>
                  <p:nvPr/>
                </p:nvSpPr>
                <p:spPr bwMode="auto">
                  <a:xfrm>
                    <a:off x="1673" y="2421"/>
                    <a:ext cx="772" cy="571"/>
                  </a:xfrm>
                  <a:custGeom>
                    <a:avLst/>
                    <a:gdLst>
                      <a:gd name="T0" fmla="*/ 258 w 772"/>
                      <a:gd name="T1" fmla="*/ 0 h 571"/>
                      <a:gd name="T2" fmla="*/ 258 w 772"/>
                      <a:gd name="T3" fmla="*/ 27 h 571"/>
                      <a:gd name="T4" fmla="*/ 285 w 772"/>
                      <a:gd name="T5" fmla="*/ 81 h 571"/>
                      <a:gd name="T6" fmla="*/ 285 w 772"/>
                      <a:gd name="T7" fmla="*/ 163 h 571"/>
                      <a:gd name="T8" fmla="*/ 258 w 772"/>
                      <a:gd name="T9" fmla="*/ 217 h 571"/>
                      <a:gd name="T10" fmla="*/ 258 w 772"/>
                      <a:gd name="T11" fmla="*/ 270 h 571"/>
                      <a:gd name="T12" fmla="*/ 200 w 772"/>
                      <a:gd name="T13" fmla="*/ 270 h 571"/>
                      <a:gd name="T14" fmla="*/ 200 w 772"/>
                      <a:gd name="T15" fmla="*/ 325 h 571"/>
                      <a:gd name="T16" fmla="*/ 28 w 772"/>
                      <a:gd name="T17" fmla="*/ 325 h 571"/>
                      <a:gd name="T18" fmla="*/ 0 w 772"/>
                      <a:gd name="T19" fmla="*/ 379 h 571"/>
                      <a:gd name="T20" fmla="*/ 229 w 772"/>
                      <a:gd name="T21" fmla="*/ 379 h 571"/>
                      <a:gd name="T22" fmla="*/ 229 w 772"/>
                      <a:gd name="T23" fmla="*/ 434 h 571"/>
                      <a:gd name="T24" fmla="*/ 285 w 772"/>
                      <a:gd name="T25" fmla="*/ 434 h 571"/>
                      <a:gd name="T26" fmla="*/ 285 w 772"/>
                      <a:gd name="T27" fmla="*/ 515 h 571"/>
                      <a:gd name="T28" fmla="*/ 312 w 772"/>
                      <a:gd name="T29" fmla="*/ 571 h 571"/>
                      <a:gd name="T30" fmla="*/ 400 w 772"/>
                      <a:gd name="T31" fmla="*/ 461 h 571"/>
                      <a:gd name="T32" fmla="*/ 457 w 772"/>
                      <a:gd name="T33" fmla="*/ 488 h 571"/>
                      <a:gd name="T34" fmla="*/ 486 w 772"/>
                      <a:gd name="T35" fmla="*/ 434 h 571"/>
                      <a:gd name="T36" fmla="*/ 572 w 772"/>
                      <a:gd name="T37" fmla="*/ 434 h 571"/>
                      <a:gd name="T38" fmla="*/ 629 w 772"/>
                      <a:gd name="T39" fmla="*/ 461 h 571"/>
                      <a:gd name="T40" fmla="*/ 772 w 772"/>
                      <a:gd name="T41" fmla="*/ 461 h 571"/>
                      <a:gd name="T42" fmla="*/ 687 w 772"/>
                      <a:gd name="T43" fmla="*/ 352 h 571"/>
                      <a:gd name="T44" fmla="*/ 687 w 772"/>
                      <a:gd name="T45" fmla="*/ 163 h 571"/>
                      <a:gd name="T46" fmla="*/ 658 w 772"/>
                      <a:gd name="T47" fmla="*/ 54 h 571"/>
                      <a:gd name="T48" fmla="*/ 572 w 772"/>
                      <a:gd name="T49" fmla="*/ 0 h 571"/>
                      <a:gd name="T50" fmla="*/ 258 w 772"/>
                      <a:gd name="T51" fmla="*/ 0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72"/>
                      <a:gd name="T79" fmla="*/ 0 h 571"/>
                      <a:gd name="T80" fmla="*/ 772 w 772"/>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72" h="571">
                        <a:moveTo>
                          <a:pt x="258" y="0"/>
                        </a:moveTo>
                        <a:lnTo>
                          <a:pt x="258" y="27"/>
                        </a:lnTo>
                        <a:lnTo>
                          <a:pt x="285" y="81"/>
                        </a:lnTo>
                        <a:lnTo>
                          <a:pt x="285" y="163"/>
                        </a:lnTo>
                        <a:lnTo>
                          <a:pt x="258" y="217"/>
                        </a:lnTo>
                        <a:lnTo>
                          <a:pt x="258" y="270"/>
                        </a:lnTo>
                        <a:lnTo>
                          <a:pt x="200" y="270"/>
                        </a:lnTo>
                        <a:lnTo>
                          <a:pt x="200" y="325"/>
                        </a:lnTo>
                        <a:lnTo>
                          <a:pt x="28" y="325"/>
                        </a:lnTo>
                        <a:lnTo>
                          <a:pt x="0" y="379"/>
                        </a:lnTo>
                        <a:lnTo>
                          <a:pt x="229" y="379"/>
                        </a:lnTo>
                        <a:lnTo>
                          <a:pt x="229" y="434"/>
                        </a:lnTo>
                        <a:lnTo>
                          <a:pt x="285" y="434"/>
                        </a:lnTo>
                        <a:lnTo>
                          <a:pt x="285" y="515"/>
                        </a:lnTo>
                        <a:lnTo>
                          <a:pt x="312" y="571"/>
                        </a:lnTo>
                        <a:lnTo>
                          <a:pt x="400" y="461"/>
                        </a:lnTo>
                        <a:lnTo>
                          <a:pt x="457" y="488"/>
                        </a:lnTo>
                        <a:lnTo>
                          <a:pt x="486" y="434"/>
                        </a:lnTo>
                        <a:lnTo>
                          <a:pt x="572" y="434"/>
                        </a:lnTo>
                        <a:lnTo>
                          <a:pt x="629" y="461"/>
                        </a:lnTo>
                        <a:lnTo>
                          <a:pt x="772" y="461"/>
                        </a:lnTo>
                        <a:lnTo>
                          <a:pt x="687" y="352"/>
                        </a:lnTo>
                        <a:lnTo>
                          <a:pt x="687" y="163"/>
                        </a:lnTo>
                        <a:lnTo>
                          <a:pt x="658" y="54"/>
                        </a:lnTo>
                        <a:lnTo>
                          <a:pt x="572" y="0"/>
                        </a:lnTo>
                        <a:lnTo>
                          <a:pt x="258"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37" name="Freeform 100"/>
                  <p:cNvSpPr>
                    <a:spLocks/>
                  </p:cNvSpPr>
                  <p:nvPr/>
                </p:nvSpPr>
                <p:spPr bwMode="auto">
                  <a:xfrm>
                    <a:off x="1673" y="2421"/>
                    <a:ext cx="772" cy="571"/>
                  </a:xfrm>
                  <a:custGeom>
                    <a:avLst/>
                    <a:gdLst>
                      <a:gd name="T0" fmla="*/ 258 w 772"/>
                      <a:gd name="T1" fmla="*/ 0 h 571"/>
                      <a:gd name="T2" fmla="*/ 258 w 772"/>
                      <a:gd name="T3" fmla="*/ 27 h 571"/>
                      <a:gd name="T4" fmla="*/ 285 w 772"/>
                      <a:gd name="T5" fmla="*/ 81 h 571"/>
                      <a:gd name="T6" fmla="*/ 285 w 772"/>
                      <a:gd name="T7" fmla="*/ 163 h 571"/>
                      <a:gd name="T8" fmla="*/ 258 w 772"/>
                      <a:gd name="T9" fmla="*/ 217 h 571"/>
                      <a:gd name="T10" fmla="*/ 258 w 772"/>
                      <a:gd name="T11" fmla="*/ 270 h 571"/>
                      <a:gd name="T12" fmla="*/ 200 w 772"/>
                      <a:gd name="T13" fmla="*/ 270 h 571"/>
                      <a:gd name="T14" fmla="*/ 200 w 772"/>
                      <a:gd name="T15" fmla="*/ 325 h 571"/>
                      <a:gd name="T16" fmla="*/ 28 w 772"/>
                      <a:gd name="T17" fmla="*/ 325 h 571"/>
                      <a:gd name="T18" fmla="*/ 0 w 772"/>
                      <a:gd name="T19" fmla="*/ 379 h 571"/>
                      <a:gd name="T20" fmla="*/ 229 w 772"/>
                      <a:gd name="T21" fmla="*/ 379 h 571"/>
                      <a:gd name="T22" fmla="*/ 229 w 772"/>
                      <a:gd name="T23" fmla="*/ 434 h 571"/>
                      <a:gd name="T24" fmla="*/ 285 w 772"/>
                      <a:gd name="T25" fmla="*/ 434 h 571"/>
                      <a:gd name="T26" fmla="*/ 285 w 772"/>
                      <a:gd name="T27" fmla="*/ 515 h 571"/>
                      <a:gd name="T28" fmla="*/ 312 w 772"/>
                      <a:gd name="T29" fmla="*/ 571 h 571"/>
                      <a:gd name="T30" fmla="*/ 400 w 772"/>
                      <a:gd name="T31" fmla="*/ 461 h 571"/>
                      <a:gd name="T32" fmla="*/ 457 w 772"/>
                      <a:gd name="T33" fmla="*/ 488 h 571"/>
                      <a:gd name="T34" fmla="*/ 486 w 772"/>
                      <a:gd name="T35" fmla="*/ 434 h 571"/>
                      <a:gd name="T36" fmla="*/ 572 w 772"/>
                      <a:gd name="T37" fmla="*/ 434 h 571"/>
                      <a:gd name="T38" fmla="*/ 629 w 772"/>
                      <a:gd name="T39" fmla="*/ 461 h 571"/>
                      <a:gd name="T40" fmla="*/ 772 w 772"/>
                      <a:gd name="T41" fmla="*/ 461 h 571"/>
                      <a:gd name="T42" fmla="*/ 687 w 772"/>
                      <a:gd name="T43" fmla="*/ 352 h 571"/>
                      <a:gd name="T44" fmla="*/ 687 w 772"/>
                      <a:gd name="T45" fmla="*/ 163 h 571"/>
                      <a:gd name="T46" fmla="*/ 658 w 772"/>
                      <a:gd name="T47" fmla="*/ 54 h 571"/>
                      <a:gd name="T48" fmla="*/ 572 w 772"/>
                      <a:gd name="T49" fmla="*/ 0 h 571"/>
                      <a:gd name="T50" fmla="*/ 258 w 772"/>
                      <a:gd name="T51" fmla="*/ 0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72"/>
                      <a:gd name="T79" fmla="*/ 0 h 571"/>
                      <a:gd name="T80" fmla="*/ 772 w 772"/>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72" h="571">
                        <a:moveTo>
                          <a:pt x="258" y="0"/>
                        </a:moveTo>
                        <a:lnTo>
                          <a:pt x="258" y="27"/>
                        </a:lnTo>
                        <a:lnTo>
                          <a:pt x="285" y="81"/>
                        </a:lnTo>
                        <a:lnTo>
                          <a:pt x="285" y="163"/>
                        </a:lnTo>
                        <a:lnTo>
                          <a:pt x="258" y="217"/>
                        </a:lnTo>
                        <a:lnTo>
                          <a:pt x="258" y="270"/>
                        </a:lnTo>
                        <a:lnTo>
                          <a:pt x="200" y="270"/>
                        </a:lnTo>
                        <a:lnTo>
                          <a:pt x="200" y="325"/>
                        </a:lnTo>
                        <a:lnTo>
                          <a:pt x="28" y="325"/>
                        </a:lnTo>
                        <a:lnTo>
                          <a:pt x="0" y="379"/>
                        </a:lnTo>
                        <a:lnTo>
                          <a:pt x="229" y="379"/>
                        </a:lnTo>
                        <a:lnTo>
                          <a:pt x="229" y="434"/>
                        </a:lnTo>
                        <a:lnTo>
                          <a:pt x="285" y="434"/>
                        </a:lnTo>
                        <a:lnTo>
                          <a:pt x="285" y="515"/>
                        </a:lnTo>
                        <a:lnTo>
                          <a:pt x="312" y="571"/>
                        </a:lnTo>
                        <a:lnTo>
                          <a:pt x="400" y="461"/>
                        </a:lnTo>
                        <a:lnTo>
                          <a:pt x="457" y="488"/>
                        </a:lnTo>
                        <a:lnTo>
                          <a:pt x="486" y="434"/>
                        </a:lnTo>
                        <a:lnTo>
                          <a:pt x="572" y="434"/>
                        </a:lnTo>
                        <a:lnTo>
                          <a:pt x="629" y="461"/>
                        </a:lnTo>
                        <a:lnTo>
                          <a:pt x="772" y="461"/>
                        </a:lnTo>
                        <a:lnTo>
                          <a:pt x="687" y="352"/>
                        </a:lnTo>
                        <a:lnTo>
                          <a:pt x="687" y="163"/>
                        </a:lnTo>
                        <a:lnTo>
                          <a:pt x="658" y="54"/>
                        </a:lnTo>
                        <a:lnTo>
                          <a:pt x="572" y="0"/>
                        </a:lnTo>
                        <a:lnTo>
                          <a:pt x="258"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559" name="Group 101"/>
                <p:cNvGrpSpPr>
                  <a:grpSpLocks/>
                </p:cNvGrpSpPr>
                <p:nvPr/>
              </p:nvGrpSpPr>
              <p:grpSpPr bwMode="auto">
                <a:xfrm>
                  <a:off x="1529" y="2801"/>
                  <a:ext cx="457" cy="435"/>
                  <a:chOff x="1529" y="2801"/>
                  <a:chExt cx="457" cy="435"/>
                </a:xfrm>
                <a:grpFill/>
              </p:grpSpPr>
              <p:sp>
                <p:nvSpPr>
                  <p:cNvPr id="634" name="Freeform 102"/>
                  <p:cNvSpPr>
                    <a:spLocks/>
                  </p:cNvSpPr>
                  <p:nvPr/>
                </p:nvSpPr>
                <p:spPr bwMode="auto">
                  <a:xfrm>
                    <a:off x="1529" y="2801"/>
                    <a:ext cx="457" cy="435"/>
                  </a:xfrm>
                  <a:custGeom>
                    <a:avLst/>
                    <a:gdLst>
                      <a:gd name="T0" fmla="*/ 0 w 457"/>
                      <a:gd name="T1" fmla="*/ 0 h 435"/>
                      <a:gd name="T2" fmla="*/ 28 w 457"/>
                      <a:gd name="T3" fmla="*/ 54 h 435"/>
                      <a:gd name="T4" fmla="*/ 0 w 457"/>
                      <a:gd name="T5" fmla="*/ 109 h 435"/>
                      <a:gd name="T6" fmla="*/ 0 w 457"/>
                      <a:gd name="T7" fmla="*/ 272 h 435"/>
                      <a:gd name="T8" fmla="*/ 57 w 457"/>
                      <a:gd name="T9" fmla="*/ 299 h 435"/>
                      <a:gd name="T10" fmla="*/ 28 w 457"/>
                      <a:gd name="T11" fmla="*/ 408 h 435"/>
                      <a:gd name="T12" fmla="*/ 86 w 457"/>
                      <a:gd name="T13" fmla="*/ 380 h 435"/>
                      <a:gd name="T14" fmla="*/ 229 w 457"/>
                      <a:gd name="T15" fmla="*/ 435 h 435"/>
                      <a:gd name="T16" fmla="*/ 343 w 457"/>
                      <a:gd name="T17" fmla="*/ 353 h 435"/>
                      <a:gd name="T18" fmla="*/ 457 w 457"/>
                      <a:gd name="T19" fmla="*/ 190 h 435"/>
                      <a:gd name="T20" fmla="*/ 428 w 457"/>
                      <a:gd name="T21" fmla="*/ 136 h 435"/>
                      <a:gd name="T22" fmla="*/ 428 w 457"/>
                      <a:gd name="T23" fmla="*/ 54 h 435"/>
                      <a:gd name="T24" fmla="*/ 372 w 457"/>
                      <a:gd name="T25" fmla="*/ 54 h 435"/>
                      <a:gd name="T26" fmla="*/ 372 w 457"/>
                      <a:gd name="T27" fmla="*/ 0 h 435"/>
                      <a:gd name="T28" fmla="*/ 0 w 457"/>
                      <a:gd name="T29" fmla="*/ 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7"/>
                      <a:gd name="T46" fmla="*/ 0 h 435"/>
                      <a:gd name="T47" fmla="*/ 457 w 457"/>
                      <a:gd name="T48" fmla="*/ 435 h 4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7" h="435">
                        <a:moveTo>
                          <a:pt x="0" y="0"/>
                        </a:moveTo>
                        <a:lnTo>
                          <a:pt x="28" y="54"/>
                        </a:lnTo>
                        <a:lnTo>
                          <a:pt x="0" y="109"/>
                        </a:lnTo>
                        <a:lnTo>
                          <a:pt x="0" y="272"/>
                        </a:lnTo>
                        <a:lnTo>
                          <a:pt x="57" y="299"/>
                        </a:lnTo>
                        <a:lnTo>
                          <a:pt x="28" y="408"/>
                        </a:lnTo>
                        <a:lnTo>
                          <a:pt x="86" y="380"/>
                        </a:lnTo>
                        <a:lnTo>
                          <a:pt x="229" y="435"/>
                        </a:lnTo>
                        <a:lnTo>
                          <a:pt x="343" y="353"/>
                        </a:lnTo>
                        <a:lnTo>
                          <a:pt x="457" y="190"/>
                        </a:lnTo>
                        <a:lnTo>
                          <a:pt x="428" y="136"/>
                        </a:lnTo>
                        <a:lnTo>
                          <a:pt x="428" y="54"/>
                        </a:lnTo>
                        <a:lnTo>
                          <a:pt x="372" y="54"/>
                        </a:lnTo>
                        <a:lnTo>
                          <a:pt x="372" y="0"/>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35" name="Freeform 103"/>
                  <p:cNvSpPr>
                    <a:spLocks/>
                  </p:cNvSpPr>
                  <p:nvPr/>
                </p:nvSpPr>
                <p:spPr bwMode="auto">
                  <a:xfrm>
                    <a:off x="1529" y="2801"/>
                    <a:ext cx="457" cy="435"/>
                  </a:xfrm>
                  <a:custGeom>
                    <a:avLst/>
                    <a:gdLst>
                      <a:gd name="T0" fmla="*/ 0 w 457"/>
                      <a:gd name="T1" fmla="*/ 0 h 435"/>
                      <a:gd name="T2" fmla="*/ 28 w 457"/>
                      <a:gd name="T3" fmla="*/ 54 h 435"/>
                      <a:gd name="T4" fmla="*/ 0 w 457"/>
                      <a:gd name="T5" fmla="*/ 109 h 435"/>
                      <a:gd name="T6" fmla="*/ 0 w 457"/>
                      <a:gd name="T7" fmla="*/ 272 h 435"/>
                      <a:gd name="T8" fmla="*/ 57 w 457"/>
                      <a:gd name="T9" fmla="*/ 299 h 435"/>
                      <a:gd name="T10" fmla="*/ 28 w 457"/>
                      <a:gd name="T11" fmla="*/ 408 h 435"/>
                      <a:gd name="T12" fmla="*/ 86 w 457"/>
                      <a:gd name="T13" fmla="*/ 380 h 435"/>
                      <a:gd name="T14" fmla="*/ 229 w 457"/>
                      <a:gd name="T15" fmla="*/ 435 h 435"/>
                      <a:gd name="T16" fmla="*/ 343 w 457"/>
                      <a:gd name="T17" fmla="*/ 353 h 435"/>
                      <a:gd name="T18" fmla="*/ 457 w 457"/>
                      <a:gd name="T19" fmla="*/ 190 h 435"/>
                      <a:gd name="T20" fmla="*/ 428 w 457"/>
                      <a:gd name="T21" fmla="*/ 136 h 435"/>
                      <a:gd name="T22" fmla="*/ 428 w 457"/>
                      <a:gd name="T23" fmla="*/ 54 h 435"/>
                      <a:gd name="T24" fmla="*/ 372 w 457"/>
                      <a:gd name="T25" fmla="*/ 54 h 435"/>
                      <a:gd name="T26" fmla="*/ 372 w 457"/>
                      <a:gd name="T27" fmla="*/ 0 h 435"/>
                      <a:gd name="T28" fmla="*/ 0 w 457"/>
                      <a:gd name="T29" fmla="*/ 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7"/>
                      <a:gd name="T46" fmla="*/ 0 h 435"/>
                      <a:gd name="T47" fmla="*/ 457 w 457"/>
                      <a:gd name="T48" fmla="*/ 435 h 4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7" h="435">
                        <a:moveTo>
                          <a:pt x="0" y="0"/>
                        </a:moveTo>
                        <a:lnTo>
                          <a:pt x="28" y="54"/>
                        </a:lnTo>
                        <a:lnTo>
                          <a:pt x="0" y="109"/>
                        </a:lnTo>
                        <a:lnTo>
                          <a:pt x="0" y="272"/>
                        </a:lnTo>
                        <a:lnTo>
                          <a:pt x="57" y="299"/>
                        </a:lnTo>
                        <a:lnTo>
                          <a:pt x="28" y="408"/>
                        </a:lnTo>
                        <a:lnTo>
                          <a:pt x="86" y="380"/>
                        </a:lnTo>
                        <a:lnTo>
                          <a:pt x="229" y="435"/>
                        </a:lnTo>
                        <a:lnTo>
                          <a:pt x="343" y="353"/>
                        </a:lnTo>
                        <a:lnTo>
                          <a:pt x="457" y="190"/>
                        </a:lnTo>
                        <a:lnTo>
                          <a:pt x="428" y="136"/>
                        </a:lnTo>
                        <a:lnTo>
                          <a:pt x="428" y="54"/>
                        </a:lnTo>
                        <a:lnTo>
                          <a:pt x="372" y="54"/>
                        </a:lnTo>
                        <a:lnTo>
                          <a:pt x="372" y="0"/>
                        </a:lnTo>
                        <a:lnTo>
                          <a:pt x="0"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560" name="Group 104"/>
                <p:cNvGrpSpPr>
                  <a:grpSpLocks/>
                </p:cNvGrpSpPr>
                <p:nvPr/>
              </p:nvGrpSpPr>
              <p:grpSpPr bwMode="auto">
                <a:xfrm>
                  <a:off x="1872" y="2882"/>
                  <a:ext cx="345" cy="354"/>
                  <a:chOff x="1872" y="2882"/>
                  <a:chExt cx="345" cy="354"/>
                </a:xfrm>
                <a:grpFill/>
              </p:grpSpPr>
              <p:sp>
                <p:nvSpPr>
                  <p:cNvPr id="632" name="Freeform 105"/>
                  <p:cNvSpPr>
                    <a:spLocks/>
                  </p:cNvSpPr>
                  <p:nvPr/>
                </p:nvSpPr>
                <p:spPr bwMode="auto">
                  <a:xfrm>
                    <a:off x="1872" y="2882"/>
                    <a:ext cx="345" cy="354"/>
                  </a:xfrm>
                  <a:custGeom>
                    <a:avLst/>
                    <a:gdLst>
                      <a:gd name="T0" fmla="*/ 114 w 345"/>
                      <a:gd name="T1" fmla="*/ 109 h 354"/>
                      <a:gd name="T2" fmla="*/ 0 w 345"/>
                      <a:gd name="T3" fmla="*/ 272 h 354"/>
                      <a:gd name="T4" fmla="*/ 172 w 345"/>
                      <a:gd name="T5" fmla="*/ 272 h 354"/>
                      <a:gd name="T6" fmla="*/ 201 w 345"/>
                      <a:gd name="T7" fmla="*/ 326 h 354"/>
                      <a:gd name="T8" fmla="*/ 287 w 345"/>
                      <a:gd name="T9" fmla="*/ 354 h 354"/>
                      <a:gd name="T10" fmla="*/ 316 w 345"/>
                      <a:gd name="T11" fmla="*/ 326 h 354"/>
                      <a:gd name="T12" fmla="*/ 345 w 345"/>
                      <a:gd name="T13" fmla="*/ 245 h 354"/>
                      <a:gd name="T14" fmla="*/ 258 w 345"/>
                      <a:gd name="T15" fmla="*/ 217 h 354"/>
                      <a:gd name="T16" fmla="*/ 287 w 345"/>
                      <a:gd name="T17" fmla="*/ 54 h 354"/>
                      <a:gd name="T18" fmla="*/ 258 w 345"/>
                      <a:gd name="T19" fmla="*/ 27 h 354"/>
                      <a:gd name="T20" fmla="*/ 201 w 345"/>
                      <a:gd name="T21" fmla="*/ 0 h 354"/>
                      <a:gd name="T22" fmla="*/ 114 w 345"/>
                      <a:gd name="T23" fmla="*/ 109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5"/>
                      <a:gd name="T37" fmla="*/ 0 h 354"/>
                      <a:gd name="T38" fmla="*/ 345 w 345"/>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5" h="354">
                        <a:moveTo>
                          <a:pt x="114" y="109"/>
                        </a:moveTo>
                        <a:lnTo>
                          <a:pt x="0" y="272"/>
                        </a:lnTo>
                        <a:lnTo>
                          <a:pt x="172" y="272"/>
                        </a:lnTo>
                        <a:lnTo>
                          <a:pt x="201" y="326"/>
                        </a:lnTo>
                        <a:lnTo>
                          <a:pt x="287" y="354"/>
                        </a:lnTo>
                        <a:lnTo>
                          <a:pt x="316" y="326"/>
                        </a:lnTo>
                        <a:lnTo>
                          <a:pt x="345" y="245"/>
                        </a:lnTo>
                        <a:lnTo>
                          <a:pt x="258" y="217"/>
                        </a:lnTo>
                        <a:lnTo>
                          <a:pt x="287" y="54"/>
                        </a:lnTo>
                        <a:lnTo>
                          <a:pt x="258" y="27"/>
                        </a:lnTo>
                        <a:lnTo>
                          <a:pt x="201" y="0"/>
                        </a:lnTo>
                        <a:lnTo>
                          <a:pt x="114" y="109"/>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33" name="Freeform 106"/>
                  <p:cNvSpPr>
                    <a:spLocks/>
                  </p:cNvSpPr>
                  <p:nvPr/>
                </p:nvSpPr>
                <p:spPr bwMode="auto">
                  <a:xfrm>
                    <a:off x="1872" y="2882"/>
                    <a:ext cx="345" cy="354"/>
                  </a:xfrm>
                  <a:custGeom>
                    <a:avLst/>
                    <a:gdLst>
                      <a:gd name="T0" fmla="*/ 114 w 345"/>
                      <a:gd name="T1" fmla="*/ 109 h 354"/>
                      <a:gd name="T2" fmla="*/ 0 w 345"/>
                      <a:gd name="T3" fmla="*/ 272 h 354"/>
                      <a:gd name="T4" fmla="*/ 172 w 345"/>
                      <a:gd name="T5" fmla="*/ 272 h 354"/>
                      <a:gd name="T6" fmla="*/ 201 w 345"/>
                      <a:gd name="T7" fmla="*/ 326 h 354"/>
                      <a:gd name="T8" fmla="*/ 287 w 345"/>
                      <a:gd name="T9" fmla="*/ 354 h 354"/>
                      <a:gd name="T10" fmla="*/ 316 w 345"/>
                      <a:gd name="T11" fmla="*/ 326 h 354"/>
                      <a:gd name="T12" fmla="*/ 345 w 345"/>
                      <a:gd name="T13" fmla="*/ 245 h 354"/>
                      <a:gd name="T14" fmla="*/ 258 w 345"/>
                      <a:gd name="T15" fmla="*/ 217 h 354"/>
                      <a:gd name="T16" fmla="*/ 287 w 345"/>
                      <a:gd name="T17" fmla="*/ 54 h 354"/>
                      <a:gd name="T18" fmla="*/ 258 w 345"/>
                      <a:gd name="T19" fmla="*/ 27 h 354"/>
                      <a:gd name="T20" fmla="*/ 201 w 345"/>
                      <a:gd name="T21" fmla="*/ 0 h 354"/>
                      <a:gd name="T22" fmla="*/ 114 w 345"/>
                      <a:gd name="T23" fmla="*/ 109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5"/>
                      <a:gd name="T37" fmla="*/ 0 h 354"/>
                      <a:gd name="T38" fmla="*/ 345 w 345"/>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5" h="354">
                        <a:moveTo>
                          <a:pt x="114" y="109"/>
                        </a:moveTo>
                        <a:lnTo>
                          <a:pt x="0" y="272"/>
                        </a:lnTo>
                        <a:lnTo>
                          <a:pt x="172" y="272"/>
                        </a:lnTo>
                        <a:lnTo>
                          <a:pt x="201" y="326"/>
                        </a:lnTo>
                        <a:lnTo>
                          <a:pt x="287" y="354"/>
                        </a:lnTo>
                        <a:lnTo>
                          <a:pt x="316" y="326"/>
                        </a:lnTo>
                        <a:lnTo>
                          <a:pt x="345" y="245"/>
                        </a:lnTo>
                        <a:lnTo>
                          <a:pt x="258" y="217"/>
                        </a:lnTo>
                        <a:lnTo>
                          <a:pt x="287" y="54"/>
                        </a:lnTo>
                        <a:lnTo>
                          <a:pt x="258" y="27"/>
                        </a:lnTo>
                        <a:lnTo>
                          <a:pt x="201" y="0"/>
                        </a:lnTo>
                        <a:lnTo>
                          <a:pt x="114" y="109"/>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561" name="Group 107"/>
                <p:cNvGrpSpPr>
                  <a:grpSpLocks/>
                </p:cNvGrpSpPr>
                <p:nvPr/>
              </p:nvGrpSpPr>
              <p:grpSpPr bwMode="auto">
                <a:xfrm>
                  <a:off x="1441" y="3154"/>
                  <a:ext cx="717" cy="623"/>
                  <a:chOff x="1441" y="3154"/>
                  <a:chExt cx="717" cy="623"/>
                </a:xfrm>
                <a:grpFill/>
              </p:grpSpPr>
              <p:sp>
                <p:nvSpPr>
                  <p:cNvPr id="630" name="Freeform 108"/>
                  <p:cNvSpPr>
                    <a:spLocks/>
                  </p:cNvSpPr>
                  <p:nvPr/>
                </p:nvSpPr>
                <p:spPr bwMode="auto">
                  <a:xfrm>
                    <a:off x="1441" y="3154"/>
                    <a:ext cx="717" cy="623"/>
                  </a:xfrm>
                  <a:custGeom>
                    <a:avLst/>
                    <a:gdLst>
                      <a:gd name="T0" fmla="*/ 0 w 717"/>
                      <a:gd name="T1" fmla="*/ 109 h 623"/>
                      <a:gd name="T2" fmla="*/ 115 w 717"/>
                      <a:gd name="T3" fmla="*/ 109 h 623"/>
                      <a:gd name="T4" fmla="*/ 115 w 717"/>
                      <a:gd name="T5" fmla="*/ 569 h 623"/>
                      <a:gd name="T6" fmla="*/ 431 w 717"/>
                      <a:gd name="T7" fmla="*/ 623 h 623"/>
                      <a:gd name="T8" fmla="*/ 545 w 717"/>
                      <a:gd name="T9" fmla="*/ 569 h 623"/>
                      <a:gd name="T10" fmla="*/ 660 w 717"/>
                      <a:gd name="T11" fmla="*/ 569 h 623"/>
                      <a:gd name="T12" fmla="*/ 689 w 717"/>
                      <a:gd name="T13" fmla="*/ 515 h 623"/>
                      <a:gd name="T14" fmla="*/ 602 w 717"/>
                      <a:gd name="T15" fmla="*/ 515 h 623"/>
                      <a:gd name="T16" fmla="*/ 488 w 717"/>
                      <a:gd name="T17" fmla="*/ 406 h 623"/>
                      <a:gd name="T18" fmla="*/ 717 w 717"/>
                      <a:gd name="T19" fmla="*/ 352 h 623"/>
                      <a:gd name="T20" fmla="*/ 717 w 717"/>
                      <a:gd name="T21" fmla="*/ 298 h 623"/>
                      <a:gd name="T22" fmla="*/ 689 w 717"/>
                      <a:gd name="T23" fmla="*/ 136 h 623"/>
                      <a:gd name="T24" fmla="*/ 717 w 717"/>
                      <a:gd name="T25" fmla="*/ 82 h 623"/>
                      <a:gd name="T26" fmla="*/ 631 w 717"/>
                      <a:gd name="T27" fmla="*/ 54 h 623"/>
                      <a:gd name="T28" fmla="*/ 602 w 717"/>
                      <a:gd name="T29" fmla="*/ 0 h 623"/>
                      <a:gd name="T30" fmla="*/ 431 w 717"/>
                      <a:gd name="T31" fmla="*/ 0 h 623"/>
                      <a:gd name="T32" fmla="*/ 316 w 717"/>
                      <a:gd name="T33" fmla="*/ 82 h 623"/>
                      <a:gd name="T34" fmla="*/ 172 w 717"/>
                      <a:gd name="T35" fmla="*/ 27 h 623"/>
                      <a:gd name="T36" fmla="*/ 115 w 717"/>
                      <a:gd name="T37" fmla="*/ 54 h 623"/>
                      <a:gd name="T38" fmla="*/ 0 w 717"/>
                      <a:gd name="T39" fmla="*/ 109 h 6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17"/>
                      <a:gd name="T61" fmla="*/ 0 h 623"/>
                      <a:gd name="T62" fmla="*/ 717 w 717"/>
                      <a:gd name="T63" fmla="*/ 623 h 6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17" h="623">
                        <a:moveTo>
                          <a:pt x="0" y="109"/>
                        </a:moveTo>
                        <a:lnTo>
                          <a:pt x="115" y="109"/>
                        </a:lnTo>
                        <a:lnTo>
                          <a:pt x="115" y="569"/>
                        </a:lnTo>
                        <a:lnTo>
                          <a:pt x="431" y="623"/>
                        </a:lnTo>
                        <a:lnTo>
                          <a:pt x="545" y="569"/>
                        </a:lnTo>
                        <a:lnTo>
                          <a:pt x="660" y="569"/>
                        </a:lnTo>
                        <a:lnTo>
                          <a:pt x="689" y="515"/>
                        </a:lnTo>
                        <a:lnTo>
                          <a:pt x="602" y="515"/>
                        </a:lnTo>
                        <a:lnTo>
                          <a:pt x="488" y="406"/>
                        </a:lnTo>
                        <a:lnTo>
                          <a:pt x="717" y="352"/>
                        </a:lnTo>
                        <a:lnTo>
                          <a:pt x="717" y="298"/>
                        </a:lnTo>
                        <a:lnTo>
                          <a:pt x="689" y="136"/>
                        </a:lnTo>
                        <a:lnTo>
                          <a:pt x="717" y="82"/>
                        </a:lnTo>
                        <a:lnTo>
                          <a:pt x="631" y="54"/>
                        </a:lnTo>
                        <a:lnTo>
                          <a:pt x="602" y="0"/>
                        </a:lnTo>
                        <a:lnTo>
                          <a:pt x="431" y="0"/>
                        </a:lnTo>
                        <a:lnTo>
                          <a:pt x="316" y="82"/>
                        </a:lnTo>
                        <a:lnTo>
                          <a:pt x="172" y="27"/>
                        </a:lnTo>
                        <a:lnTo>
                          <a:pt x="115" y="54"/>
                        </a:lnTo>
                        <a:lnTo>
                          <a:pt x="0" y="109"/>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31" name="Freeform 109"/>
                  <p:cNvSpPr>
                    <a:spLocks/>
                  </p:cNvSpPr>
                  <p:nvPr/>
                </p:nvSpPr>
                <p:spPr bwMode="auto">
                  <a:xfrm>
                    <a:off x="1441" y="3154"/>
                    <a:ext cx="717" cy="623"/>
                  </a:xfrm>
                  <a:custGeom>
                    <a:avLst/>
                    <a:gdLst>
                      <a:gd name="T0" fmla="*/ 0 w 717"/>
                      <a:gd name="T1" fmla="*/ 109 h 623"/>
                      <a:gd name="T2" fmla="*/ 115 w 717"/>
                      <a:gd name="T3" fmla="*/ 109 h 623"/>
                      <a:gd name="T4" fmla="*/ 115 w 717"/>
                      <a:gd name="T5" fmla="*/ 569 h 623"/>
                      <a:gd name="T6" fmla="*/ 431 w 717"/>
                      <a:gd name="T7" fmla="*/ 623 h 623"/>
                      <a:gd name="T8" fmla="*/ 545 w 717"/>
                      <a:gd name="T9" fmla="*/ 569 h 623"/>
                      <a:gd name="T10" fmla="*/ 660 w 717"/>
                      <a:gd name="T11" fmla="*/ 569 h 623"/>
                      <a:gd name="T12" fmla="*/ 689 w 717"/>
                      <a:gd name="T13" fmla="*/ 515 h 623"/>
                      <a:gd name="T14" fmla="*/ 602 w 717"/>
                      <a:gd name="T15" fmla="*/ 515 h 623"/>
                      <a:gd name="T16" fmla="*/ 488 w 717"/>
                      <a:gd name="T17" fmla="*/ 406 h 623"/>
                      <a:gd name="T18" fmla="*/ 717 w 717"/>
                      <a:gd name="T19" fmla="*/ 352 h 623"/>
                      <a:gd name="T20" fmla="*/ 717 w 717"/>
                      <a:gd name="T21" fmla="*/ 298 h 623"/>
                      <a:gd name="T22" fmla="*/ 689 w 717"/>
                      <a:gd name="T23" fmla="*/ 136 h 623"/>
                      <a:gd name="T24" fmla="*/ 717 w 717"/>
                      <a:gd name="T25" fmla="*/ 82 h 623"/>
                      <a:gd name="T26" fmla="*/ 631 w 717"/>
                      <a:gd name="T27" fmla="*/ 54 h 623"/>
                      <a:gd name="T28" fmla="*/ 602 w 717"/>
                      <a:gd name="T29" fmla="*/ 0 h 623"/>
                      <a:gd name="T30" fmla="*/ 431 w 717"/>
                      <a:gd name="T31" fmla="*/ 0 h 623"/>
                      <a:gd name="T32" fmla="*/ 316 w 717"/>
                      <a:gd name="T33" fmla="*/ 82 h 623"/>
                      <a:gd name="T34" fmla="*/ 172 w 717"/>
                      <a:gd name="T35" fmla="*/ 27 h 623"/>
                      <a:gd name="T36" fmla="*/ 115 w 717"/>
                      <a:gd name="T37" fmla="*/ 54 h 623"/>
                      <a:gd name="T38" fmla="*/ 0 w 717"/>
                      <a:gd name="T39" fmla="*/ 109 h 6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17"/>
                      <a:gd name="T61" fmla="*/ 0 h 623"/>
                      <a:gd name="T62" fmla="*/ 717 w 717"/>
                      <a:gd name="T63" fmla="*/ 623 h 6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17" h="623">
                        <a:moveTo>
                          <a:pt x="0" y="109"/>
                        </a:moveTo>
                        <a:lnTo>
                          <a:pt x="115" y="109"/>
                        </a:lnTo>
                        <a:lnTo>
                          <a:pt x="115" y="569"/>
                        </a:lnTo>
                        <a:lnTo>
                          <a:pt x="431" y="623"/>
                        </a:lnTo>
                        <a:lnTo>
                          <a:pt x="545" y="569"/>
                        </a:lnTo>
                        <a:lnTo>
                          <a:pt x="660" y="569"/>
                        </a:lnTo>
                        <a:lnTo>
                          <a:pt x="689" y="515"/>
                        </a:lnTo>
                        <a:lnTo>
                          <a:pt x="602" y="515"/>
                        </a:lnTo>
                        <a:lnTo>
                          <a:pt x="488" y="406"/>
                        </a:lnTo>
                        <a:lnTo>
                          <a:pt x="717" y="352"/>
                        </a:lnTo>
                        <a:lnTo>
                          <a:pt x="717" y="298"/>
                        </a:lnTo>
                        <a:lnTo>
                          <a:pt x="689" y="136"/>
                        </a:lnTo>
                        <a:lnTo>
                          <a:pt x="717" y="82"/>
                        </a:lnTo>
                        <a:lnTo>
                          <a:pt x="631" y="54"/>
                        </a:lnTo>
                        <a:lnTo>
                          <a:pt x="602" y="0"/>
                        </a:lnTo>
                        <a:lnTo>
                          <a:pt x="431" y="0"/>
                        </a:lnTo>
                        <a:lnTo>
                          <a:pt x="316" y="82"/>
                        </a:lnTo>
                        <a:lnTo>
                          <a:pt x="172" y="27"/>
                        </a:lnTo>
                        <a:lnTo>
                          <a:pt x="115" y="54"/>
                        </a:lnTo>
                        <a:lnTo>
                          <a:pt x="0" y="109"/>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562" name="Group 110"/>
                <p:cNvGrpSpPr>
                  <a:grpSpLocks/>
                </p:cNvGrpSpPr>
                <p:nvPr/>
              </p:nvGrpSpPr>
              <p:grpSpPr bwMode="auto">
                <a:xfrm>
                  <a:off x="2129" y="3180"/>
                  <a:ext cx="748" cy="380"/>
                  <a:chOff x="2129" y="3180"/>
                  <a:chExt cx="748" cy="380"/>
                </a:xfrm>
                <a:grpFill/>
              </p:grpSpPr>
              <p:sp>
                <p:nvSpPr>
                  <p:cNvPr id="628" name="Freeform 111"/>
                  <p:cNvSpPr>
                    <a:spLocks/>
                  </p:cNvSpPr>
                  <p:nvPr/>
                </p:nvSpPr>
                <p:spPr bwMode="auto">
                  <a:xfrm>
                    <a:off x="2129" y="3180"/>
                    <a:ext cx="748" cy="380"/>
                  </a:xfrm>
                  <a:custGeom>
                    <a:avLst/>
                    <a:gdLst>
                      <a:gd name="T0" fmla="*/ 58 w 748"/>
                      <a:gd name="T1" fmla="*/ 28 h 380"/>
                      <a:gd name="T2" fmla="*/ 29 w 748"/>
                      <a:gd name="T3" fmla="*/ 55 h 380"/>
                      <a:gd name="T4" fmla="*/ 0 w 748"/>
                      <a:gd name="T5" fmla="*/ 109 h 380"/>
                      <a:gd name="T6" fmla="*/ 29 w 748"/>
                      <a:gd name="T7" fmla="*/ 271 h 380"/>
                      <a:gd name="T8" fmla="*/ 173 w 748"/>
                      <a:gd name="T9" fmla="*/ 271 h 380"/>
                      <a:gd name="T10" fmla="*/ 115 w 748"/>
                      <a:gd name="T11" fmla="*/ 380 h 380"/>
                      <a:gd name="T12" fmla="*/ 288 w 748"/>
                      <a:gd name="T13" fmla="*/ 271 h 380"/>
                      <a:gd name="T14" fmla="*/ 346 w 748"/>
                      <a:gd name="T15" fmla="*/ 164 h 380"/>
                      <a:gd name="T16" fmla="*/ 490 w 748"/>
                      <a:gd name="T17" fmla="*/ 137 h 380"/>
                      <a:gd name="T18" fmla="*/ 690 w 748"/>
                      <a:gd name="T19" fmla="*/ 137 h 380"/>
                      <a:gd name="T20" fmla="*/ 748 w 748"/>
                      <a:gd name="T21" fmla="*/ 55 h 380"/>
                      <a:gd name="T22" fmla="*/ 690 w 748"/>
                      <a:gd name="T23" fmla="*/ 28 h 380"/>
                      <a:gd name="T24" fmla="*/ 490 w 748"/>
                      <a:gd name="T25" fmla="*/ 28 h 380"/>
                      <a:gd name="T26" fmla="*/ 461 w 748"/>
                      <a:gd name="T27" fmla="*/ 82 h 380"/>
                      <a:gd name="T28" fmla="*/ 374 w 748"/>
                      <a:gd name="T29" fmla="*/ 55 h 380"/>
                      <a:gd name="T30" fmla="*/ 317 w 748"/>
                      <a:gd name="T31" fmla="*/ 0 h 380"/>
                      <a:gd name="T32" fmla="*/ 230 w 748"/>
                      <a:gd name="T33" fmla="*/ 0 h 380"/>
                      <a:gd name="T34" fmla="*/ 173 w 748"/>
                      <a:gd name="T35" fmla="*/ 55 h 380"/>
                      <a:gd name="T36" fmla="*/ 58 w 748"/>
                      <a:gd name="T37" fmla="*/ 28 h 3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8"/>
                      <a:gd name="T58" fmla="*/ 0 h 380"/>
                      <a:gd name="T59" fmla="*/ 748 w 748"/>
                      <a:gd name="T60" fmla="*/ 380 h 3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8" h="380">
                        <a:moveTo>
                          <a:pt x="58" y="28"/>
                        </a:moveTo>
                        <a:lnTo>
                          <a:pt x="29" y="55"/>
                        </a:lnTo>
                        <a:lnTo>
                          <a:pt x="0" y="109"/>
                        </a:lnTo>
                        <a:lnTo>
                          <a:pt x="29" y="271"/>
                        </a:lnTo>
                        <a:lnTo>
                          <a:pt x="173" y="271"/>
                        </a:lnTo>
                        <a:lnTo>
                          <a:pt x="115" y="380"/>
                        </a:lnTo>
                        <a:lnTo>
                          <a:pt x="288" y="271"/>
                        </a:lnTo>
                        <a:lnTo>
                          <a:pt x="346" y="164"/>
                        </a:lnTo>
                        <a:lnTo>
                          <a:pt x="490" y="137"/>
                        </a:lnTo>
                        <a:lnTo>
                          <a:pt x="690" y="137"/>
                        </a:lnTo>
                        <a:lnTo>
                          <a:pt x="748" y="55"/>
                        </a:lnTo>
                        <a:lnTo>
                          <a:pt x="690" y="28"/>
                        </a:lnTo>
                        <a:lnTo>
                          <a:pt x="490" y="28"/>
                        </a:lnTo>
                        <a:lnTo>
                          <a:pt x="461" y="82"/>
                        </a:lnTo>
                        <a:lnTo>
                          <a:pt x="374" y="55"/>
                        </a:lnTo>
                        <a:lnTo>
                          <a:pt x="317" y="0"/>
                        </a:lnTo>
                        <a:lnTo>
                          <a:pt x="230" y="0"/>
                        </a:lnTo>
                        <a:lnTo>
                          <a:pt x="173" y="55"/>
                        </a:lnTo>
                        <a:lnTo>
                          <a:pt x="58" y="28"/>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29" name="Freeform 112"/>
                  <p:cNvSpPr>
                    <a:spLocks/>
                  </p:cNvSpPr>
                  <p:nvPr/>
                </p:nvSpPr>
                <p:spPr bwMode="auto">
                  <a:xfrm>
                    <a:off x="2129" y="3180"/>
                    <a:ext cx="748" cy="380"/>
                  </a:xfrm>
                  <a:custGeom>
                    <a:avLst/>
                    <a:gdLst>
                      <a:gd name="T0" fmla="*/ 58 w 748"/>
                      <a:gd name="T1" fmla="*/ 28 h 380"/>
                      <a:gd name="T2" fmla="*/ 29 w 748"/>
                      <a:gd name="T3" fmla="*/ 55 h 380"/>
                      <a:gd name="T4" fmla="*/ 0 w 748"/>
                      <a:gd name="T5" fmla="*/ 109 h 380"/>
                      <a:gd name="T6" fmla="*/ 29 w 748"/>
                      <a:gd name="T7" fmla="*/ 271 h 380"/>
                      <a:gd name="T8" fmla="*/ 173 w 748"/>
                      <a:gd name="T9" fmla="*/ 271 h 380"/>
                      <a:gd name="T10" fmla="*/ 115 w 748"/>
                      <a:gd name="T11" fmla="*/ 380 h 380"/>
                      <a:gd name="T12" fmla="*/ 288 w 748"/>
                      <a:gd name="T13" fmla="*/ 271 h 380"/>
                      <a:gd name="T14" fmla="*/ 346 w 748"/>
                      <a:gd name="T15" fmla="*/ 164 h 380"/>
                      <a:gd name="T16" fmla="*/ 490 w 748"/>
                      <a:gd name="T17" fmla="*/ 137 h 380"/>
                      <a:gd name="T18" fmla="*/ 690 w 748"/>
                      <a:gd name="T19" fmla="*/ 137 h 380"/>
                      <a:gd name="T20" fmla="*/ 748 w 748"/>
                      <a:gd name="T21" fmla="*/ 55 h 380"/>
                      <a:gd name="T22" fmla="*/ 690 w 748"/>
                      <a:gd name="T23" fmla="*/ 28 h 380"/>
                      <a:gd name="T24" fmla="*/ 490 w 748"/>
                      <a:gd name="T25" fmla="*/ 28 h 380"/>
                      <a:gd name="T26" fmla="*/ 461 w 748"/>
                      <a:gd name="T27" fmla="*/ 82 h 380"/>
                      <a:gd name="T28" fmla="*/ 374 w 748"/>
                      <a:gd name="T29" fmla="*/ 55 h 380"/>
                      <a:gd name="T30" fmla="*/ 317 w 748"/>
                      <a:gd name="T31" fmla="*/ 0 h 380"/>
                      <a:gd name="T32" fmla="*/ 230 w 748"/>
                      <a:gd name="T33" fmla="*/ 0 h 380"/>
                      <a:gd name="T34" fmla="*/ 173 w 748"/>
                      <a:gd name="T35" fmla="*/ 55 h 380"/>
                      <a:gd name="T36" fmla="*/ 58 w 748"/>
                      <a:gd name="T37" fmla="*/ 28 h 3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8"/>
                      <a:gd name="T58" fmla="*/ 0 h 380"/>
                      <a:gd name="T59" fmla="*/ 748 w 748"/>
                      <a:gd name="T60" fmla="*/ 380 h 3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8" h="380">
                        <a:moveTo>
                          <a:pt x="58" y="28"/>
                        </a:moveTo>
                        <a:lnTo>
                          <a:pt x="29" y="55"/>
                        </a:lnTo>
                        <a:lnTo>
                          <a:pt x="0" y="109"/>
                        </a:lnTo>
                        <a:lnTo>
                          <a:pt x="29" y="271"/>
                        </a:lnTo>
                        <a:lnTo>
                          <a:pt x="173" y="271"/>
                        </a:lnTo>
                        <a:lnTo>
                          <a:pt x="115" y="380"/>
                        </a:lnTo>
                        <a:lnTo>
                          <a:pt x="288" y="271"/>
                        </a:lnTo>
                        <a:lnTo>
                          <a:pt x="346" y="164"/>
                        </a:lnTo>
                        <a:lnTo>
                          <a:pt x="490" y="137"/>
                        </a:lnTo>
                        <a:lnTo>
                          <a:pt x="690" y="137"/>
                        </a:lnTo>
                        <a:lnTo>
                          <a:pt x="748" y="55"/>
                        </a:lnTo>
                        <a:lnTo>
                          <a:pt x="690" y="28"/>
                        </a:lnTo>
                        <a:lnTo>
                          <a:pt x="490" y="28"/>
                        </a:lnTo>
                        <a:lnTo>
                          <a:pt x="461" y="82"/>
                        </a:lnTo>
                        <a:lnTo>
                          <a:pt x="374" y="55"/>
                        </a:lnTo>
                        <a:lnTo>
                          <a:pt x="317" y="0"/>
                        </a:lnTo>
                        <a:lnTo>
                          <a:pt x="230" y="0"/>
                        </a:lnTo>
                        <a:lnTo>
                          <a:pt x="173" y="55"/>
                        </a:lnTo>
                        <a:lnTo>
                          <a:pt x="58" y="28"/>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563" name="Group 113"/>
                <p:cNvGrpSpPr>
                  <a:grpSpLocks/>
                </p:cNvGrpSpPr>
                <p:nvPr/>
              </p:nvGrpSpPr>
              <p:grpSpPr bwMode="auto">
                <a:xfrm>
                  <a:off x="2129" y="3669"/>
                  <a:ext cx="288" cy="164"/>
                  <a:chOff x="2129" y="3669"/>
                  <a:chExt cx="288" cy="164"/>
                </a:xfrm>
                <a:grpFill/>
              </p:grpSpPr>
              <p:sp>
                <p:nvSpPr>
                  <p:cNvPr id="626" name="Freeform 114"/>
                  <p:cNvSpPr>
                    <a:spLocks/>
                  </p:cNvSpPr>
                  <p:nvPr/>
                </p:nvSpPr>
                <p:spPr bwMode="auto">
                  <a:xfrm>
                    <a:off x="2129" y="3669"/>
                    <a:ext cx="288" cy="164"/>
                  </a:xfrm>
                  <a:custGeom>
                    <a:avLst/>
                    <a:gdLst>
                      <a:gd name="T0" fmla="*/ 29 w 288"/>
                      <a:gd name="T1" fmla="*/ 0 h 164"/>
                      <a:gd name="T2" fmla="*/ 0 w 288"/>
                      <a:gd name="T3" fmla="*/ 54 h 164"/>
                      <a:gd name="T4" fmla="*/ 202 w 288"/>
                      <a:gd name="T5" fmla="*/ 164 h 164"/>
                      <a:gd name="T6" fmla="*/ 288 w 288"/>
                      <a:gd name="T7" fmla="*/ 54 h 164"/>
                      <a:gd name="T8" fmla="*/ 87 w 288"/>
                      <a:gd name="T9" fmla="*/ 0 h 164"/>
                      <a:gd name="T10" fmla="*/ 29 w 288"/>
                      <a:gd name="T11" fmla="*/ 0 h 164"/>
                      <a:gd name="T12" fmla="*/ 0 60000 65536"/>
                      <a:gd name="T13" fmla="*/ 0 60000 65536"/>
                      <a:gd name="T14" fmla="*/ 0 60000 65536"/>
                      <a:gd name="T15" fmla="*/ 0 60000 65536"/>
                      <a:gd name="T16" fmla="*/ 0 60000 65536"/>
                      <a:gd name="T17" fmla="*/ 0 60000 65536"/>
                      <a:gd name="T18" fmla="*/ 0 w 288"/>
                      <a:gd name="T19" fmla="*/ 0 h 164"/>
                      <a:gd name="T20" fmla="*/ 288 w 288"/>
                      <a:gd name="T21" fmla="*/ 164 h 164"/>
                    </a:gdLst>
                    <a:ahLst/>
                    <a:cxnLst>
                      <a:cxn ang="T12">
                        <a:pos x="T0" y="T1"/>
                      </a:cxn>
                      <a:cxn ang="T13">
                        <a:pos x="T2" y="T3"/>
                      </a:cxn>
                      <a:cxn ang="T14">
                        <a:pos x="T4" y="T5"/>
                      </a:cxn>
                      <a:cxn ang="T15">
                        <a:pos x="T6" y="T7"/>
                      </a:cxn>
                      <a:cxn ang="T16">
                        <a:pos x="T8" y="T9"/>
                      </a:cxn>
                      <a:cxn ang="T17">
                        <a:pos x="T10" y="T11"/>
                      </a:cxn>
                    </a:cxnLst>
                    <a:rect l="T18" t="T19" r="T20" b="T21"/>
                    <a:pathLst>
                      <a:path w="288" h="164">
                        <a:moveTo>
                          <a:pt x="29" y="0"/>
                        </a:moveTo>
                        <a:lnTo>
                          <a:pt x="0" y="54"/>
                        </a:lnTo>
                        <a:lnTo>
                          <a:pt x="202" y="164"/>
                        </a:lnTo>
                        <a:lnTo>
                          <a:pt x="288" y="54"/>
                        </a:lnTo>
                        <a:lnTo>
                          <a:pt x="87" y="0"/>
                        </a:lnTo>
                        <a:lnTo>
                          <a:pt x="29"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27" name="Freeform 115"/>
                  <p:cNvSpPr>
                    <a:spLocks/>
                  </p:cNvSpPr>
                  <p:nvPr/>
                </p:nvSpPr>
                <p:spPr bwMode="auto">
                  <a:xfrm>
                    <a:off x="2129" y="3669"/>
                    <a:ext cx="288" cy="164"/>
                  </a:xfrm>
                  <a:custGeom>
                    <a:avLst/>
                    <a:gdLst>
                      <a:gd name="T0" fmla="*/ 29 w 288"/>
                      <a:gd name="T1" fmla="*/ 0 h 164"/>
                      <a:gd name="T2" fmla="*/ 0 w 288"/>
                      <a:gd name="T3" fmla="*/ 54 h 164"/>
                      <a:gd name="T4" fmla="*/ 202 w 288"/>
                      <a:gd name="T5" fmla="*/ 164 h 164"/>
                      <a:gd name="T6" fmla="*/ 288 w 288"/>
                      <a:gd name="T7" fmla="*/ 54 h 164"/>
                      <a:gd name="T8" fmla="*/ 87 w 288"/>
                      <a:gd name="T9" fmla="*/ 0 h 164"/>
                      <a:gd name="T10" fmla="*/ 29 w 288"/>
                      <a:gd name="T11" fmla="*/ 0 h 164"/>
                      <a:gd name="T12" fmla="*/ 0 60000 65536"/>
                      <a:gd name="T13" fmla="*/ 0 60000 65536"/>
                      <a:gd name="T14" fmla="*/ 0 60000 65536"/>
                      <a:gd name="T15" fmla="*/ 0 60000 65536"/>
                      <a:gd name="T16" fmla="*/ 0 60000 65536"/>
                      <a:gd name="T17" fmla="*/ 0 60000 65536"/>
                      <a:gd name="T18" fmla="*/ 0 w 288"/>
                      <a:gd name="T19" fmla="*/ 0 h 164"/>
                      <a:gd name="T20" fmla="*/ 288 w 288"/>
                      <a:gd name="T21" fmla="*/ 164 h 164"/>
                    </a:gdLst>
                    <a:ahLst/>
                    <a:cxnLst>
                      <a:cxn ang="T12">
                        <a:pos x="T0" y="T1"/>
                      </a:cxn>
                      <a:cxn ang="T13">
                        <a:pos x="T2" y="T3"/>
                      </a:cxn>
                      <a:cxn ang="T14">
                        <a:pos x="T4" y="T5"/>
                      </a:cxn>
                      <a:cxn ang="T15">
                        <a:pos x="T6" y="T7"/>
                      </a:cxn>
                      <a:cxn ang="T16">
                        <a:pos x="T8" y="T9"/>
                      </a:cxn>
                      <a:cxn ang="T17">
                        <a:pos x="T10" y="T11"/>
                      </a:cxn>
                    </a:cxnLst>
                    <a:rect l="T18" t="T19" r="T20" b="T21"/>
                    <a:pathLst>
                      <a:path w="288" h="164">
                        <a:moveTo>
                          <a:pt x="29" y="0"/>
                        </a:moveTo>
                        <a:lnTo>
                          <a:pt x="0" y="54"/>
                        </a:lnTo>
                        <a:lnTo>
                          <a:pt x="202" y="164"/>
                        </a:lnTo>
                        <a:lnTo>
                          <a:pt x="288" y="54"/>
                        </a:lnTo>
                        <a:lnTo>
                          <a:pt x="87" y="0"/>
                        </a:lnTo>
                        <a:lnTo>
                          <a:pt x="29"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564" name="Group 116"/>
                <p:cNvGrpSpPr>
                  <a:grpSpLocks/>
                </p:cNvGrpSpPr>
                <p:nvPr/>
              </p:nvGrpSpPr>
              <p:grpSpPr bwMode="auto">
                <a:xfrm>
                  <a:off x="2129" y="2774"/>
                  <a:ext cx="604" cy="489"/>
                  <a:chOff x="2129" y="2774"/>
                  <a:chExt cx="604" cy="489"/>
                </a:xfrm>
                <a:grpFill/>
              </p:grpSpPr>
              <p:sp>
                <p:nvSpPr>
                  <p:cNvPr id="624" name="Freeform 117"/>
                  <p:cNvSpPr>
                    <a:spLocks/>
                  </p:cNvSpPr>
                  <p:nvPr/>
                </p:nvSpPr>
                <p:spPr bwMode="auto">
                  <a:xfrm>
                    <a:off x="2129" y="2774"/>
                    <a:ext cx="604" cy="489"/>
                  </a:xfrm>
                  <a:custGeom>
                    <a:avLst/>
                    <a:gdLst>
                      <a:gd name="T0" fmla="*/ 0 w 604"/>
                      <a:gd name="T1" fmla="*/ 136 h 489"/>
                      <a:gd name="T2" fmla="*/ 29 w 604"/>
                      <a:gd name="T3" fmla="*/ 163 h 489"/>
                      <a:gd name="T4" fmla="*/ 0 w 604"/>
                      <a:gd name="T5" fmla="*/ 326 h 489"/>
                      <a:gd name="T6" fmla="*/ 86 w 604"/>
                      <a:gd name="T7" fmla="*/ 353 h 489"/>
                      <a:gd name="T8" fmla="*/ 58 w 604"/>
                      <a:gd name="T9" fmla="*/ 435 h 489"/>
                      <a:gd name="T10" fmla="*/ 172 w 604"/>
                      <a:gd name="T11" fmla="*/ 462 h 489"/>
                      <a:gd name="T12" fmla="*/ 230 w 604"/>
                      <a:gd name="T13" fmla="*/ 407 h 489"/>
                      <a:gd name="T14" fmla="*/ 316 w 604"/>
                      <a:gd name="T15" fmla="*/ 407 h 489"/>
                      <a:gd name="T16" fmla="*/ 374 w 604"/>
                      <a:gd name="T17" fmla="*/ 462 h 489"/>
                      <a:gd name="T18" fmla="*/ 460 w 604"/>
                      <a:gd name="T19" fmla="*/ 489 h 489"/>
                      <a:gd name="T20" fmla="*/ 489 w 604"/>
                      <a:gd name="T21" fmla="*/ 435 h 489"/>
                      <a:gd name="T22" fmla="*/ 604 w 604"/>
                      <a:gd name="T23" fmla="*/ 435 h 489"/>
                      <a:gd name="T24" fmla="*/ 604 w 604"/>
                      <a:gd name="T25" fmla="*/ 407 h 489"/>
                      <a:gd name="T26" fmla="*/ 517 w 604"/>
                      <a:gd name="T27" fmla="*/ 407 h 489"/>
                      <a:gd name="T28" fmla="*/ 489 w 604"/>
                      <a:gd name="T29" fmla="*/ 271 h 489"/>
                      <a:gd name="T30" fmla="*/ 402 w 604"/>
                      <a:gd name="T31" fmla="*/ 271 h 489"/>
                      <a:gd name="T32" fmla="*/ 345 w 604"/>
                      <a:gd name="T33" fmla="*/ 54 h 489"/>
                      <a:gd name="T34" fmla="*/ 287 w 604"/>
                      <a:gd name="T35" fmla="*/ 0 h 489"/>
                      <a:gd name="T36" fmla="*/ 230 w 604"/>
                      <a:gd name="T37" fmla="*/ 0 h 489"/>
                      <a:gd name="T38" fmla="*/ 316 w 604"/>
                      <a:gd name="T39" fmla="*/ 108 h 489"/>
                      <a:gd name="T40" fmla="*/ 172 w 604"/>
                      <a:gd name="T41" fmla="*/ 108 h 489"/>
                      <a:gd name="T42" fmla="*/ 115 w 604"/>
                      <a:gd name="T43" fmla="*/ 81 h 489"/>
                      <a:gd name="T44" fmla="*/ 29 w 604"/>
                      <a:gd name="T45" fmla="*/ 81 h 489"/>
                      <a:gd name="T46" fmla="*/ 0 w 604"/>
                      <a:gd name="T47" fmla="*/ 136 h 48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4"/>
                      <a:gd name="T73" fmla="*/ 0 h 489"/>
                      <a:gd name="T74" fmla="*/ 604 w 604"/>
                      <a:gd name="T75" fmla="*/ 489 h 48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4" h="489">
                        <a:moveTo>
                          <a:pt x="0" y="136"/>
                        </a:moveTo>
                        <a:lnTo>
                          <a:pt x="29" y="163"/>
                        </a:lnTo>
                        <a:lnTo>
                          <a:pt x="0" y="326"/>
                        </a:lnTo>
                        <a:lnTo>
                          <a:pt x="86" y="353"/>
                        </a:lnTo>
                        <a:lnTo>
                          <a:pt x="58" y="435"/>
                        </a:lnTo>
                        <a:lnTo>
                          <a:pt x="172" y="462"/>
                        </a:lnTo>
                        <a:lnTo>
                          <a:pt x="230" y="407"/>
                        </a:lnTo>
                        <a:lnTo>
                          <a:pt x="316" y="407"/>
                        </a:lnTo>
                        <a:lnTo>
                          <a:pt x="374" y="462"/>
                        </a:lnTo>
                        <a:lnTo>
                          <a:pt x="460" y="489"/>
                        </a:lnTo>
                        <a:lnTo>
                          <a:pt x="489" y="435"/>
                        </a:lnTo>
                        <a:lnTo>
                          <a:pt x="604" y="435"/>
                        </a:lnTo>
                        <a:lnTo>
                          <a:pt x="604" y="407"/>
                        </a:lnTo>
                        <a:lnTo>
                          <a:pt x="517" y="407"/>
                        </a:lnTo>
                        <a:lnTo>
                          <a:pt x="489" y="271"/>
                        </a:lnTo>
                        <a:lnTo>
                          <a:pt x="402" y="271"/>
                        </a:lnTo>
                        <a:lnTo>
                          <a:pt x="345" y="54"/>
                        </a:lnTo>
                        <a:lnTo>
                          <a:pt x="287" y="0"/>
                        </a:lnTo>
                        <a:lnTo>
                          <a:pt x="230" y="0"/>
                        </a:lnTo>
                        <a:lnTo>
                          <a:pt x="316" y="108"/>
                        </a:lnTo>
                        <a:lnTo>
                          <a:pt x="172" y="108"/>
                        </a:lnTo>
                        <a:lnTo>
                          <a:pt x="115" y="81"/>
                        </a:lnTo>
                        <a:lnTo>
                          <a:pt x="29" y="81"/>
                        </a:lnTo>
                        <a:lnTo>
                          <a:pt x="0" y="136"/>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25" name="Freeform 118"/>
                  <p:cNvSpPr>
                    <a:spLocks/>
                  </p:cNvSpPr>
                  <p:nvPr/>
                </p:nvSpPr>
                <p:spPr bwMode="auto">
                  <a:xfrm>
                    <a:off x="2129" y="2774"/>
                    <a:ext cx="604" cy="489"/>
                  </a:xfrm>
                  <a:custGeom>
                    <a:avLst/>
                    <a:gdLst>
                      <a:gd name="T0" fmla="*/ 0 w 604"/>
                      <a:gd name="T1" fmla="*/ 136 h 489"/>
                      <a:gd name="T2" fmla="*/ 29 w 604"/>
                      <a:gd name="T3" fmla="*/ 163 h 489"/>
                      <a:gd name="T4" fmla="*/ 0 w 604"/>
                      <a:gd name="T5" fmla="*/ 326 h 489"/>
                      <a:gd name="T6" fmla="*/ 86 w 604"/>
                      <a:gd name="T7" fmla="*/ 353 h 489"/>
                      <a:gd name="T8" fmla="*/ 58 w 604"/>
                      <a:gd name="T9" fmla="*/ 435 h 489"/>
                      <a:gd name="T10" fmla="*/ 172 w 604"/>
                      <a:gd name="T11" fmla="*/ 462 h 489"/>
                      <a:gd name="T12" fmla="*/ 230 w 604"/>
                      <a:gd name="T13" fmla="*/ 407 h 489"/>
                      <a:gd name="T14" fmla="*/ 316 w 604"/>
                      <a:gd name="T15" fmla="*/ 407 h 489"/>
                      <a:gd name="T16" fmla="*/ 374 w 604"/>
                      <a:gd name="T17" fmla="*/ 462 h 489"/>
                      <a:gd name="T18" fmla="*/ 460 w 604"/>
                      <a:gd name="T19" fmla="*/ 489 h 489"/>
                      <a:gd name="T20" fmla="*/ 489 w 604"/>
                      <a:gd name="T21" fmla="*/ 435 h 489"/>
                      <a:gd name="T22" fmla="*/ 604 w 604"/>
                      <a:gd name="T23" fmla="*/ 435 h 489"/>
                      <a:gd name="T24" fmla="*/ 604 w 604"/>
                      <a:gd name="T25" fmla="*/ 407 h 489"/>
                      <a:gd name="T26" fmla="*/ 517 w 604"/>
                      <a:gd name="T27" fmla="*/ 407 h 489"/>
                      <a:gd name="T28" fmla="*/ 489 w 604"/>
                      <a:gd name="T29" fmla="*/ 271 h 489"/>
                      <a:gd name="T30" fmla="*/ 402 w 604"/>
                      <a:gd name="T31" fmla="*/ 271 h 489"/>
                      <a:gd name="T32" fmla="*/ 345 w 604"/>
                      <a:gd name="T33" fmla="*/ 54 h 489"/>
                      <a:gd name="T34" fmla="*/ 287 w 604"/>
                      <a:gd name="T35" fmla="*/ 0 h 489"/>
                      <a:gd name="T36" fmla="*/ 230 w 604"/>
                      <a:gd name="T37" fmla="*/ 0 h 489"/>
                      <a:gd name="T38" fmla="*/ 316 w 604"/>
                      <a:gd name="T39" fmla="*/ 108 h 489"/>
                      <a:gd name="T40" fmla="*/ 172 w 604"/>
                      <a:gd name="T41" fmla="*/ 108 h 489"/>
                      <a:gd name="T42" fmla="*/ 115 w 604"/>
                      <a:gd name="T43" fmla="*/ 81 h 489"/>
                      <a:gd name="T44" fmla="*/ 29 w 604"/>
                      <a:gd name="T45" fmla="*/ 81 h 489"/>
                      <a:gd name="T46" fmla="*/ 0 w 604"/>
                      <a:gd name="T47" fmla="*/ 136 h 48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4"/>
                      <a:gd name="T73" fmla="*/ 0 h 489"/>
                      <a:gd name="T74" fmla="*/ 604 w 604"/>
                      <a:gd name="T75" fmla="*/ 489 h 48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4" h="489">
                        <a:moveTo>
                          <a:pt x="0" y="136"/>
                        </a:moveTo>
                        <a:lnTo>
                          <a:pt x="29" y="163"/>
                        </a:lnTo>
                        <a:lnTo>
                          <a:pt x="0" y="326"/>
                        </a:lnTo>
                        <a:lnTo>
                          <a:pt x="86" y="353"/>
                        </a:lnTo>
                        <a:lnTo>
                          <a:pt x="58" y="435"/>
                        </a:lnTo>
                        <a:lnTo>
                          <a:pt x="172" y="462"/>
                        </a:lnTo>
                        <a:lnTo>
                          <a:pt x="230" y="407"/>
                        </a:lnTo>
                        <a:lnTo>
                          <a:pt x="316" y="407"/>
                        </a:lnTo>
                        <a:lnTo>
                          <a:pt x="374" y="462"/>
                        </a:lnTo>
                        <a:lnTo>
                          <a:pt x="460" y="489"/>
                        </a:lnTo>
                        <a:lnTo>
                          <a:pt x="489" y="435"/>
                        </a:lnTo>
                        <a:lnTo>
                          <a:pt x="604" y="435"/>
                        </a:lnTo>
                        <a:lnTo>
                          <a:pt x="604" y="407"/>
                        </a:lnTo>
                        <a:lnTo>
                          <a:pt x="517" y="407"/>
                        </a:lnTo>
                        <a:lnTo>
                          <a:pt x="489" y="271"/>
                        </a:lnTo>
                        <a:lnTo>
                          <a:pt x="402" y="271"/>
                        </a:lnTo>
                        <a:lnTo>
                          <a:pt x="345" y="54"/>
                        </a:lnTo>
                        <a:lnTo>
                          <a:pt x="287" y="0"/>
                        </a:lnTo>
                        <a:lnTo>
                          <a:pt x="230" y="0"/>
                        </a:lnTo>
                        <a:lnTo>
                          <a:pt x="316" y="108"/>
                        </a:lnTo>
                        <a:lnTo>
                          <a:pt x="172" y="108"/>
                        </a:lnTo>
                        <a:lnTo>
                          <a:pt x="115" y="81"/>
                        </a:lnTo>
                        <a:lnTo>
                          <a:pt x="29" y="81"/>
                        </a:lnTo>
                        <a:lnTo>
                          <a:pt x="0" y="136"/>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565" name="Group 119"/>
                <p:cNvGrpSpPr>
                  <a:grpSpLocks/>
                </p:cNvGrpSpPr>
                <p:nvPr/>
              </p:nvGrpSpPr>
              <p:grpSpPr bwMode="auto">
                <a:xfrm>
                  <a:off x="2618" y="3317"/>
                  <a:ext cx="374" cy="243"/>
                  <a:chOff x="2618" y="3317"/>
                  <a:chExt cx="374" cy="243"/>
                </a:xfrm>
                <a:grpFill/>
              </p:grpSpPr>
              <p:sp>
                <p:nvSpPr>
                  <p:cNvPr id="622" name="Freeform 120"/>
                  <p:cNvSpPr>
                    <a:spLocks/>
                  </p:cNvSpPr>
                  <p:nvPr/>
                </p:nvSpPr>
                <p:spPr bwMode="auto">
                  <a:xfrm>
                    <a:off x="2618" y="3317"/>
                    <a:ext cx="374" cy="243"/>
                  </a:xfrm>
                  <a:custGeom>
                    <a:avLst/>
                    <a:gdLst>
                      <a:gd name="T0" fmla="*/ 0 w 374"/>
                      <a:gd name="T1" fmla="*/ 0 h 243"/>
                      <a:gd name="T2" fmla="*/ 115 w 374"/>
                      <a:gd name="T3" fmla="*/ 108 h 243"/>
                      <a:gd name="T4" fmla="*/ 115 w 374"/>
                      <a:gd name="T5" fmla="*/ 216 h 243"/>
                      <a:gd name="T6" fmla="*/ 374 w 374"/>
                      <a:gd name="T7" fmla="*/ 243 h 243"/>
                      <a:gd name="T8" fmla="*/ 374 w 374"/>
                      <a:gd name="T9" fmla="*/ 135 h 243"/>
                      <a:gd name="T10" fmla="*/ 287 w 374"/>
                      <a:gd name="T11" fmla="*/ 108 h 243"/>
                      <a:gd name="T12" fmla="*/ 200 w 374"/>
                      <a:gd name="T13" fmla="*/ 0 h 243"/>
                      <a:gd name="T14" fmla="*/ 29 w 374"/>
                      <a:gd name="T15" fmla="*/ 0 h 243"/>
                      <a:gd name="T16" fmla="*/ 0 w 374"/>
                      <a:gd name="T17" fmla="*/ 0 h 2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4"/>
                      <a:gd name="T28" fmla="*/ 0 h 243"/>
                      <a:gd name="T29" fmla="*/ 374 w 374"/>
                      <a:gd name="T30" fmla="*/ 243 h 2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4" h="243">
                        <a:moveTo>
                          <a:pt x="0" y="0"/>
                        </a:moveTo>
                        <a:lnTo>
                          <a:pt x="115" y="108"/>
                        </a:lnTo>
                        <a:lnTo>
                          <a:pt x="115" y="216"/>
                        </a:lnTo>
                        <a:lnTo>
                          <a:pt x="374" y="243"/>
                        </a:lnTo>
                        <a:lnTo>
                          <a:pt x="374" y="135"/>
                        </a:lnTo>
                        <a:lnTo>
                          <a:pt x="287" y="108"/>
                        </a:lnTo>
                        <a:lnTo>
                          <a:pt x="200" y="0"/>
                        </a:lnTo>
                        <a:lnTo>
                          <a:pt x="29" y="0"/>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23" name="Freeform 121"/>
                  <p:cNvSpPr>
                    <a:spLocks/>
                  </p:cNvSpPr>
                  <p:nvPr/>
                </p:nvSpPr>
                <p:spPr bwMode="auto">
                  <a:xfrm>
                    <a:off x="2618" y="3317"/>
                    <a:ext cx="374" cy="243"/>
                  </a:xfrm>
                  <a:custGeom>
                    <a:avLst/>
                    <a:gdLst>
                      <a:gd name="T0" fmla="*/ 0 w 374"/>
                      <a:gd name="T1" fmla="*/ 0 h 243"/>
                      <a:gd name="T2" fmla="*/ 115 w 374"/>
                      <a:gd name="T3" fmla="*/ 108 h 243"/>
                      <a:gd name="T4" fmla="*/ 115 w 374"/>
                      <a:gd name="T5" fmla="*/ 216 h 243"/>
                      <a:gd name="T6" fmla="*/ 374 w 374"/>
                      <a:gd name="T7" fmla="*/ 243 h 243"/>
                      <a:gd name="T8" fmla="*/ 374 w 374"/>
                      <a:gd name="T9" fmla="*/ 135 h 243"/>
                      <a:gd name="T10" fmla="*/ 287 w 374"/>
                      <a:gd name="T11" fmla="*/ 108 h 243"/>
                      <a:gd name="T12" fmla="*/ 200 w 374"/>
                      <a:gd name="T13" fmla="*/ 0 h 243"/>
                      <a:gd name="T14" fmla="*/ 29 w 374"/>
                      <a:gd name="T15" fmla="*/ 0 h 243"/>
                      <a:gd name="T16" fmla="*/ 0 w 374"/>
                      <a:gd name="T17" fmla="*/ 0 h 2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4"/>
                      <a:gd name="T28" fmla="*/ 0 h 243"/>
                      <a:gd name="T29" fmla="*/ 374 w 374"/>
                      <a:gd name="T30" fmla="*/ 243 h 2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4" h="243">
                        <a:moveTo>
                          <a:pt x="0" y="0"/>
                        </a:moveTo>
                        <a:lnTo>
                          <a:pt x="115" y="108"/>
                        </a:lnTo>
                        <a:lnTo>
                          <a:pt x="115" y="216"/>
                        </a:lnTo>
                        <a:lnTo>
                          <a:pt x="374" y="243"/>
                        </a:lnTo>
                        <a:lnTo>
                          <a:pt x="374" y="135"/>
                        </a:lnTo>
                        <a:lnTo>
                          <a:pt x="287" y="108"/>
                        </a:lnTo>
                        <a:lnTo>
                          <a:pt x="200" y="0"/>
                        </a:lnTo>
                        <a:lnTo>
                          <a:pt x="29" y="0"/>
                        </a:lnTo>
                        <a:lnTo>
                          <a:pt x="0"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566" name="Group 122"/>
                <p:cNvGrpSpPr>
                  <a:grpSpLocks/>
                </p:cNvGrpSpPr>
                <p:nvPr/>
              </p:nvGrpSpPr>
              <p:grpSpPr bwMode="auto">
                <a:xfrm>
                  <a:off x="2245" y="3317"/>
                  <a:ext cx="774" cy="516"/>
                  <a:chOff x="2245" y="3317"/>
                  <a:chExt cx="774" cy="516"/>
                </a:xfrm>
                <a:grpFill/>
              </p:grpSpPr>
              <p:sp>
                <p:nvSpPr>
                  <p:cNvPr id="620" name="Freeform 123"/>
                  <p:cNvSpPr>
                    <a:spLocks/>
                  </p:cNvSpPr>
                  <p:nvPr/>
                </p:nvSpPr>
                <p:spPr bwMode="auto">
                  <a:xfrm>
                    <a:off x="2245" y="3317"/>
                    <a:ext cx="774" cy="516"/>
                  </a:xfrm>
                  <a:custGeom>
                    <a:avLst/>
                    <a:gdLst>
                      <a:gd name="T0" fmla="*/ 230 w 774"/>
                      <a:gd name="T1" fmla="*/ 28 h 516"/>
                      <a:gd name="T2" fmla="*/ 172 w 774"/>
                      <a:gd name="T3" fmla="*/ 135 h 516"/>
                      <a:gd name="T4" fmla="*/ 0 w 774"/>
                      <a:gd name="T5" fmla="*/ 244 h 516"/>
                      <a:gd name="T6" fmla="*/ 258 w 774"/>
                      <a:gd name="T7" fmla="*/ 244 h 516"/>
                      <a:gd name="T8" fmla="*/ 230 w 774"/>
                      <a:gd name="T9" fmla="*/ 353 h 516"/>
                      <a:gd name="T10" fmla="*/ 316 w 774"/>
                      <a:gd name="T11" fmla="*/ 353 h 516"/>
                      <a:gd name="T12" fmla="*/ 344 w 774"/>
                      <a:gd name="T13" fmla="*/ 461 h 516"/>
                      <a:gd name="T14" fmla="*/ 459 w 774"/>
                      <a:gd name="T15" fmla="*/ 434 h 516"/>
                      <a:gd name="T16" fmla="*/ 573 w 774"/>
                      <a:gd name="T17" fmla="*/ 516 h 516"/>
                      <a:gd name="T18" fmla="*/ 659 w 774"/>
                      <a:gd name="T19" fmla="*/ 353 h 516"/>
                      <a:gd name="T20" fmla="*/ 774 w 774"/>
                      <a:gd name="T21" fmla="*/ 326 h 516"/>
                      <a:gd name="T22" fmla="*/ 745 w 774"/>
                      <a:gd name="T23" fmla="*/ 244 h 516"/>
                      <a:gd name="T24" fmla="*/ 488 w 774"/>
                      <a:gd name="T25" fmla="*/ 217 h 516"/>
                      <a:gd name="T26" fmla="*/ 488 w 774"/>
                      <a:gd name="T27" fmla="*/ 108 h 516"/>
                      <a:gd name="T28" fmla="*/ 373 w 774"/>
                      <a:gd name="T29" fmla="*/ 0 h 516"/>
                      <a:gd name="T30" fmla="*/ 230 w 774"/>
                      <a:gd name="T31" fmla="*/ 28 h 5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74"/>
                      <a:gd name="T49" fmla="*/ 0 h 516"/>
                      <a:gd name="T50" fmla="*/ 774 w 774"/>
                      <a:gd name="T51" fmla="*/ 516 h 5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74" h="516">
                        <a:moveTo>
                          <a:pt x="230" y="28"/>
                        </a:moveTo>
                        <a:lnTo>
                          <a:pt x="172" y="135"/>
                        </a:lnTo>
                        <a:lnTo>
                          <a:pt x="0" y="244"/>
                        </a:lnTo>
                        <a:lnTo>
                          <a:pt x="258" y="244"/>
                        </a:lnTo>
                        <a:lnTo>
                          <a:pt x="230" y="353"/>
                        </a:lnTo>
                        <a:lnTo>
                          <a:pt x="316" y="353"/>
                        </a:lnTo>
                        <a:lnTo>
                          <a:pt x="344" y="461"/>
                        </a:lnTo>
                        <a:lnTo>
                          <a:pt x="459" y="434"/>
                        </a:lnTo>
                        <a:lnTo>
                          <a:pt x="573" y="516"/>
                        </a:lnTo>
                        <a:lnTo>
                          <a:pt x="659" y="353"/>
                        </a:lnTo>
                        <a:lnTo>
                          <a:pt x="774" y="326"/>
                        </a:lnTo>
                        <a:lnTo>
                          <a:pt x="745" y="244"/>
                        </a:lnTo>
                        <a:lnTo>
                          <a:pt x="488" y="217"/>
                        </a:lnTo>
                        <a:lnTo>
                          <a:pt x="488" y="108"/>
                        </a:lnTo>
                        <a:lnTo>
                          <a:pt x="373" y="0"/>
                        </a:lnTo>
                        <a:lnTo>
                          <a:pt x="230" y="28"/>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21" name="Freeform 124"/>
                  <p:cNvSpPr>
                    <a:spLocks/>
                  </p:cNvSpPr>
                  <p:nvPr/>
                </p:nvSpPr>
                <p:spPr bwMode="auto">
                  <a:xfrm>
                    <a:off x="2245" y="3317"/>
                    <a:ext cx="774" cy="516"/>
                  </a:xfrm>
                  <a:custGeom>
                    <a:avLst/>
                    <a:gdLst>
                      <a:gd name="T0" fmla="*/ 230 w 774"/>
                      <a:gd name="T1" fmla="*/ 28 h 516"/>
                      <a:gd name="T2" fmla="*/ 172 w 774"/>
                      <a:gd name="T3" fmla="*/ 135 h 516"/>
                      <a:gd name="T4" fmla="*/ 0 w 774"/>
                      <a:gd name="T5" fmla="*/ 244 h 516"/>
                      <a:gd name="T6" fmla="*/ 258 w 774"/>
                      <a:gd name="T7" fmla="*/ 244 h 516"/>
                      <a:gd name="T8" fmla="*/ 230 w 774"/>
                      <a:gd name="T9" fmla="*/ 353 h 516"/>
                      <a:gd name="T10" fmla="*/ 316 w 774"/>
                      <a:gd name="T11" fmla="*/ 353 h 516"/>
                      <a:gd name="T12" fmla="*/ 344 w 774"/>
                      <a:gd name="T13" fmla="*/ 461 h 516"/>
                      <a:gd name="T14" fmla="*/ 459 w 774"/>
                      <a:gd name="T15" fmla="*/ 434 h 516"/>
                      <a:gd name="T16" fmla="*/ 573 w 774"/>
                      <a:gd name="T17" fmla="*/ 516 h 516"/>
                      <a:gd name="T18" fmla="*/ 659 w 774"/>
                      <a:gd name="T19" fmla="*/ 353 h 516"/>
                      <a:gd name="T20" fmla="*/ 774 w 774"/>
                      <a:gd name="T21" fmla="*/ 326 h 516"/>
                      <a:gd name="T22" fmla="*/ 745 w 774"/>
                      <a:gd name="T23" fmla="*/ 244 h 516"/>
                      <a:gd name="T24" fmla="*/ 488 w 774"/>
                      <a:gd name="T25" fmla="*/ 217 h 516"/>
                      <a:gd name="T26" fmla="*/ 488 w 774"/>
                      <a:gd name="T27" fmla="*/ 108 h 516"/>
                      <a:gd name="T28" fmla="*/ 373 w 774"/>
                      <a:gd name="T29" fmla="*/ 0 h 516"/>
                      <a:gd name="T30" fmla="*/ 230 w 774"/>
                      <a:gd name="T31" fmla="*/ 28 h 5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74"/>
                      <a:gd name="T49" fmla="*/ 0 h 516"/>
                      <a:gd name="T50" fmla="*/ 774 w 774"/>
                      <a:gd name="T51" fmla="*/ 516 h 5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74" h="516">
                        <a:moveTo>
                          <a:pt x="230" y="28"/>
                        </a:moveTo>
                        <a:lnTo>
                          <a:pt x="172" y="135"/>
                        </a:lnTo>
                        <a:lnTo>
                          <a:pt x="0" y="244"/>
                        </a:lnTo>
                        <a:lnTo>
                          <a:pt x="258" y="244"/>
                        </a:lnTo>
                        <a:lnTo>
                          <a:pt x="230" y="353"/>
                        </a:lnTo>
                        <a:lnTo>
                          <a:pt x="316" y="353"/>
                        </a:lnTo>
                        <a:lnTo>
                          <a:pt x="344" y="461"/>
                        </a:lnTo>
                        <a:lnTo>
                          <a:pt x="459" y="434"/>
                        </a:lnTo>
                        <a:lnTo>
                          <a:pt x="573" y="516"/>
                        </a:lnTo>
                        <a:lnTo>
                          <a:pt x="659" y="353"/>
                        </a:lnTo>
                        <a:lnTo>
                          <a:pt x="774" y="326"/>
                        </a:lnTo>
                        <a:lnTo>
                          <a:pt x="745" y="244"/>
                        </a:lnTo>
                        <a:lnTo>
                          <a:pt x="488" y="217"/>
                        </a:lnTo>
                        <a:lnTo>
                          <a:pt x="488" y="108"/>
                        </a:lnTo>
                        <a:lnTo>
                          <a:pt x="373" y="0"/>
                        </a:lnTo>
                        <a:lnTo>
                          <a:pt x="230" y="28"/>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sp>
              <p:nvSpPr>
                <p:cNvPr id="567" name="Rectangle 125"/>
                <p:cNvSpPr>
                  <a:spLocks noChangeArrowheads="1"/>
                </p:cNvSpPr>
                <p:nvPr/>
              </p:nvSpPr>
              <p:spPr bwMode="auto">
                <a:xfrm>
                  <a:off x="1573" y="2478"/>
                  <a:ext cx="475"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EVANGELINE</a:t>
                  </a:r>
                  <a:endParaRPr lang="en-US" sz="1700">
                    <a:solidFill>
                      <a:srgbClr val="000000"/>
                    </a:solidFill>
                    <a:latin typeface="Arial" charset="0"/>
                  </a:endParaRPr>
                </a:p>
              </p:txBody>
            </p:sp>
            <p:sp>
              <p:nvSpPr>
                <p:cNvPr id="568" name="Rectangle 126"/>
                <p:cNvSpPr>
                  <a:spLocks noChangeArrowheads="1"/>
                </p:cNvSpPr>
                <p:nvPr/>
              </p:nvSpPr>
              <p:spPr bwMode="auto">
                <a:xfrm>
                  <a:off x="2019" y="2574"/>
                  <a:ext cx="21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SAINT</a:t>
                  </a:r>
                  <a:endParaRPr lang="en-US" sz="1700">
                    <a:solidFill>
                      <a:srgbClr val="000000"/>
                    </a:solidFill>
                    <a:latin typeface="Arial" charset="0"/>
                  </a:endParaRPr>
                </a:p>
              </p:txBody>
            </p:sp>
            <p:sp>
              <p:nvSpPr>
                <p:cNvPr id="569" name="Rectangle 127"/>
                <p:cNvSpPr>
                  <a:spLocks noChangeArrowheads="1"/>
                </p:cNvSpPr>
                <p:nvPr/>
              </p:nvSpPr>
              <p:spPr bwMode="auto">
                <a:xfrm>
                  <a:off x="2003" y="2634"/>
                  <a:ext cx="305"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LANDRY</a:t>
                  </a:r>
                  <a:endParaRPr lang="en-US" sz="1700">
                    <a:solidFill>
                      <a:srgbClr val="000000"/>
                    </a:solidFill>
                    <a:latin typeface="Arial" charset="0"/>
                  </a:endParaRPr>
                </a:p>
              </p:txBody>
            </p:sp>
            <p:sp>
              <p:nvSpPr>
                <p:cNvPr id="570" name="Rectangle 129"/>
                <p:cNvSpPr>
                  <a:spLocks noChangeArrowheads="1"/>
                </p:cNvSpPr>
                <p:nvPr/>
              </p:nvSpPr>
              <p:spPr bwMode="auto">
                <a:xfrm>
                  <a:off x="1642" y="3369"/>
                  <a:ext cx="405"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VERMILION</a:t>
                  </a:r>
                  <a:endParaRPr lang="en-US" sz="1700">
                    <a:solidFill>
                      <a:srgbClr val="000000"/>
                    </a:solidFill>
                    <a:latin typeface="Arial" charset="0"/>
                  </a:endParaRPr>
                </a:p>
              </p:txBody>
            </p:sp>
            <p:sp>
              <p:nvSpPr>
                <p:cNvPr id="571" name="Rectangle 130"/>
                <p:cNvSpPr>
                  <a:spLocks noChangeArrowheads="1"/>
                </p:cNvSpPr>
                <p:nvPr/>
              </p:nvSpPr>
              <p:spPr bwMode="auto">
                <a:xfrm>
                  <a:off x="2228" y="3723"/>
                  <a:ext cx="126"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VER</a:t>
                  </a:r>
                  <a:endParaRPr lang="en-US" sz="1700">
                    <a:solidFill>
                      <a:srgbClr val="000000"/>
                    </a:solidFill>
                    <a:latin typeface="Arial" charset="0"/>
                  </a:endParaRPr>
                </a:p>
              </p:txBody>
            </p:sp>
            <p:sp>
              <p:nvSpPr>
                <p:cNvPr id="572" name="Rectangle 131"/>
                <p:cNvSpPr>
                  <a:spLocks noChangeArrowheads="1"/>
                </p:cNvSpPr>
                <p:nvPr/>
              </p:nvSpPr>
              <p:spPr bwMode="auto">
                <a:xfrm rot="-3180000">
                  <a:off x="1900" y="2937"/>
                  <a:ext cx="358"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LAFAYETTE</a:t>
                  </a:r>
                  <a:endParaRPr lang="en-US" sz="1700">
                    <a:solidFill>
                      <a:srgbClr val="000000"/>
                    </a:solidFill>
                    <a:latin typeface="Arial" charset="0"/>
                  </a:endParaRPr>
                </a:p>
              </p:txBody>
            </p:sp>
            <p:sp>
              <p:nvSpPr>
                <p:cNvPr id="573" name="Rectangle 134"/>
                <p:cNvSpPr>
                  <a:spLocks noChangeArrowheads="1"/>
                </p:cNvSpPr>
                <p:nvPr/>
              </p:nvSpPr>
              <p:spPr bwMode="auto">
                <a:xfrm>
                  <a:off x="2235" y="3287"/>
                  <a:ext cx="248"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IBERIA</a:t>
                  </a:r>
                  <a:endParaRPr lang="en-US" sz="1700">
                    <a:solidFill>
                      <a:srgbClr val="000000"/>
                    </a:solidFill>
                    <a:latin typeface="Arial" charset="0"/>
                  </a:endParaRPr>
                </a:p>
              </p:txBody>
            </p:sp>
            <p:sp>
              <p:nvSpPr>
                <p:cNvPr id="574" name="Rectangle 135"/>
                <p:cNvSpPr>
                  <a:spLocks noChangeArrowheads="1"/>
                </p:cNvSpPr>
                <p:nvPr/>
              </p:nvSpPr>
              <p:spPr bwMode="auto">
                <a:xfrm>
                  <a:off x="2550" y="3522"/>
                  <a:ext cx="219"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SAINT</a:t>
                  </a:r>
                  <a:endParaRPr lang="en-US" sz="1700">
                    <a:solidFill>
                      <a:srgbClr val="000000"/>
                    </a:solidFill>
                    <a:latin typeface="Arial" charset="0"/>
                  </a:endParaRPr>
                </a:p>
              </p:txBody>
            </p:sp>
            <p:sp>
              <p:nvSpPr>
                <p:cNvPr id="575" name="Rectangle 136"/>
                <p:cNvSpPr>
                  <a:spLocks noChangeArrowheads="1"/>
                </p:cNvSpPr>
                <p:nvPr/>
              </p:nvSpPr>
              <p:spPr bwMode="auto">
                <a:xfrm>
                  <a:off x="2561" y="3580"/>
                  <a:ext cx="216"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MARY</a:t>
                  </a:r>
                  <a:endParaRPr lang="en-US" sz="1700">
                    <a:solidFill>
                      <a:srgbClr val="000000"/>
                    </a:solidFill>
                    <a:latin typeface="Arial" charset="0"/>
                  </a:endParaRPr>
                </a:p>
              </p:txBody>
            </p:sp>
            <p:grpSp>
              <p:nvGrpSpPr>
                <p:cNvPr id="576" name="Group 137"/>
                <p:cNvGrpSpPr>
                  <a:grpSpLocks/>
                </p:cNvGrpSpPr>
                <p:nvPr/>
              </p:nvGrpSpPr>
              <p:grpSpPr bwMode="auto">
                <a:xfrm>
                  <a:off x="1529" y="2285"/>
                  <a:ext cx="430" cy="516"/>
                  <a:chOff x="1529" y="2285"/>
                  <a:chExt cx="430" cy="516"/>
                </a:xfrm>
                <a:grpFill/>
              </p:grpSpPr>
              <p:sp>
                <p:nvSpPr>
                  <p:cNvPr id="618" name="Freeform 138"/>
                  <p:cNvSpPr>
                    <a:spLocks/>
                  </p:cNvSpPr>
                  <p:nvPr/>
                </p:nvSpPr>
                <p:spPr bwMode="auto">
                  <a:xfrm>
                    <a:off x="1529" y="2285"/>
                    <a:ext cx="430" cy="516"/>
                  </a:xfrm>
                  <a:custGeom>
                    <a:avLst/>
                    <a:gdLst>
                      <a:gd name="T0" fmla="*/ 28 w 430"/>
                      <a:gd name="T1" fmla="*/ 82 h 516"/>
                      <a:gd name="T2" fmla="*/ 28 w 430"/>
                      <a:gd name="T3" fmla="*/ 434 h 516"/>
                      <a:gd name="T4" fmla="*/ 0 w 430"/>
                      <a:gd name="T5" fmla="*/ 516 h 516"/>
                      <a:gd name="T6" fmla="*/ 143 w 430"/>
                      <a:gd name="T7" fmla="*/ 516 h 516"/>
                      <a:gd name="T8" fmla="*/ 172 w 430"/>
                      <a:gd name="T9" fmla="*/ 461 h 516"/>
                      <a:gd name="T10" fmla="*/ 345 w 430"/>
                      <a:gd name="T11" fmla="*/ 461 h 516"/>
                      <a:gd name="T12" fmla="*/ 345 w 430"/>
                      <a:gd name="T13" fmla="*/ 407 h 516"/>
                      <a:gd name="T14" fmla="*/ 402 w 430"/>
                      <a:gd name="T15" fmla="*/ 407 h 516"/>
                      <a:gd name="T16" fmla="*/ 402 w 430"/>
                      <a:gd name="T17" fmla="*/ 354 h 516"/>
                      <a:gd name="T18" fmla="*/ 430 w 430"/>
                      <a:gd name="T19" fmla="*/ 299 h 516"/>
                      <a:gd name="T20" fmla="*/ 430 w 430"/>
                      <a:gd name="T21" fmla="*/ 218 h 516"/>
                      <a:gd name="T22" fmla="*/ 402 w 430"/>
                      <a:gd name="T23" fmla="*/ 164 h 516"/>
                      <a:gd name="T24" fmla="*/ 402 w 430"/>
                      <a:gd name="T25" fmla="*/ 136 h 516"/>
                      <a:gd name="T26" fmla="*/ 345 w 430"/>
                      <a:gd name="T27" fmla="*/ 136 h 516"/>
                      <a:gd name="T28" fmla="*/ 345 w 430"/>
                      <a:gd name="T29" fmla="*/ 109 h 516"/>
                      <a:gd name="T30" fmla="*/ 287 w 430"/>
                      <a:gd name="T31" fmla="*/ 55 h 516"/>
                      <a:gd name="T32" fmla="*/ 287 w 430"/>
                      <a:gd name="T33" fmla="*/ 28 h 516"/>
                      <a:gd name="T34" fmla="*/ 201 w 430"/>
                      <a:gd name="T35" fmla="*/ 0 h 516"/>
                      <a:gd name="T36" fmla="*/ 86 w 430"/>
                      <a:gd name="T37" fmla="*/ 82 h 516"/>
                      <a:gd name="T38" fmla="*/ 28 w 430"/>
                      <a:gd name="T39" fmla="*/ 82 h 5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0"/>
                      <a:gd name="T61" fmla="*/ 0 h 516"/>
                      <a:gd name="T62" fmla="*/ 430 w 430"/>
                      <a:gd name="T63" fmla="*/ 516 h 5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0" h="516">
                        <a:moveTo>
                          <a:pt x="28" y="82"/>
                        </a:moveTo>
                        <a:lnTo>
                          <a:pt x="28" y="434"/>
                        </a:lnTo>
                        <a:lnTo>
                          <a:pt x="0" y="516"/>
                        </a:lnTo>
                        <a:lnTo>
                          <a:pt x="143" y="516"/>
                        </a:lnTo>
                        <a:lnTo>
                          <a:pt x="172" y="461"/>
                        </a:lnTo>
                        <a:lnTo>
                          <a:pt x="345" y="461"/>
                        </a:lnTo>
                        <a:lnTo>
                          <a:pt x="345" y="407"/>
                        </a:lnTo>
                        <a:lnTo>
                          <a:pt x="402" y="407"/>
                        </a:lnTo>
                        <a:lnTo>
                          <a:pt x="402" y="354"/>
                        </a:lnTo>
                        <a:lnTo>
                          <a:pt x="430" y="299"/>
                        </a:lnTo>
                        <a:lnTo>
                          <a:pt x="430" y="218"/>
                        </a:lnTo>
                        <a:lnTo>
                          <a:pt x="402" y="164"/>
                        </a:lnTo>
                        <a:lnTo>
                          <a:pt x="402" y="136"/>
                        </a:lnTo>
                        <a:lnTo>
                          <a:pt x="345" y="136"/>
                        </a:lnTo>
                        <a:lnTo>
                          <a:pt x="345" y="109"/>
                        </a:lnTo>
                        <a:lnTo>
                          <a:pt x="287" y="55"/>
                        </a:lnTo>
                        <a:lnTo>
                          <a:pt x="287" y="28"/>
                        </a:lnTo>
                        <a:lnTo>
                          <a:pt x="201" y="0"/>
                        </a:lnTo>
                        <a:lnTo>
                          <a:pt x="86" y="82"/>
                        </a:lnTo>
                        <a:lnTo>
                          <a:pt x="28" y="82"/>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19" name="Freeform 139"/>
                  <p:cNvSpPr>
                    <a:spLocks/>
                  </p:cNvSpPr>
                  <p:nvPr/>
                </p:nvSpPr>
                <p:spPr bwMode="auto">
                  <a:xfrm>
                    <a:off x="1529" y="2285"/>
                    <a:ext cx="430" cy="516"/>
                  </a:xfrm>
                  <a:custGeom>
                    <a:avLst/>
                    <a:gdLst>
                      <a:gd name="T0" fmla="*/ 28 w 430"/>
                      <a:gd name="T1" fmla="*/ 82 h 516"/>
                      <a:gd name="T2" fmla="*/ 28 w 430"/>
                      <a:gd name="T3" fmla="*/ 434 h 516"/>
                      <a:gd name="T4" fmla="*/ 0 w 430"/>
                      <a:gd name="T5" fmla="*/ 516 h 516"/>
                      <a:gd name="T6" fmla="*/ 143 w 430"/>
                      <a:gd name="T7" fmla="*/ 516 h 516"/>
                      <a:gd name="T8" fmla="*/ 172 w 430"/>
                      <a:gd name="T9" fmla="*/ 461 h 516"/>
                      <a:gd name="T10" fmla="*/ 345 w 430"/>
                      <a:gd name="T11" fmla="*/ 461 h 516"/>
                      <a:gd name="T12" fmla="*/ 345 w 430"/>
                      <a:gd name="T13" fmla="*/ 407 h 516"/>
                      <a:gd name="T14" fmla="*/ 402 w 430"/>
                      <a:gd name="T15" fmla="*/ 407 h 516"/>
                      <a:gd name="T16" fmla="*/ 402 w 430"/>
                      <a:gd name="T17" fmla="*/ 354 h 516"/>
                      <a:gd name="T18" fmla="*/ 430 w 430"/>
                      <a:gd name="T19" fmla="*/ 299 h 516"/>
                      <a:gd name="T20" fmla="*/ 430 w 430"/>
                      <a:gd name="T21" fmla="*/ 218 h 516"/>
                      <a:gd name="T22" fmla="*/ 402 w 430"/>
                      <a:gd name="T23" fmla="*/ 164 h 516"/>
                      <a:gd name="T24" fmla="*/ 402 w 430"/>
                      <a:gd name="T25" fmla="*/ 136 h 516"/>
                      <a:gd name="T26" fmla="*/ 345 w 430"/>
                      <a:gd name="T27" fmla="*/ 136 h 516"/>
                      <a:gd name="T28" fmla="*/ 345 w 430"/>
                      <a:gd name="T29" fmla="*/ 109 h 516"/>
                      <a:gd name="T30" fmla="*/ 287 w 430"/>
                      <a:gd name="T31" fmla="*/ 55 h 516"/>
                      <a:gd name="T32" fmla="*/ 287 w 430"/>
                      <a:gd name="T33" fmla="*/ 28 h 516"/>
                      <a:gd name="T34" fmla="*/ 201 w 430"/>
                      <a:gd name="T35" fmla="*/ 0 h 516"/>
                      <a:gd name="T36" fmla="*/ 86 w 430"/>
                      <a:gd name="T37" fmla="*/ 82 h 516"/>
                      <a:gd name="T38" fmla="*/ 28 w 430"/>
                      <a:gd name="T39" fmla="*/ 82 h 5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0"/>
                      <a:gd name="T61" fmla="*/ 0 h 516"/>
                      <a:gd name="T62" fmla="*/ 430 w 430"/>
                      <a:gd name="T63" fmla="*/ 516 h 5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0" h="516">
                        <a:moveTo>
                          <a:pt x="28" y="82"/>
                        </a:moveTo>
                        <a:lnTo>
                          <a:pt x="28" y="434"/>
                        </a:lnTo>
                        <a:lnTo>
                          <a:pt x="0" y="516"/>
                        </a:lnTo>
                        <a:lnTo>
                          <a:pt x="143" y="516"/>
                        </a:lnTo>
                        <a:lnTo>
                          <a:pt x="172" y="461"/>
                        </a:lnTo>
                        <a:lnTo>
                          <a:pt x="345" y="461"/>
                        </a:lnTo>
                        <a:lnTo>
                          <a:pt x="345" y="407"/>
                        </a:lnTo>
                        <a:lnTo>
                          <a:pt x="402" y="407"/>
                        </a:lnTo>
                        <a:lnTo>
                          <a:pt x="402" y="354"/>
                        </a:lnTo>
                        <a:lnTo>
                          <a:pt x="430" y="299"/>
                        </a:lnTo>
                        <a:lnTo>
                          <a:pt x="430" y="218"/>
                        </a:lnTo>
                        <a:lnTo>
                          <a:pt x="402" y="164"/>
                        </a:lnTo>
                        <a:lnTo>
                          <a:pt x="402" y="136"/>
                        </a:lnTo>
                        <a:lnTo>
                          <a:pt x="345" y="136"/>
                        </a:lnTo>
                        <a:lnTo>
                          <a:pt x="345" y="109"/>
                        </a:lnTo>
                        <a:lnTo>
                          <a:pt x="287" y="55"/>
                        </a:lnTo>
                        <a:lnTo>
                          <a:pt x="287" y="28"/>
                        </a:lnTo>
                        <a:lnTo>
                          <a:pt x="201" y="0"/>
                        </a:lnTo>
                        <a:lnTo>
                          <a:pt x="86" y="82"/>
                        </a:lnTo>
                        <a:lnTo>
                          <a:pt x="28" y="82"/>
                        </a:lnTo>
                      </a:path>
                    </a:pathLst>
                  </a:custGeom>
                  <a:solidFill>
                    <a:srgbClr val="FFFF0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577" name="Group 140"/>
                <p:cNvGrpSpPr>
                  <a:grpSpLocks/>
                </p:cNvGrpSpPr>
                <p:nvPr/>
              </p:nvGrpSpPr>
              <p:grpSpPr bwMode="auto">
                <a:xfrm>
                  <a:off x="1671" y="2419"/>
                  <a:ext cx="774" cy="573"/>
                  <a:chOff x="1671" y="2419"/>
                  <a:chExt cx="774" cy="573"/>
                </a:xfrm>
                <a:grpFill/>
              </p:grpSpPr>
              <p:sp>
                <p:nvSpPr>
                  <p:cNvPr id="616" name="Freeform 141"/>
                  <p:cNvSpPr>
                    <a:spLocks/>
                  </p:cNvSpPr>
                  <p:nvPr/>
                </p:nvSpPr>
                <p:spPr bwMode="auto">
                  <a:xfrm>
                    <a:off x="1673" y="2421"/>
                    <a:ext cx="772" cy="571"/>
                  </a:xfrm>
                  <a:custGeom>
                    <a:avLst/>
                    <a:gdLst>
                      <a:gd name="T0" fmla="*/ 258 w 772"/>
                      <a:gd name="T1" fmla="*/ 0 h 571"/>
                      <a:gd name="T2" fmla="*/ 258 w 772"/>
                      <a:gd name="T3" fmla="*/ 27 h 571"/>
                      <a:gd name="T4" fmla="*/ 285 w 772"/>
                      <a:gd name="T5" fmla="*/ 81 h 571"/>
                      <a:gd name="T6" fmla="*/ 285 w 772"/>
                      <a:gd name="T7" fmla="*/ 163 h 571"/>
                      <a:gd name="T8" fmla="*/ 258 w 772"/>
                      <a:gd name="T9" fmla="*/ 217 h 571"/>
                      <a:gd name="T10" fmla="*/ 258 w 772"/>
                      <a:gd name="T11" fmla="*/ 270 h 571"/>
                      <a:gd name="T12" fmla="*/ 200 w 772"/>
                      <a:gd name="T13" fmla="*/ 270 h 571"/>
                      <a:gd name="T14" fmla="*/ 200 w 772"/>
                      <a:gd name="T15" fmla="*/ 325 h 571"/>
                      <a:gd name="T16" fmla="*/ 28 w 772"/>
                      <a:gd name="T17" fmla="*/ 325 h 571"/>
                      <a:gd name="T18" fmla="*/ 0 w 772"/>
                      <a:gd name="T19" fmla="*/ 379 h 571"/>
                      <a:gd name="T20" fmla="*/ 229 w 772"/>
                      <a:gd name="T21" fmla="*/ 379 h 571"/>
                      <a:gd name="T22" fmla="*/ 229 w 772"/>
                      <a:gd name="T23" fmla="*/ 434 h 571"/>
                      <a:gd name="T24" fmla="*/ 285 w 772"/>
                      <a:gd name="T25" fmla="*/ 434 h 571"/>
                      <a:gd name="T26" fmla="*/ 285 w 772"/>
                      <a:gd name="T27" fmla="*/ 515 h 571"/>
                      <a:gd name="T28" fmla="*/ 312 w 772"/>
                      <a:gd name="T29" fmla="*/ 571 h 571"/>
                      <a:gd name="T30" fmla="*/ 400 w 772"/>
                      <a:gd name="T31" fmla="*/ 461 h 571"/>
                      <a:gd name="T32" fmla="*/ 457 w 772"/>
                      <a:gd name="T33" fmla="*/ 488 h 571"/>
                      <a:gd name="T34" fmla="*/ 486 w 772"/>
                      <a:gd name="T35" fmla="*/ 434 h 571"/>
                      <a:gd name="T36" fmla="*/ 572 w 772"/>
                      <a:gd name="T37" fmla="*/ 434 h 571"/>
                      <a:gd name="T38" fmla="*/ 629 w 772"/>
                      <a:gd name="T39" fmla="*/ 461 h 571"/>
                      <a:gd name="T40" fmla="*/ 772 w 772"/>
                      <a:gd name="T41" fmla="*/ 461 h 571"/>
                      <a:gd name="T42" fmla="*/ 687 w 772"/>
                      <a:gd name="T43" fmla="*/ 352 h 571"/>
                      <a:gd name="T44" fmla="*/ 687 w 772"/>
                      <a:gd name="T45" fmla="*/ 163 h 571"/>
                      <a:gd name="T46" fmla="*/ 658 w 772"/>
                      <a:gd name="T47" fmla="*/ 54 h 571"/>
                      <a:gd name="T48" fmla="*/ 572 w 772"/>
                      <a:gd name="T49" fmla="*/ 0 h 571"/>
                      <a:gd name="T50" fmla="*/ 258 w 772"/>
                      <a:gd name="T51" fmla="*/ 0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72"/>
                      <a:gd name="T79" fmla="*/ 0 h 571"/>
                      <a:gd name="T80" fmla="*/ 772 w 772"/>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72" h="571">
                        <a:moveTo>
                          <a:pt x="258" y="0"/>
                        </a:moveTo>
                        <a:lnTo>
                          <a:pt x="258" y="27"/>
                        </a:lnTo>
                        <a:lnTo>
                          <a:pt x="285" y="81"/>
                        </a:lnTo>
                        <a:lnTo>
                          <a:pt x="285" y="163"/>
                        </a:lnTo>
                        <a:lnTo>
                          <a:pt x="258" y="217"/>
                        </a:lnTo>
                        <a:lnTo>
                          <a:pt x="258" y="270"/>
                        </a:lnTo>
                        <a:lnTo>
                          <a:pt x="200" y="270"/>
                        </a:lnTo>
                        <a:lnTo>
                          <a:pt x="200" y="325"/>
                        </a:lnTo>
                        <a:lnTo>
                          <a:pt x="28" y="325"/>
                        </a:lnTo>
                        <a:lnTo>
                          <a:pt x="0" y="379"/>
                        </a:lnTo>
                        <a:lnTo>
                          <a:pt x="229" y="379"/>
                        </a:lnTo>
                        <a:lnTo>
                          <a:pt x="229" y="434"/>
                        </a:lnTo>
                        <a:lnTo>
                          <a:pt x="285" y="434"/>
                        </a:lnTo>
                        <a:lnTo>
                          <a:pt x="285" y="515"/>
                        </a:lnTo>
                        <a:lnTo>
                          <a:pt x="312" y="571"/>
                        </a:lnTo>
                        <a:lnTo>
                          <a:pt x="400" y="461"/>
                        </a:lnTo>
                        <a:lnTo>
                          <a:pt x="457" y="488"/>
                        </a:lnTo>
                        <a:lnTo>
                          <a:pt x="486" y="434"/>
                        </a:lnTo>
                        <a:lnTo>
                          <a:pt x="572" y="434"/>
                        </a:lnTo>
                        <a:lnTo>
                          <a:pt x="629" y="461"/>
                        </a:lnTo>
                        <a:lnTo>
                          <a:pt x="772" y="461"/>
                        </a:lnTo>
                        <a:lnTo>
                          <a:pt x="687" y="352"/>
                        </a:lnTo>
                        <a:lnTo>
                          <a:pt x="687" y="163"/>
                        </a:lnTo>
                        <a:lnTo>
                          <a:pt x="658" y="54"/>
                        </a:lnTo>
                        <a:lnTo>
                          <a:pt x="572" y="0"/>
                        </a:lnTo>
                        <a:lnTo>
                          <a:pt x="258"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17" name="Freeform 142"/>
                  <p:cNvSpPr>
                    <a:spLocks/>
                  </p:cNvSpPr>
                  <p:nvPr/>
                </p:nvSpPr>
                <p:spPr bwMode="auto">
                  <a:xfrm>
                    <a:off x="1671" y="2419"/>
                    <a:ext cx="772" cy="571"/>
                  </a:xfrm>
                  <a:custGeom>
                    <a:avLst/>
                    <a:gdLst>
                      <a:gd name="T0" fmla="*/ 258 w 772"/>
                      <a:gd name="T1" fmla="*/ 0 h 571"/>
                      <a:gd name="T2" fmla="*/ 258 w 772"/>
                      <a:gd name="T3" fmla="*/ 27 h 571"/>
                      <a:gd name="T4" fmla="*/ 285 w 772"/>
                      <a:gd name="T5" fmla="*/ 81 h 571"/>
                      <a:gd name="T6" fmla="*/ 285 w 772"/>
                      <a:gd name="T7" fmla="*/ 163 h 571"/>
                      <a:gd name="T8" fmla="*/ 258 w 772"/>
                      <a:gd name="T9" fmla="*/ 217 h 571"/>
                      <a:gd name="T10" fmla="*/ 258 w 772"/>
                      <a:gd name="T11" fmla="*/ 270 h 571"/>
                      <a:gd name="T12" fmla="*/ 200 w 772"/>
                      <a:gd name="T13" fmla="*/ 270 h 571"/>
                      <a:gd name="T14" fmla="*/ 200 w 772"/>
                      <a:gd name="T15" fmla="*/ 325 h 571"/>
                      <a:gd name="T16" fmla="*/ 28 w 772"/>
                      <a:gd name="T17" fmla="*/ 325 h 571"/>
                      <a:gd name="T18" fmla="*/ 0 w 772"/>
                      <a:gd name="T19" fmla="*/ 379 h 571"/>
                      <a:gd name="T20" fmla="*/ 229 w 772"/>
                      <a:gd name="T21" fmla="*/ 379 h 571"/>
                      <a:gd name="T22" fmla="*/ 229 w 772"/>
                      <a:gd name="T23" fmla="*/ 434 h 571"/>
                      <a:gd name="T24" fmla="*/ 285 w 772"/>
                      <a:gd name="T25" fmla="*/ 434 h 571"/>
                      <a:gd name="T26" fmla="*/ 285 w 772"/>
                      <a:gd name="T27" fmla="*/ 515 h 571"/>
                      <a:gd name="T28" fmla="*/ 312 w 772"/>
                      <a:gd name="T29" fmla="*/ 571 h 571"/>
                      <a:gd name="T30" fmla="*/ 400 w 772"/>
                      <a:gd name="T31" fmla="*/ 461 h 571"/>
                      <a:gd name="T32" fmla="*/ 457 w 772"/>
                      <a:gd name="T33" fmla="*/ 488 h 571"/>
                      <a:gd name="T34" fmla="*/ 486 w 772"/>
                      <a:gd name="T35" fmla="*/ 434 h 571"/>
                      <a:gd name="T36" fmla="*/ 572 w 772"/>
                      <a:gd name="T37" fmla="*/ 434 h 571"/>
                      <a:gd name="T38" fmla="*/ 629 w 772"/>
                      <a:gd name="T39" fmla="*/ 461 h 571"/>
                      <a:gd name="T40" fmla="*/ 772 w 772"/>
                      <a:gd name="T41" fmla="*/ 461 h 571"/>
                      <a:gd name="T42" fmla="*/ 687 w 772"/>
                      <a:gd name="T43" fmla="*/ 352 h 571"/>
                      <a:gd name="T44" fmla="*/ 687 w 772"/>
                      <a:gd name="T45" fmla="*/ 163 h 571"/>
                      <a:gd name="T46" fmla="*/ 658 w 772"/>
                      <a:gd name="T47" fmla="*/ 54 h 571"/>
                      <a:gd name="T48" fmla="*/ 572 w 772"/>
                      <a:gd name="T49" fmla="*/ 0 h 571"/>
                      <a:gd name="T50" fmla="*/ 258 w 772"/>
                      <a:gd name="T51" fmla="*/ 0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72"/>
                      <a:gd name="T79" fmla="*/ 0 h 571"/>
                      <a:gd name="T80" fmla="*/ 772 w 772"/>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72" h="571">
                        <a:moveTo>
                          <a:pt x="258" y="0"/>
                        </a:moveTo>
                        <a:lnTo>
                          <a:pt x="258" y="27"/>
                        </a:lnTo>
                        <a:lnTo>
                          <a:pt x="285" y="81"/>
                        </a:lnTo>
                        <a:lnTo>
                          <a:pt x="285" y="163"/>
                        </a:lnTo>
                        <a:lnTo>
                          <a:pt x="258" y="217"/>
                        </a:lnTo>
                        <a:lnTo>
                          <a:pt x="258" y="270"/>
                        </a:lnTo>
                        <a:lnTo>
                          <a:pt x="200" y="270"/>
                        </a:lnTo>
                        <a:lnTo>
                          <a:pt x="200" y="325"/>
                        </a:lnTo>
                        <a:lnTo>
                          <a:pt x="28" y="325"/>
                        </a:lnTo>
                        <a:lnTo>
                          <a:pt x="0" y="379"/>
                        </a:lnTo>
                        <a:lnTo>
                          <a:pt x="229" y="379"/>
                        </a:lnTo>
                        <a:lnTo>
                          <a:pt x="229" y="434"/>
                        </a:lnTo>
                        <a:lnTo>
                          <a:pt x="285" y="434"/>
                        </a:lnTo>
                        <a:lnTo>
                          <a:pt x="285" y="515"/>
                        </a:lnTo>
                        <a:lnTo>
                          <a:pt x="312" y="571"/>
                        </a:lnTo>
                        <a:lnTo>
                          <a:pt x="400" y="461"/>
                        </a:lnTo>
                        <a:lnTo>
                          <a:pt x="457" y="488"/>
                        </a:lnTo>
                        <a:lnTo>
                          <a:pt x="486" y="434"/>
                        </a:lnTo>
                        <a:lnTo>
                          <a:pt x="572" y="434"/>
                        </a:lnTo>
                        <a:lnTo>
                          <a:pt x="629" y="461"/>
                        </a:lnTo>
                        <a:lnTo>
                          <a:pt x="772" y="461"/>
                        </a:lnTo>
                        <a:lnTo>
                          <a:pt x="687" y="352"/>
                        </a:lnTo>
                        <a:lnTo>
                          <a:pt x="687" y="163"/>
                        </a:lnTo>
                        <a:lnTo>
                          <a:pt x="658" y="54"/>
                        </a:lnTo>
                        <a:lnTo>
                          <a:pt x="572" y="0"/>
                        </a:lnTo>
                        <a:lnTo>
                          <a:pt x="258"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578" name="Group 143"/>
                <p:cNvGrpSpPr>
                  <a:grpSpLocks/>
                </p:cNvGrpSpPr>
                <p:nvPr/>
              </p:nvGrpSpPr>
              <p:grpSpPr bwMode="auto">
                <a:xfrm>
                  <a:off x="1529" y="2801"/>
                  <a:ext cx="457" cy="435"/>
                  <a:chOff x="1529" y="2801"/>
                  <a:chExt cx="457" cy="435"/>
                </a:xfrm>
                <a:grpFill/>
              </p:grpSpPr>
              <p:sp>
                <p:nvSpPr>
                  <p:cNvPr id="614" name="Freeform 144"/>
                  <p:cNvSpPr>
                    <a:spLocks/>
                  </p:cNvSpPr>
                  <p:nvPr/>
                </p:nvSpPr>
                <p:spPr bwMode="auto">
                  <a:xfrm>
                    <a:off x="1529" y="2801"/>
                    <a:ext cx="457" cy="435"/>
                  </a:xfrm>
                  <a:custGeom>
                    <a:avLst/>
                    <a:gdLst>
                      <a:gd name="T0" fmla="*/ 0 w 457"/>
                      <a:gd name="T1" fmla="*/ 0 h 435"/>
                      <a:gd name="T2" fmla="*/ 28 w 457"/>
                      <a:gd name="T3" fmla="*/ 54 h 435"/>
                      <a:gd name="T4" fmla="*/ 0 w 457"/>
                      <a:gd name="T5" fmla="*/ 109 h 435"/>
                      <a:gd name="T6" fmla="*/ 0 w 457"/>
                      <a:gd name="T7" fmla="*/ 272 h 435"/>
                      <a:gd name="T8" fmla="*/ 57 w 457"/>
                      <a:gd name="T9" fmla="*/ 299 h 435"/>
                      <a:gd name="T10" fmla="*/ 28 w 457"/>
                      <a:gd name="T11" fmla="*/ 408 h 435"/>
                      <a:gd name="T12" fmla="*/ 86 w 457"/>
                      <a:gd name="T13" fmla="*/ 380 h 435"/>
                      <a:gd name="T14" fmla="*/ 229 w 457"/>
                      <a:gd name="T15" fmla="*/ 435 h 435"/>
                      <a:gd name="T16" fmla="*/ 343 w 457"/>
                      <a:gd name="T17" fmla="*/ 353 h 435"/>
                      <a:gd name="T18" fmla="*/ 457 w 457"/>
                      <a:gd name="T19" fmla="*/ 190 h 435"/>
                      <a:gd name="T20" fmla="*/ 428 w 457"/>
                      <a:gd name="T21" fmla="*/ 136 h 435"/>
                      <a:gd name="T22" fmla="*/ 428 w 457"/>
                      <a:gd name="T23" fmla="*/ 54 h 435"/>
                      <a:gd name="T24" fmla="*/ 372 w 457"/>
                      <a:gd name="T25" fmla="*/ 54 h 435"/>
                      <a:gd name="T26" fmla="*/ 372 w 457"/>
                      <a:gd name="T27" fmla="*/ 0 h 435"/>
                      <a:gd name="T28" fmla="*/ 0 w 457"/>
                      <a:gd name="T29" fmla="*/ 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7"/>
                      <a:gd name="T46" fmla="*/ 0 h 435"/>
                      <a:gd name="T47" fmla="*/ 457 w 457"/>
                      <a:gd name="T48" fmla="*/ 435 h 4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7" h="435">
                        <a:moveTo>
                          <a:pt x="0" y="0"/>
                        </a:moveTo>
                        <a:lnTo>
                          <a:pt x="28" y="54"/>
                        </a:lnTo>
                        <a:lnTo>
                          <a:pt x="0" y="109"/>
                        </a:lnTo>
                        <a:lnTo>
                          <a:pt x="0" y="272"/>
                        </a:lnTo>
                        <a:lnTo>
                          <a:pt x="57" y="299"/>
                        </a:lnTo>
                        <a:lnTo>
                          <a:pt x="28" y="408"/>
                        </a:lnTo>
                        <a:lnTo>
                          <a:pt x="86" y="380"/>
                        </a:lnTo>
                        <a:lnTo>
                          <a:pt x="229" y="435"/>
                        </a:lnTo>
                        <a:lnTo>
                          <a:pt x="343" y="353"/>
                        </a:lnTo>
                        <a:lnTo>
                          <a:pt x="457" y="190"/>
                        </a:lnTo>
                        <a:lnTo>
                          <a:pt x="428" y="136"/>
                        </a:lnTo>
                        <a:lnTo>
                          <a:pt x="428" y="54"/>
                        </a:lnTo>
                        <a:lnTo>
                          <a:pt x="372" y="54"/>
                        </a:lnTo>
                        <a:lnTo>
                          <a:pt x="372" y="0"/>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15" name="Freeform 145"/>
                  <p:cNvSpPr>
                    <a:spLocks/>
                  </p:cNvSpPr>
                  <p:nvPr/>
                </p:nvSpPr>
                <p:spPr bwMode="auto">
                  <a:xfrm>
                    <a:off x="1529" y="2801"/>
                    <a:ext cx="457" cy="435"/>
                  </a:xfrm>
                  <a:custGeom>
                    <a:avLst/>
                    <a:gdLst>
                      <a:gd name="T0" fmla="*/ 0 w 457"/>
                      <a:gd name="T1" fmla="*/ 0 h 435"/>
                      <a:gd name="T2" fmla="*/ 28 w 457"/>
                      <a:gd name="T3" fmla="*/ 54 h 435"/>
                      <a:gd name="T4" fmla="*/ 0 w 457"/>
                      <a:gd name="T5" fmla="*/ 109 h 435"/>
                      <a:gd name="T6" fmla="*/ 0 w 457"/>
                      <a:gd name="T7" fmla="*/ 272 h 435"/>
                      <a:gd name="T8" fmla="*/ 57 w 457"/>
                      <a:gd name="T9" fmla="*/ 299 h 435"/>
                      <a:gd name="T10" fmla="*/ 28 w 457"/>
                      <a:gd name="T11" fmla="*/ 408 h 435"/>
                      <a:gd name="T12" fmla="*/ 86 w 457"/>
                      <a:gd name="T13" fmla="*/ 380 h 435"/>
                      <a:gd name="T14" fmla="*/ 229 w 457"/>
                      <a:gd name="T15" fmla="*/ 435 h 435"/>
                      <a:gd name="T16" fmla="*/ 343 w 457"/>
                      <a:gd name="T17" fmla="*/ 353 h 435"/>
                      <a:gd name="T18" fmla="*/ 457 w 457"/>
                      <a:gd name="T19" fmla="*/ 190 h 435"/>
                      <a:gd name="T20" fmla="*/ 428 w 457"/>
                      <a:gd name="T21" fmla="*/ 136 h 435"/>
                      <a:gd name="T22" fmla="*/ 428 w 457"/>
                      <a:gd name="T23" fmla="*/ 54 h 435"/>
                      <a:gd name="T24" fmla="*/ 372 w 457"/>
                      <a:gd name="T25" fmla="*/ 54 h 435"/>
                      <a:gd name="T26" fmla="*/ 372 w 457"/>
                      <a:gd name="T27" fmla="*/ 0 h 435"/>
                      <a:gd name="T28" fmla="*/ 0 w 457"/>
                      <a:gd name="T29" fmla="*/ 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7"/>
                      <a:gd name="T46" fmla="*/ 0 h 435"/>
                      <a:gd name="T47" fmla="*/ 457 w 457"/>
                      <a:gd name="T48" fmla="*/ 435 h 4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7" h="435">
                        <a:moveTo>
                          <a:pt x="0" y="0"/>
                        </a:moveTo>
                        <a:lnTo>
                          <a:pt x="28" y="54"/>
                        </a:lnTo>
                        <a:lnTo>
                          <a:pt x="0" y="109"/>
                        </a:lnTo>
                        <a:lnTo>
                          <a:pt x="0" y="272"/>
                        </a:lnTo>
                        <a:lnTo>
                          <a:pt x="57" y="299"/>
                        </a:lnTo>
                        <a:lnTo>
                          <a:pt x="28" y="408"/>
                        </a:lnTo>
                        <a:lnTo>
                          <a:pt x="86" y="380"/>
                        </a:lnTo>
                        <a:lnTo>
                          <a:pt x="229" y="435"/>
                        </a:lnTo>
                        <a:lnTo>
                          <a:pt x="343" y="353"/>
                        </a:lnTo>
                        <a:lnTo>
                          <a:pt x="457" y="190"/>
                        </a:lnTo>
                        <a:lnTo>
                          <a:pt x="428" y="136"/>
                        </a:lnTo>
                        <a:lnTo>
                          <a:pt x="428" y="54"/>
                        </a:lnTo>
                        <a:lnTo>
                          <a:pt x="372" y="54"/>
                        </a:lnTo>
                        <a:lnTo>
                          <a:pt x="372" y="0"/>
                        </a:lnTo>
                        <a:lnTo>
                          <a:pt x="0"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579" name="Group 146"/>
                <p:cNvGrpSpPr>
                  <a:grpSpLocks/>
                </p:cNvGrpSpPr>
                <p:nvPr/>
              </p:nvGrpSpPr>
              <p:grpSpPr bwMode="auto">
                <a:xfrm>
                  <a:off x="1872" y="2882"/>
                  <a:ext cx="345" cy="354"/>
                  <a:chOff x="1872" y="2882"/>
                  <a:chExt cx="345" cy="354"/>
                </a:xfrm>
                <a:grpFill/>
              </p:grpSpPr>
              <p:sp>
                <p:nvSpPr>
                  <p:cNvPr id="612" name="Freeform 147"/>
                  <p:cNvSpPr>
                    <a:spLocks/>
                  </p:cNvSpPr>
                  <p:nvPr/>
                </p:nvSpPr>
                <p:spPr bwMode="auto">
                  <a:xfrm>
                    <a:off x="1872" y="2882"/>
                    <a:ext cx="345" cy="354"/>
                  </a:xfrm>
                  <a:custGeom>
                    <a:avLst/>
                    <a:gdLst>
                      <a:gd name="T0" fmla="*/ 114 w 345"/>
                      <a:gd name="T1" fmla="*/ 109 h 354"/>
                      <a:gd name="T2" fmla="*/ 0 w 345"/>
                      <a:gd name="T3" fmla="*/ 272 h 354"/>
                      <a:gd name="T4" fmla="*/ 172 w 345"/>
                      <a:gd name="T5" fmla="*/ 272 h 354"/>
                      <a:gd name="T6" fmla="*/ 201 w 345"/>
                      <a:gd name="T7" fmla="*/ 326 h 354"/>
                      <a:gd name="T8" fmla="*/ 287 w 345"/>
                      <a:gd name="T9" fmla="*/ 354 h 354"/>
                      <a:gd name="T10" fmla="*/ 316 w 345"/>
                      <a:gd name="T11" fmla="*/ 326 h 354"/>
                      <a:gd name="T12" fmla="*/ 345 w 345"/>
                      <a:gd name="T13" fmla="*/ 245 h 354"/>
                      <a:gd name="T14" fmla="*/ 258 w 345"/>
                      <a:gd name="T15" fmla="*/ 217 h 354"/>
                      <a:gd name="T16" fmla="*/ 287 w 345"/>
                      <a:gd name="T17" fmla="*/ 54 h 354"/>
                      <a:gd name="T18" fmla="*/ 258 w 345"/>
                      <a:gd name="T19" fmla="*/ 27 h 354"/>
                      <a:gd name="T20" fmla="*/ 201 w 345"/>
                      <a:gd name="T21" fmla="*/ 0 h 354"/>
                      <a:gd name="T22" fmla="*/ 114 w 345"/>
                      <a:gd name="T23" fmla="*/ 109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5"/>
                      <a:gd name="T37" fmla="*/ 0 h 354"/>
                      <a:gd name="T38" fmla="*/ 345 w 345"/>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5" h="354">
                        <a:moveTo>
                          <a:pt x="114" y="109"/>
                        </a:moveTo>
                        <a:lnTo>
                          <a:pt x="0" y="272"/>
                        </a:lnTo>
                        <a:lnTo>
                          <a:pt x="172" y="272"/>
                        </a:lnTo>
                        <a:lnTo>
                          <a:pt x="201" y="326"/>
                        </a:lnTo>
                        <a:lnTo>
                          <a:pt x="287" y="354"/>
                        </a:lnTo>
                        <a:lnTo>
                          <a:pt x="316" y="326"/>
                        </a:lnTo>
                        <a:lnTo>
                          <a:pt x="345" y="245"/>
                        </a:lnTo>
                        <a:lnTo>
                          <a:pt x="258" y="217"/>
                        </a:lnTo>
                        <a:lnTo>
                          <a:pt x="287" y="54"/>
                        </a:lnTo>
                        <a:lnTo>
                          <a:pt x="258" y="27"/>
                        </a:lnTo>
                        <a:lnTo>
                          <a:pt x="201" y="0"/>
                        </a:lnTo>
                        <a:lnTo>
                          <a:pt x="114" y="109"/>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13" name="Freeform 148"/>
                  <p:cNvSpPr>
                    <a:spLocks/>
                  </p:cNvSpPr>
                  <p:nvPr/>
                </p:nvSpPr>
                <p:spPr bwMode="auto">
                  <a:xfrm>
                    <a:off x="1872" y="2882"/>
                    <a:ext cx="345" cy="354"/>
                  </a:xfrm>
                  <a:custGeom>
                    <a:avLst/>
                    <a:gdLst>
                      <a:gd name="T0" fmla="*/ 114 w 345"/>
                      <a:gd name="T1" fmla="*/ 109 h 354"/>
                      <a:gd name="T2" fmla="*/ 0 w 345"/>
                      <a:gd name="T3" fmla="*/ 272 h 354"/>
                      <a:gd name="T4" fmla="*/ 172 w 345"/>
                      <a:gd name="T5" fmla="*/ 272 h 354"/>
                      <a:gd name="T6" fmla="*/ 201 w 345"/>
                      <a:gd name="T7" fmla="*/ 326 h 354"/>
                      <a:gd name="T8" fmla="*/ 287 w 345"/>
                      <a:gd name="T9" fmla="*/ 354 h 354"/>
                      <a:gd name="T10" fmla="*/ 316 w 345"/>
                      <a:gd name="T11" fmla="*/ 326 h 354"/>
                      <a:gd name="T12" fmla="*/ 345 w 345"/>
                      <a:gd name="T13" fmla="*/ 245 h 354"/>
                      <a:gd name="T14" fmla="*/ 258 w 345"/>
                      <a:gd name="T15" fmla="*/ 217 h 354"/>
                      <a:gd name="T16" fmla="*/ 287 w 345"/>
                      <a:gd name="T17" fmla="*/ 54 h 354"/>
                      <a:gd name="T18" fmla="*/ 258 w 345"/>
                      <a:gd name="T19" fmla="*/ 27 h 354"/>
                      <a:gd name="T20" fmla="*/ 201 w 345"/>
                      <a:gd name="T21" fmla="*/ 0 h 354"/>
                      <a:gd name="T22" fmla="*/ 114 w 345"/>
                      <a:gd name="T23" fmla="*/ 109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5"/>
                      <a:gd name="T37" fmla="*/ 0 h 354"/>
                      <a:gd name="T38" fmla="*/ 345 w 345"/>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5" h="354">
                        <a:moveTo>
                          <a:pt x="114" y="109"/>
                        </a:moveTo>
                        <a:lnTo>
                          <a:pt x="0" y="272"/>
                        </a:lnTo>
                        <a:lnTo>
                          <a:pt x="172" y="272"/>
                        </a:lnTo>
                        <a:lnTo>
                          <a:pt x="201" y="326"/>
                        </a:lnTo>
                        <a:lnTo>
                          <a:pt x="287" y="354"/>
                        </a:lnTo>
                        <a:lnTo>
                          <a:pt x="316" y="326"/>
                        </a:lnTo>
                        <a:lnTo>
                          <a:pt x="345" y="245"/>
                        </a:lnTo>
                        <a:lnTo>
                          <a:pt x="258" y="217"/>
                        </a:lnTo>
                        <a:lnTo>
                          <a:pt x="287" y="54"/>
                        </a:lnTo>
                        <a:lnTo>
                          <a:pt x="258" y="27"/>
                        </a:lnTo>
                        <a:lnTo>
                          <a:pt x="201" y="0"/>
                        </a:lnTo>
                        <a:lnTo>
                          <a:pt x="114" y="109"/>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580" name="Group 149"/>
                <p:cNvGrpSpPr>
                  <a:grpSpLocks/>
                </p:cNvGrpSpPr>
                <p:nvPr/>
              </p:nvGrpSpPr>
              <p:grpSpPr bwMode="auto">
                <a:xfrm>
                  <a:off x="1441" y="3154"/>
                  <a:ext cx="717" cy="623"/>
                  <a:chOff x="1441" y="3154"/>
                  <a:chExt cx="717" cy="623"/>
                </a:xfrm>
                <a:grpFill/>
              </p:grpSpPr>
              <p:sp>
                <p:nvSpPr>
                  <p:cNvPr id="610" name="Freeform 150"/>
                  <p:cNvSpPr>
                    <a:spLocks/>
                  </p:cNvSpPr>
                  <p:nvPr/>
                </p:nvSpPr>
                <p:spPr bwMode="auto">
                  <a:xfrm>
                    <a:off x="1441" y="3154"/>
                    <a:ext cx="717" cy="623"/>
                  </a:xfrm>
                  <a:custGeom>
                    <a:avLst/>
                    <a:gdLst>
                      <a:gd name="T0" fmla="*/ 0 w 717"/>
                      <a:gd name="T1" fmla="*/ 109 h 623"/>
                      <a:gd name="T2" fmla="*/ 115 w 717"/>
                      <a:gd name="T3" fmla="*/ 109 h 623"/>
                      <a:gd name="T4" fmla="*/ 115 w 717"/>
                      <a:gd name="T5" fmla="*/ 569 h 623"/>
                      <a:gd name="T6" fmla="*/ 431 w 717"/>
                      <a:gd name="T7" fmla="*/ 623 h 623"/>
                      <a:gd name="T8" fmla="*/ 545 w 717"/>
                      <a:gd name="T9" fmla="*/ 569 h 623"/>
                      <a:gd name="T10" fmla="*/ 660 w 717"/>
                      <a:gd name="T11" fmla="*/ 569 h 623"/>
                      <a:gd name="T12" fmla="*/ 689 w 717"/>
                      <a:gd name="T13" fmla="*/ 515 h 623"/>
                      <a:gd name="T14" fmla="*/ 602 w 717"/>
                      <a:gd name="T15" fmla="*/ 515 h 623"/>
                      <a:gd name="T16" fmla="*/ 488 w 717"/>
                      <a:gd name="T17" fmla="*/ 406 h 623"/>
                      <a:gd name="T18" fmla="*/ 717 w 717"/>
                      <a:gd name="T19" fmla="*/ 352 h 623"/>
                      <a:gd name="T20" fmla="*/ 717 w 717"/>
                      <a:gd name="T21" fmla="*/ 298 h 623"/>
                      <a:gd name="T22" fmla="*/ 689 w 717"/>
                      <a:gd name="T23" fmla="*/ 136 h 623"/>
                      <a:gd name="T24" fmla="*/ 717 w 717"/>
                      <a:gd name="T25" fmla="*/ 82 h 623"/>
                      <a:gd name="T26" fmla="*/ 631 w 717"/>
                      <a:gd name="T27" fmla="*/ 54 h 623"/>
                      <a:gd name="T28" fmla="*/ 602 w 717"/>
                      <a:gd name="T29" fmla="*/ 0 h 623"/>
                      <a:gd name="T30" fmla="*/ 431 w 717"/>
                      <a:gd name="T31" fmla="*/ 0 h 623"/>
                      <a:gd name="T32" fmla="*/ 316 w 717"/>
                      <a:gd name="T33" fmla="*/ 82 h 623"/>
                      <a:gd name="T34" fmla="*/ 172 w 717"/>
                      <a:gd name="T35" fmla="*/ 27 h 623"/>
                      <a:gd name="T36" fmla="*/ 115 w 717"/>
                      <a:gd name="T37" fmla="*/ 54 h 623"/>
                      <a:gd name="T38" fmla="*/ 0 w 717"/>
                      <a:gd name="T39" fmla="*/ 109 h 6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17"/>
                      <a:gd name="T61" fmla="*/ 0 h 623"/>
                      <a:gd name="T62" fmla="*/ 717 w 717"/>
                      <a:gd name="T63" fmla="*/ 623 h 6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17" h="623">
                        <a:moveTo>
                          <a:pt x="0" y="109"/>
                        </a:moveTo>
                        <a:lnTo>
                          <a:pt x="115" y="109"/>
                        </a:lnTo>
                        <a:lnTo>
                          <a:pt x="115" y="569"/>
                        </a:lnTo>
                        <a:lnTo>
                          <a:pt x="431" y="623"/>
                        </a:lnTo>
                        <a:lnTo>
                          <a:pt x="545" y="569"/>
                        </a:lnTo>
                        <a:lnTo>
                          <a:pt x="660" y="569"/>
                        </a:lnTo>
                        <a:lnTo>
                          <a:pt x="689" y="515"/>
                        </a:lnTo>
                        <a:lnTo>
                          <a:pt x="602" y="515"/>
                        </a:lnTo>
                        <a:lnTo>
                          <a:pt x="488" y="406"/>
                        </a:lnTo>
                        <a:lnTo>
                          <a:pt x="717" y="352"/>
                        </a:lnTo>
                        <a:lnTo>
                          <a:pt x="717" y="298"/>
                        </a:lnTo>
                        <a:lnTo>
                          <a:pt x="689" y="136"/>
                        </a:lnTo>
                        <a:lnTo>
                          <a:pt x="717" y="82"/>
                        </a:lnTo>
                        <a:lnTo>
                          <a:pt x="631" y="54"/>
                        </a:lnTo>
                        <a:lnTo>
                          <a:pt x="602" y="0"/>
                        </a:lnTo>
                        <a:lnTo>
                          <a:pt x="431" y="0"/>
                        </a:lnTo>
                        <a:lnTo>
                          <a:pt x="316" y="82"/>
                        </a:lnTo>
                        <a:lnTo>
                          <a:pt x="172" y="27"/>
                        </a:lnTo>
                        <a:lnTo>
                          <a:pt x="115" y="54"/>
                        </a:lnTo>
                        <a:lnTo>
                          <a:pt x="0" y="109"/>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11" name="Freeform 151"/>
                  <p:cNvSpPr>
                    <a:spLocks/>
                  </p:cNvSpPr>
                  <p:nvPr/>
                </p:nvSpPr>
                <p:spPr bwMode="auto">
                  <a:xfrm>
                    <a:off x="1441" y="3154"/>
                    <a:ext cx="717" cy="623"/>
                  </a:xfrm>
                  <a:custGeom>
                    <a:avLst/>
                    <a:gdLst>
                      <a:gd name="T0" fmla="*/ 0 w 717"/>
                      <a:gd name="T1" fmla="*/ 109 h 623"/>
                      <a:gd name="T2" fmla="*/ 115 w 717"/>
                      <a:gd name="T3" fmla="*/ 109 h 623"/>
                      <a:gd name="T4" fmla="*/ 115 w 717"/>
                      <a:gd name="T5" fmla="*/ 569 h 623"/>
                      <a:gd name="T6" fmla="*/ 431 w 717"/>
                      <a:gd name="T7" fmla="*/ 623 h 623"/>
                      <a:gd name="T8" fmla="*/ 545 w 717"/>
                      <a:gd name="T9" fmla="*/ 569 h 623"/>
                      <a:gd name="T10" fmla="*/ 660 w 717"/>
                      <a:gd name="T11" fmla="*/ 569 h 623"/>
                      <a:gd name="T12" fmla="*/ 689 w 717"/>
                      <a:gd name="T13" fmla="*/ 515 h 623"/>
                      <a:gd name="T14" fmla="*/ 602 w 717"/>
                      <a:gd name="T15" fmla="*/ 515 h 623"/>
                      <a:gd name="T16" fmla="*/ 488 w 717"/>
                      <a:gd name="T17" fmla="*/ 406 h 623"/>
                      <a:gd name="T18" fmla="*/ 717 w 717"/>
                      <a:gd name="T19" fmla="*/ 352 h 623"/>
                      <a:gd name="T20" fmla="*/ 717 w 717"/>
                      <a:gd name="T21" fmla="*/ 298 h 623"/>
                      <a:gd name="T22" fmla="*/ 689 w 717"/>
                      <a:gd name="T23" fmla="*/ 136 h 623"/>
                      <a:gd name="T24" fmla="*/ 717 w 717"/>
                      <a:gd name="T25" fmla="*/ 82 h 623"/>
                      <a:gd name="T26" fmla="*/ 631 w 717"/>
                      <a:gd name="T27" fmla="*/ 54 h 623"/>
                      <a:gd name="T28" fmla="*/ 602 w 717"/>
                      <a:gd name="T29" fmla="*/ 0 h 623"/>
                      <a:gd name="T30" fmla="*/ 431 w 717"/>
                      <a:gd name="T31" fmla="*/ 0 h 623"/>
                      <a:gd name="T32" fmla="*/ 316 w 717"/>
                      <a:gd name="T33" fmla="*/ 82 h 623"/>
                      <a:gd name="T34" fmla="*/ 172 w 717"/>
                      <a:gd name="T35" fmla="*/ 27 h 623"/>
                      <a:gd name="T36" fmla="*/ 115 w 717"/>
                      <a:gd name="T37" fmla="*/ 54 h 623"/>
                      <a:gd name="T38" fmla="*/ 0 w 717"/>
                      <a:gd name="T39" fmla="*/ 109 h 6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17"/>
                      <a:gd name="T61" fmla="*/ 0 h 623"/>
                      <a:gd name="T62" fmla="*/ 717 w 717"/>
                      <a:gd name="T63" fmla="*/ 623 h 6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17" h="623">
                        <a:moveTo>
                          <a:pt x="0" y="109"/>
                        </a:moveTo>
                        <a:lnTo>
                          <a:pt x="115" y="109"/>
                        </a:lnTo>
                        <a:lnTo>
                          <a:pt x="115" y="569"/>
                        </a:lnTo>
                        <a:lnTo>
                          <a:pt x="431" y="623"/>
                        </a:lnTo>
                        <a:lnTo>
                          <a:pt x="545" y="569"/>
                        </a:lnTo>
                        <a:lnTo>
                          <a:pt x="660" y="569"/>
                        </a:lnTo>
                        <a:lnTo>
                          <a:pt x="689" y="515"/>
                        </a:lnTo>
                        <a:lnTo>
                          <a:pt x="602" y="515"/>
                        </a:lnTo>
                        <a:lnTo>
                          <a:pt x="488" y="406"/>
                        </a:lnTo>
                        <a:lnTo>
                          <a:pt x="717" y="352"/>
                        </a:lnTo>
                        <a:lnTo>
                          <a:pt x="717" y="298"/>
                        </a:lnTo>
                        <a:lnTo>
                          <a:pt x="689" y="136"/>
                        </a:lnTo>
                        <a:lnTo>
                          <a:pt x="717" y="82"/>
                        </a:lnTo>
                        <a:lnTo>
                          <a:pt x="631" y="54"/>
                        </a:lnTo>
                        <a:lnTo>
                          <a:pt x="602" y="0"/>
                        </a:lnTo>
                        <a:lnTo>
                          <a:pt x="431" y="0"/>
                        </a:lnTo>
                        <a:lnTo>
                          <a:pt x="316" y="82"/>
                        </a:lnTo>
                        <a:lnTo>
                          <a:pt x="172" y="27"/>
                        </a:lnTo>
                        <a:lnTo>
                          <a:pt x="115" y="54"/>
                        </a:lnTo>
                        <a:lnTo>
                          <a:pt x="0" y="109"/>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581" name="Group 152"/>
                <p:cNvGrpSpPr>
                  <a:grpSpLocks/>
                </p:cNvGrpSpPr>
                <p:nvPr/>
              </p:nvGrpSpPr>
              <p:grpSpPr bwMode="auto">
                <a:xfrm>
                  <a:off x="2129" y="3180"/>
                  <a:ext cx="748" cy="380"/>
                  <a:chOff x="2129" y="3180"/>
                  <a:chExt cx="748" cy="380"/>
                </a:xfrm>
                <a:grpFill/>
              </p:grpSpPr>
              <p:sp>
                <p:nvSpPr>
                  <p:cNvPr id="608" name="Freeform 153"/>
                  <p:cNvSpPr>
                    <a:spLocks/>
                  </p:cNvSpPr>
                  <p:nvPr/>
                </p:nvSpPr>
                <p:spPr bwMode="auto">
                  <a:xfrm>
                    <a:off x="2129" y="3180"/>
                    <a:ext cx="748" cy="380"/>
                  </a:xfrm>
                  <a:custGeom>
                    <a:avLst/>
                    <a:gdLst>
                      <a:gd name="T0" fmla="*/ 58 w 748"/>
                      <a:gd name="T1" fmla="*/ 28 h 380"/>
                      <a:gd name="T2" fmla="*/ 29 w 748"/>
                      <a:gd name="T3" fmla="*/ 55 h 380"/>
                      <a:gd name="T4" fmla="*/ 0 w 748"/>
                      <a:gd name="T5" fmla="*/ 109 h 380"/>
                      <a:gd name="T6" fmla="*/ 29 w 748"/>
                      <a:gd name="T7" fmla="*/ 271 h 380"/>
                      <a:gd name="T8" fmla="*/ 173 w 748"/>
                      <a:gd name="T9" fmla="*/ 271 h 380"/>
                      <a:gd name="T10" fmla="*/ 115 w 748"/>
                      <a:gd name="T11" fmla="*/ 380 h 380"/>
                      <a:gd name="T12" fmla="*/ 288 w 748"/>
                      <a:gd name="T13" fmla="*/ 271 h 380"/>
                      <a:gd name="T14" fmla="*/ 346 w 748"/>
                      <a:gd name="T15" fmla="*/ 164 h 380"/>
                      <a:gd name="T16" fmla="*/ 490 w 748"/>
                      <a:gd name="T17" fmla="*/ 137 h 380"/>
                      <a:gd name="T18" fmla="*/ 690 w 748"/>
                      <a:gd name="T19" fmla="*/ 137 h 380"/>
                      <a:gd name="T20" fmla="*/ 748 w 748"/>
                      <a:gd name="T21" fmla="*/ 55 h 380"/>
                      <a:gd name="T22" fmla="*/ 690 w 748"/>
                      <a:gd name="T23" fmla="*/ 28 h 380"/>
                      <a:gd name="T24" fmla="*/ 490 w 748"/>
                      <a:gd name="T25" fmla="*/ 28 h 380"/>
                      <a:gd name="T26" fmla="*/ 461 w 748"/>
                      <a:gd name="T27" fmla="*/ 82 h 380"/>
                      <a:gd name="T28" fmla="*/ 374 w 748"/>
                      <a:gd name="T29" fmla="*/ 55 h 380"/>
                      <a:gd name="T30" fmla="*/ 317 w 748"/>
                      <a:gd name="T31" fmla="*/ 0 h 380"/>
                      <a:gd name="T32" fmla="*/ 230 w 748"/>
                      <a:gd name="T33" fmla="*/ 0 h 380"/>
                      <a:gd name="T34" fmla="*/ 173 w 748"/>
                      <a:gd name="T35" fmla="*/ 55 h 380"/>
                      <a:gd name="T36" fmla="*/ 58 w 748"/>
                      <a:gd name="T37" fmla="*/ 28 h 3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8"/>
                      <a:gd name="T58" fmla="*/ 0 h 380"/>
                      <a:gd name="T59" fmla="*/ 748 w 748"/>
                      <a:gd name="T60" fmla="*/ 380 h 3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8" h="380">
                        <a:moveTo>
                          <a:pt x="58" y="28"/>
                        </a:moveTo>
                        <a:lnTo>
                          <a:pt x="29" y="55"/>
                        </a:lnTo>
                        <a:lnTo>
                          <a:pt x="0" y="109"/>
                        </a:lnTo>
                        <a:lnTo>
                          <a:pt x="29" y="271"/>
                        </a:lnTo>
                        <a:lnTo>
                          <a:pt x="173" y="271"/>
                        </a:lnTo>
                        <a:lnTo>
                          <a:pt x="115" y="380"/>
                        </a:lnTo>
                        <a:lnTo>
                          <a:pt x="288" y="271"/>
                        </a:lnTo>
                        <a:lnTo>
                          <a:pt x="346" y="164"/>
                        </a:lnTo>
                        <a:lnTo>
                          <a:pt x="490" y="137"/>
                        </a:lnTo>
                        <a:lnTo>
                          <a:pt x="690" y="137"/>
                        </a:lnTo>
                        <a:lnTo>
                          <a:pt x="748" y="55"/>
                        </a:lnTo>
                        <a:lnTo>
                          <a:pt x="690" y="28"/>
                        </a:lnTo>
                        <a:lnTo>
                          <a:pt x="490" y="28"/>
                        </a:lnTo>
                        <a:lnTo>
                          <a:pt x="461" y="82"/>
                        </a:lnTo>
                        <a:lnTo>
                          <a:pt x="374" y="55"/>
                        </a:lnTo>
                        <a:lnTo>
                          <a:pt x="317" y="0"/>
                        </a:lnTo>
                        <a:lnTo>
                          <a:pt x="230" y="0"/>
                        </a:lnTo>
                        <a:lnTo>
                          <a:pt x="173" y="55"/>
                        </a:lnTo>
                        <a:lnTo>
                          <a:pt x="58" y="28"/>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09" name="Freeform 154"/>
                  <p:cNvSpPr>
                    <a:spLocks/>
                  </p:cNvSpPr>
                  <p:nvPr/>
                </p:nvSpPr>
                <p:spPr bwMode="auto">
                  <a:xfrm>
                    <a:off x="2129" y="3180"/>
                    <a:ext cx="748" cy="380"/>
                  </a:xfrm>
                  <a:custGeom>
                    <a:avLst/>
                    <a:gdLst>
                      <a:gd name="T0" fmla="*/ 58 w 748"/>
                      <a:gd name="T1" fmla="*/ 28 h 380"/>
                      <a:gd name="T2" fmla="*/ 29 w 748"/>
                      <a:gd name="T3" fmla="*/ 55 h 380"/>
                      <a:gd name="T4" fmla="*/ 0 w 748"/>
                      <a:gd name="T5" fmla="*/ 109 h 380"/>
                      <a:gd name="T6" fmla="*/ 29 w 748"/>
                      <a:gd name="T7" fmla="*/ 271 h 380"/>
                      <a:gd name="T8" fmla="*/ 173 w 748"/>
                      <a:gd name="T9" fmla="*/ 271 h 380"/>
                      <a:gd name="T10" fmla="*/ 115 w 748"/>
                      <a:gd name="T11" fmla="*/ 380 h 380"/>
                      <a:gd name="T12" fmla="*/ 288 w 748"/>
                      <a:gd name="T13" fmla="*/ 271 h 380"/>
                      <a:gd name="T14" fmla="*/ 346 w 748"/>
                      <a:gd name="T15" fmla="*/ 164 h 380"/>
                      <a:gd name="T16" fmla="*/ 490 w 748"/>
                      <a:gd name="T17" fmla="*/ 137 h 380"/>
                      <a:gd name="T18" fmla="*/ 690 w 748"/>
                      <a:gd name="T19" fmla="*/ 137 h 380"/>
                      <a:gd name="T20" fmla="*/ 748 w 748"/>
                      <a:gd name="T21" fmla="*/ 55 h 380"/>
                      <a:gd name="T22" fmla="*/ 690 w 748"/>
                      <a:gd name="T23" fmla="*/ 28 h 380"/>
                      <a:gd name="T24" fmla="*/ 490 w 748"/>
                      <a:gd name="T25" fmla="*/ 28 h 380"/>
                      <a:gd name="T26" fmla="*/ 461 w 748"/>
                      <a:gd name="T27" fmla="*/ 82 h 380"/>
                      <a:gd name="T28" fmla="*/ 374 w 748"/>
                      <a:gd name="T29" fmla="*/ 55 h 380"/>
                      <a:gd name="T30" fmla="*/ 317 w 748"/>
                      <a:gd name="T31" fmla="*/ 0 h 380"/>
                      <a:gd name="T32" fmla="*/ 230 w 748"/>
                      <a:gd name="T33" fmla="*/ 0 h 380"/>
                      <a:gd name="T34" fmla="*/ 173 w 748"/>
                      <a:gd name="T35" fmla="*/ 55 h 380"/>
                      <a:gd name="T36" fmla="*/ 58 w 748"/>
                      <a:gd name="T37" fmla="*/ 28 h 3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8"/>
                      <a:gd name="T58" fmla="*/ 0 h 380"/>
                      <a:gd name="T59" fmla="*/ 748 w 748"/>
                      <a:gd name="T60" fmla="*/ 380 h 3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8" h="380">
                        <a:moveTo>
                          <a:pt x="58" y="28"/>
                        </a:moveTo>
                        <a:lnTo>
                          <a:pt x="29" y="55"/>
                        </a:lnTo>
                        <a:lnTo>
                          <a:pt x="0" y="109"/>
                        </a:lnTo>
                        <a:lnTo>
                          <a:pt x="29" y="271"/>
                        </a:lnTo>
                        <a:lnTo>
                          <a:pt x="173" y="271"/>
                        </a:lnTo>
                        <a:lnTo>
                          <a:pt x="115" y="380"/>
                        </a:lnTo>
                        <a:lnTo>
                          <a:pt x="288" y="271"/>
                        </a:lnTo>
                        <a:lnTo>
                          <a:pt x="346" y="164"/>
                        </a:lnTo>
                        <a:lnTo>
                          <a:pt x="490" y="137"/>
                        </a:lnTo>
                        <a:lnTo>
                          <a:pt x="690" y="137"/>
                        </a:lnTo>
                        <a:lnTo>
                          <a:pt x="748" y="55"/>
                        </a:lnTo>
                        <a:lnTo>
                          <a:pt x="690" y="28"/>
                        </a:lnTo>
                        <a:lnTo>
                          <a:pt x="490" y="28"/>
                        </a:lnTo>
                        <a:lnTo>
                          <a:pt x="461" y="82"/>
                        </a:lnTo>
                        <a:lnTo>
                          <a:pt x="374" y="55"/>
                        </a:lnTo>
                        <a:lnTo>
                          <a:pt x="317" y="0"/>
                        </a:lnTo>
                        <a:lnTo>
                          <a:pt x="230" y="0"/>
                        </a:lnTo>
                        <a:lnTo>
                          <a:pt x="173" y="55"/>
                        </a:lnTo>
                        <a:lnTo>
                          <a:pt x="58" y="28"/>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582" name="Group 155"/>
                <p:cNvGrpSpPr>
                  <a:grpSpLocks/>
                </p:cNvGrpSpPr>
                <p:nvPr/>
              </p:nvGrpSpPr>
              <p:grpSpPr bwMode="auto">
                <a:xfrm>
                  <a:off x="2129" y="3669"/>
                  <a:ext cx="288" cy="164"/>
                  <a:chOff x="2129" y="3669"/>
                  <a:chExt cx="288" cy="164"/>
                </a:xfrm>
                <a:grpFill/>
              </p:grpSpPr>
              <p:sp>
                <p:nvSpPr>
                  <p:cNvPr id="606" name="Freeform 156"/>
                  <p:cNvSpPr>
                    <a:spLocks/>
                  </p:cNvSpPr>
                  <p:nvPr/>
                </p:nvSpPr>
                <p:spPr bwMode="auto">
                  <a:xfrm>
                    <a:off x="2129" y="3669"/>
                    <a:ext cx="288" cy="164"/>
                  </a:xfrm>
                  <a:custGeom>
                    <a:avLst/>
                    <a:gdLst>
                      <a:gd name="T0" fmla="*/ 29 w 288"/>
                      <a:gd name="T1" fmla="*/ 0 h 164"/>
                      <a:gd name="T2" fmla="*/ 0 w 288"/>
                      <a:gd name="T3" fmla="*/ 54 h 164"/>
                      <a:gd name="T4" fmla="*/ 202 w 288"/>
                      <a:gd name="T5" fmla="*/ 164 h 164"/>
                      <a:gd name="T6" fmla="*/ 288 w 288"/>
                      <a:gd name="T7" fmla="*/ 54 h 164"/>
                      <a:gd name="T8" fmla="*/ 87 w 288"/>
                      <a:gd name="T9" fmla="*/ 0 h 164"/>
                      <a:gd name="T10" fmla="*/ 29 w 288"/>
                      <a:gd name="T11" fmla="*/ 0 h 164"/>
                      <a:gd name="T12" fmla="*/ 0 60000 65536"/>
                      <a:gd name="T13" fmla="*/ 0 60000 65536"/>
                      <a:gd name="T14" fmla="*/ 0 60000 65536"/>
                      <a:gd name="T15" fmla="*/ 0 60000 65536"/>
                      <a:gd name="T16" fmla="*/ 0 60000 65536"/>
                      <a:gd name="T17" fmla="*/ 0 60000 65536"/>
                      <a:gd name="T18" fmla="*/ 0 w 288"/>
                      <a:gd name="T19" fmla="*/ 0 h 164"/>
                      <a:gd name="T20" fmla="*/ 288 w 288"/>
                      <a:gd name="T21" fmla="*/ 164 h 164"/>
                    </a:gdLst>
                    <a:ahLst/>
                    <a:cxnLst>
                      <a:cxn ang="T12">
                        <a:pos x="T0" y="T1"/>
                      </a:cxn>
                      <a:cxn ang="T13">
                        <a:pos x="T2" y="T3"/>
                      </a:cxn>
                      <a:cxn ang="T14">
                        <a:pos x="T4" y="T5"/>
                      </a:cxn>
                      <a:cxn ang="T15">
                        <a:pos x="T6" y="T7"/>
                      </a:cxn>
                      <a:cxn ang="T16">
                        <a:pos x="T8" y="T9"/>
                      </a:cxn>
                      <a:cxn ang="T17">
                        <a:pos x="T10" y="T11"/>
                      </a:cxn>
                    </a:cxnLst>
                    <a:rect l="T18" t="T19" r="T20" b="T21"/>
                    <a:pathLst>
                      <a:path w="288" h="164">
                        <a:moveTo>
                          <a:pt x="29" y="0"/>
                        </a:moveTo>
                        <a:lnTo>
                          <a:pt x="0" y="54"/>
                        </a:lnTo>
                        <a:lnTo>
                          <a:pt x="202" y="164"/>
                        </a:lnTo>
                        <a:lnTo>
                          <a:pt x="288" y="54"/>
                        </a:lnTo>
                        <a:lnTo>
                          <a:pt x="87" y="0"/>
                        </a:lnTo>
                        <a:lnTo>
                          <a:pt x="29"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07" name="Freeform 157"/>
                  <p:cNvSpPr>
                    <a:spLocks/>
                  </p:cNvSpPr>
                  <p:nvPr/>
                </p:nvSpPr>
                <p:spPr bwMode="auto">
                  <a:xfrm>
                    <a:off x="2129" y="3669"/>
                    <a:ext cx="288" cy="164"/>
                  </a:xfrm>
                  <a:custGeom>
                    <a:avLst/>
                    <a:gdLst>
                      <a:gd name="T0" fmla="*/ 29 w 288"/>
                      <a:gd name="T1" fmla="*/ 0 h 164"/>
                      <a:gd name="T2" fmla="*/ 0 w 288"/>
                      <a:gd name="T3" fmla="*/ 54 h 164"/>
                      <a:gd name="T4" fmla="*/ 202 w 288"/>
                      <a:gd name="T5" fmla="*/ 164 h 164"/>
                      <a:gd name="T6" fmla="*/ 288 w 288"/>
                      <a:gd name="T7" fmla="*/ 54 h 164"/>
                      <a:gd name="T8" fmla="*/ 87 w 288"/>
                      <a:gd name="T9" fmla="*/ 0 h 164"/>
                      <a:gd name="T10" fmla="*/ 29 w 288"/>
                      <a:gd name="T11" fmla="*/ 0 h 164"/>
                      <a:gd name="T12" fmla="*/ 0 60000 65536"/>
                      <a:gd name="T13" fmla="*/ 0 60000 65536"/>
                      <a:gd name="T14" fmla="*/ 0 60000 65536"/>
                      <a:gd name="T15" fmla="*/ 0 60000 65536"/>
                      <a:gd name="T16" fmla="*/ 0 60000 65536"/>
                      <a:gd name="T17" fmla="*/ 0 60000 65536"/>
                      <a:gd name="T18" fmla="*/ 0 w 288"/>
                      <a:gd name="T19" fmla="*/ 0 h 164"/>
                      <a:gd name="T20" fmla="*/ 288 w 288"/>
                      <a:gd name="T21" fmla="*/ 164 h 164"/>
                    </a:gdLst>
                    <a:ahLst/>
                    <a:cxnLst>
                      <a:cxn ang="T12">
                        <a:pos x="T0" y="T1"/>
                      </a:cxn>
                      <a:cxn ang="T13">
                        <a:pos x="T2" y="T3"/>
                      </a:cxn>
                      <a:cxn ang="T14">
                        <a:pos x="T4" y="T5"/>
                      </a:cxn>
                      <a:cxn ang="T15">
                        <a:pos x="T6" y="T7"/>
                      </a:cxn>
                      <a:cxn ang="T16">
                        <a:pos x="T8" y="T9"/>
                      </a:cxn>
                      <a:cxn ang="T17">
                        <a:pos x="T10" y="T11"/>
                      </a:cxn>
                    </a:cxnLst>
                    <a:rect l="T18" t="T19" r="T20" b="T21"/>
                    <a:pathLst>
                      <a:path w="288" h="164">
                        <a:moveTo>
                          <a:pt x="29" y="0"/>
                        </a:moveTo>
                        <a:lnTo>
                          <a:pt x="0" y="54"/>
                        </a:lnTo>
                        <a:lnTo>
                          <a:pt x="202" y="164"/>
                        </a:lnTo>
                        <a:lnTo>
                          <a:pt x="288" y="54"/>
                        </a:lnTo>
                        <a:lnTo>
                          <a:pt x="87" y="0"/>
                        </a:lnTo>
                        <a:lnTo>
                          <a:pt x="29"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583" name="Group 158"/>
                <p:cNvGrpSpPr>
                  <a:grpSpLocks/>
                </p:cNvGrpSpPr>
                <p:nvPr/>
              </p:nvGrpSpPr>
              <p:grpSpPr bwMode="auto">
                <a:xfrm>
                  <a:off x="2129" y="2774"/>
                  <a:ext cx="604" cy="491"/>
                  <a:chOff x="2129" y="2774"/>
                  <a:chExt cx="604" cy="491"/>
                </a:xfrm>
                <a:grpFill/>
              </p:grpSpPr>
              <p:sp>
                <p:nvSpPr>
                  <p:cNvPr id="604" name="Freeform 159"/>
                  <p:cNvSpPr>
                    <a:spLocks/>
                  </p:cNvSpPr>
                  <p:nvPr/>
                </p:nvSpPr>
                <p:spPr bwMode="auto">
                  <a:xfrm>
                    <a:off x="2129" y="2774"/>
                    <a:ext cx="604" cy="489"/>
                  </a:xfrm>
                  <a:custGeom>
                    <a:avLst/>
                    <a:gdLst>
                      <a:gd name="T0" fmla="*/ 0 w 604"/>
                      <a:gd name="T1" fmla="*/ 136 h 489"/>
                      <a:gd name="T2" fmla="*/ 29 w 604"/>
                      <a:gd name="T3" fmla="*/ 163 h 489"/>
                      <a:gd name="T4" fmla="*/ 0 w 604"/>
                      <a:gd name="T5" fmla="*/ 326 h 489"/>
                      <a:gd name="T6" fmla="*/ 86 w 604"/>
                      <a:gd name="T7" fmla="*/ 353 h 489"/>
                      <a:gd name="T8" fmla="*/ 58 w 604"/>
                      <a:gd name="T9" fmla="*/ 435 h 489"/>
                      <a:gd name="T10" fmla="*/ 172 w 604"/>
                      <a:gd name="T11" fmla="*/ 462 h 489"/>
                      <a:gd name="T12" fmla="*/ 230 w 604"/>
                      <a:gd name="T13" fmla="*/ 407 h 489"/>
                      <a:gd name="T14" fmla="*/ 316 w 604"/>
                      <a:gd name="T15" fmla="*/ 407 h 489"/>
                      <a:gd name="T16" fmla="*/ 374 w 604"/>
                      <a:gd name="T17" fmla="*/ 462 h 489"/>
                      <a:gd name="T18" fmla="*/ 460 w 604"/>
                      <a:gd name="T19" fmla="*/ 489 h 489"/>
                      <a:gd name="T20" fmla="*/ 489 w 604"/>
                      <a:gd name="T21" fmla="*/ 435 h 489"/>
                      <a:gd name="T22" fmla="*/ 604 w 604"/>
                      <a:gd name="T23" fmla="*/ 435 h 489"/>
                      <a:gd name="T24" fmla="*/ 604 w 604"/>
                      <a:gd name="T25" fmla="*/ 407 h 489"/>
                      <a:gd name="T26" fmla="*/ 517 w 604"/>
                      <a:gd name="T27" fmla="*/ 407 h 489"/>
                      <a:gd name="T28" fmla="*/ 489 w 604"/>
                      <a:gd name="T29" fmla="*/ 271 h 489"/>
                      <a:gd name="T30" fmla="*/ 402 w 604"/>
                      <a:gd name="T31" fmla="*/ 271 h 489"/>
                      <a:gd name="T32" fmla="*/ 345 w 604"/>
                      <a:gd name="T33" fmla="*/ 54 h 489"/>
                      <a:gd name="T34" fmla="*/ 287 w 604"/>
                      <a:gd name="T35" fmla="*/ 0 h 489"/>
                      <a:gd name="T36" fmla="*/ 230 w 604"/>
                      <a:gd name="T37" fmla="*/ 0 h 489"/>
                      <a:gd name="T38" fmla="*/ 316 w 604"/>
                      <a:gd name="T39" fmla="*/ 108 h 489"/>
                      <a:gd name="T40" fmla="*/ 172 w 604"/>
                      <a:gd name="T41" fmla="*/ 108 h 489"/>
                      <a:gd name="T42" fmla="*/ 115 w 604"/>
                      <a:gd name="T43" fmla="*/ 81 h 489"/>
                      <a:gd name="T44" fmla="*/ 29 w 604"/>
                      <a:gd name="T45" fmla="*/ 81 h 489"/>
                      <a:gd name="T46" fmla="*/ 0 w 604"/>
                      <a:gd name="T47" fmla="*/ 136 h 48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4"/>
                      <a:gd name="T73" fmla="*/ 0 h 489"/>
                      <a:gd name="T74" fmla="*/ 604 w 604"/>
                      <a:gd name="T75" fmla="*/ 489 h 48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4" h="489">
                        <a:moveTo>
                          <a:pt x="0" y="136"/>
                        </a:moveTo>
                        <a:lnTo>
                          <a:pt x="29" y="163"/>
                        </a:lnTo>
                        <a:lnTo>
                          <a:pt x="0" y="326"/>
                        </a:lnTo>
                        <a:lnTo>
                          <a:pt x="86" y="353"/>
                        </a:lnTo>
                        <a:lnTo>
                          <a:pt x="58" y="435"/>
                        </a:lnTo>
                        <a:lnTo>
                          <a:pt x="172" y="462"/>
                        </a:lnTo>
                        <a:lnTo>
                          <a:pt x="230" y="407"/>
                        </a:lnTo>
                        <a:lnTo>
                          <a:pt x="316" y="407"/>
                        </a:lnTo>
                        <a:lnTo>
                          <a:pt x="374" y="462"/>
                        </a:lnTo>
                        <a:lnTo>
                          <a:pt x="460" y="489"/>
                        </a:lnTo>
                        <a:lnTo>
                          <a:pt x="489" y="435"/>
                        </a:lnTo>
                        <a:lnTo>
                          <a:pt x="604" y="435"/>
                        </a:lnTo>
                        <a:lnTo>
                          <a:pt x="604" y="407"/>
                        </a:lnTo>
                        <a:lnTo>
                          <a:pt x="517" y="407"/>
                        </a:lnTo>
                        <a:lnTo>
                          <a:pt x="489" y="271"/>
                        </a:lnTo>
                        <a:lnTo>
                          <a:pt x="402" y="271"/>
                        </a:lnTo>
                        <a:lnTo>
                          <a:pt x="345" y="54"/>
                        </a:lnTo>
                        <a:lnTo>
                          <a:pt x="287" y="0"/>
                        </a:lnTo>
                        <a:lnTo>
                          <a:pt x="230" y="0"/>
                        </a:lnTo>
                        <a:lnTo>
                          <a:pt x="316" y="108"/>
                        </a:lnTo>
                        <a:lnTo>
                          <a:pt x="172" y="108"/>
                        </a:lnTo>
                        <a:lnTo>
                          <a:pt x="115" y="81"/>
                        </a:lnTo>
                        <a:lnTo>
                          <a:pt x="29" y="81"/>
                        </a:lnTo>
                        <a:lnTo>
                          <a:pt x="0" y="136"/>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05" name="Freeform 160"/>
                  <p:cNvSpPr>
                    <a:spLocks/>
                  </p:cNvSpPr>
                  <p:nvPr/>
                </p:nvSpPr>
                <p:spPr bwMode="auto">
                  <a:xfrm>
                    <a:off x="2129" y="2776"/>
                    <a:ext cx="604" cy="489"/>
                  </a:xfrm>
                  <a:custGeom>
                    <a:avLst/>
                    <a:gdLst>
                      <a:gd name="T0" fmla="*/ 0 w 604"/>
                      <a:gd name="T1" fmla="*/ 136 h 489"/>
                      <a:gd name="T2" fmla="*/ 29 w 604"/>
                      <a:gd name="T3" fmla="*/ 163 h 489"/>
                      <a:gd name="T4" fmla="*/ 0 w 604"/>
                      <a:gd name="T5" fmla="*/ 326 h 489"/>
                      <a:gd name="T6" fmla="*/ 86 w 604"/>
                      <a:gd name="T7" fmla="*/ 353 h 489"/>
                      <a:gd name="T8" fmla="*/ 58 w 604"/>
                      <a:gd name="T9" fmla="*/ 435 h 489"/>
                      <a:gd name="T10" fmla="*/ 172 w 604"/>
                      <a:gd name="T11" fmla="*/ 462 h 489"/>
                      <a:gd name="T12" fmla="*/ 230 w 604"/>
                      <a:gd name="T13" fmla="*/ 407 h 489"/>
                      <a:gd name="T14" fmla="*/ 316 w 604"/>
                      <a:gd name="T15" fmla="*/ 407 h 489"/>
                      <a:gd name="T16" fmla="*/ 374 w 604"/>
                      <a:gd name="T17" fmla="*/ 462 h 489"/>
                      <a:gd name="T18" fmla="*/ 460 w 604"/>
                      <a:gd name="T19" fmla="*/ 489 h 489"/>
                      <a:gd name="T20" fmla="*/ 489 w 604"/>
                      <a:gd name="T21" fmla="*/ 435 h 489"/>
                      <a:gd name="T22" fmla="*/ 604 w 604"/>
                      <a:gd name="T23" fmla="*/ 435 h 489"/>
                      <a:gd name="T24" fmla="*/ 604 w 604"/>
                      <a:gd name="T25" fmla="*/ 407 h 489"/>
                      <a:gd name="T26" fmla="*/ 517 w 604"/>
                      <a:gd name="T27" fmla="*/ 407 h 489"/>
                      <a:gd name="T28" fmla="*/ 489 w 604"/>
                      <a:gd name="T29" fmla="*/ 271 h 489"/>
                      <a:gd name="T30" fmla="*/ 402 w 604"/>
                      <a:gd name="T31" fmla="*/ 271 h 489"/>
                      <a:gd name="T32" fmla="*/ 345 w 604"/>
                      <a:gd name="T33" fmla="*/ 54 h 489"/>
                      <a:gd name="T34" fmla="*/ 287 w 604"/>
                      <a:gd name="T35" fmla="*/ 0 h 489"/>
                      <a:gd name="T36" fmla="*/ 230 w 604"/>
                      <a:gd name="T37" fmla="*/ 0 h 489"/>
                      <a:gd name="T38" fmla="*/ 316 w 604"/>
                      <a:gd name="T39" fmla="*/ 108 h 489"/>
                      <a:gd name="T40" fmla="*/ 172 w 604"/>
                      <a:gd name="T41" fmla="*/ 108 h 489"/>
                      <a:gd name="T42" fmla="*/ 115 w 604"/>
                      <a:gd name="T43" fmla="*/ 81 h 489"/>
                      <a:gd name="T44" fmla="*/ 29 w 604"/>
                      <a:gd name="T45" fmla="*/ 81 h 489"/>
                      <a:gd name="T46" fmla="*/ 0 w 604"/>
                      <a:gd name="T47" fmla="*/ 136 h 48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4"/>
                      <a:gd name="T73" fmla="*/ 0 h 489"/>
                      <a:gd name="T74" fmla="*/ 604 w 604"/>
                      <a:gd name="T75" fmla="*/ 489 h 48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4" h="489">
                        <a:moveTo>
                          <a:pt x="0" y="136"/>
                        </a:moveTo>
                        <a:lnTo>
                          <a:pt x="29" y="163"/>
                        </a:lnTo>
                        <a:lnTo>
                          <a:pt x="0" y="326"/>
                        </a:lnTo>
                        <a:lnTo>
                          <a:pt x="86" y="353"/>
                        </a:lnTo>
                        <a:lnTo>
                          <a:pt x="58" y="435"/>
                        </a:lnTo>
                        <a:lnTo>
                          <a:pt x="172" y="462"/>
                        </a:lnTo>
                        <a:lnTo>
                          <a:pt x="230" y="407"/>
                        </a:lnTo>
                        <a:lnTo>
                          <a:pt x="316" y="407"/>
                        </a:lnTo>
                        <a:lnTo>
                          <a:pt x="374" y="462"/>
                        </a:lnTo>
                        <a:lnTo>
                          <a:pt x="460" y="489"/>
                        </a:lnTo>
                        <a:lnTo>
                          <a:pt x="489" y="435"/>
                        </a:lnTo>
                        <a:lnTo>
                          <a:pt x="604" y="435"/>
                        </a:lnTo>
                        <a:lnTo>
                          <a:pt x="604" y="407"/>
                        </a:lnTo>
                        <a:lnTo>
                          <a:pt x="517" y="407"/>
                        </a:lnTo>
                        <a:lnTo>
                          <a:pt x="489" y="271"/>
                        </a:lnTo>
                        <a:lnTo>
                          <a:pt x="402" y="271"/>
                        </a:lnTo>
                        <a:lnTo>
                          <a:pt x="345" y="54"/>
                        </a:lnTo>
                        <a:lnTo>
                          <a:pt x="287" y="0"/>
                        </a:lnTo>
                        <a:lnTo>
                          <a:pt x="230" y="0"/>
                        </a:lnTo>
                        <a:lnTo>
                          <a:pt x="316" y="108"/>
                        </a:lnTo>
                        <a:lnTo>
                          <a:pt x="172" y="108"/>
                        </a:lnTo>
                        <a:lnTo>
                          <a:pt x="115" y="81"/>
                        </a:lnTo>
                        <a:lnTo>
                          <a:pt x="29" y="81"/>
                        </a:lnTo>
                        <a:lnTo>
                          <a:pt x="0" y="136"/>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584" name="Group 161"/>
                <p:cNvGrpSpPr>
                  <a:grpSpLocks/>
                </p:cNvGrpSpPr>
                <p:nvPr/>
              </p:nvGrpSpPr>
              <p:grpSpPr bwMode="auto">
                <a:xfrm>
                  <a:off x="2618" y="3317"/>
                  <a:ext cx="374" cy="243"/>
                  <a:chOff x="2618" y="3317"/>
                  <a:chExt cx="374" cy="243"/>
                </a:xfrm>
                <a:grpFill/>
              </p:grpSpPr>
              <p:sp>
                <p:nvSpPr>
                  <p:cNvPr id="602" name="Freeform 162"/>
                  <p:cNvSpPr>
                    <a:spLocks/>
                  </p:cNvSpPr>
                  <p:nvPr/>
                </p:nvSpPr>
                <p:spPr bwMode="auto">
                  <a:xfrm>
                    <a:off x="2618" y="3317"/>
                    <a:ext cx="374" cy="243"/>
                  </a:xfrm>
                  <a:custGeom>
                    <a:avLst/>
                    <a:gdLst>
                      <a:gd name="T0" fmla="*/ 0 w 374"/>
                      <a:gd name="T1" fmla="*/ 0 h 243"/>
                      <a:gd name="T2" fmla="*/ 115 w 374"/>
                      <a:gd name="T3" fmla="*/ 108 h 243"/>
                      <a:gd name="T4" fmla="*/ 115 w 374"/>
                      <a:gd name="T5" fmla="*/ 216 h 243"/>
                      <a:gd name="T6" fmla="*/ 374 w 374"/>
                      <a:gd name="T7" fmla="*/ 243 h 243"/>
                      <a:gd name="T8" fmla="*/ 374 w 374"/>
                      <a:gd name="T9" fmla="*/ 135 h 243"/>
                      <a:gd name="T10" fmla="*/ 287 w 374"/>
                      <a:gd name="T11" fmla="*/ 108 h 243"/>
                      <a:gd name="T12" fmla="*/ 200 w 374"/>
                      <a:gd name="T13" fmla="*/ 0 h 243"/>
                      <a:gd name="T14" fmla="*/ 29 w 374"/>
                      <a:gd name="T15" fmla="*/ 0 h 243"/>
                      <a:gd name="T16" fmla="*/ 0 w 374"/>
                      <a:gd name="T17" fmla="*/ 0 h 2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4"/>
                      <a:gd name="T28" fmla="*/ 0 h 243"/>
                      <a:gd name="T29" fmla="*/ 374 w 374"/>
                      <a:gd name="T30" fmla="*/ 243 h 2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4" h="243">
                        <a:moveTo>
                          <a:pt x="0" y="0"/>
                        </a:moveTo>
                        <a:lnTo>
                          <a:pt x="115" y="108"/>
                        </a:lnTo>
                        <a:lnTo>
                          <a:pt x="115" y="216"/>
                        </a:lnTo>
                        <a:lnTo>
                          <a:pt x="374" y="243"/>
                        </a:lnTo>
                        <a:lnTo>
                          <a:pt x="374" y="135"/>
                        </a:lnTo>
                        <a:lnTo>
                          <a:pt x="287" y="108"/>
                        </a:lnTo>
                        <a:lnTo>
                          <a:pt x="200" y="0"/>
                        </a:lnTo>
                        <a:lnTo>
                          <a:pt x="29" y="0"/>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03" name="Freeform 163"/>
                  <p:cNvSpPr>
                    <a:spLocks/>
                  </p:cNvSpPr>
                  <p:nvPr/>
                </p:nvSpPr>
                <p:spPr bwMode="auto">
                  <a:xfrm>
                    <a:off x="2618" y="3317"/>
                    <a:ext cx="374" cy="243"/>
                  </a:xfrm>
                  <a:custGeom>
                    <a:avLst/>
                    <a:gdLst>
                      <a:gd name="T0" fmla="*/ 0 w 374"/>
                      <a:gd name="T1" fmla="*/ 0 h 243"/>
                      <a:gd name="T2" fmla="*/ 115 w 374"/>
                      <a:gd name="T3" fmla="*/ 108 h 243"/>
                      <a:gd name="T4" fmla="*/ 115 w 374"/>
                      <a:gd name="T5" fmla="*/ 216 h 243"/>
                      <a:gd name="T6" fmla="*/ 374 w 374"/>
                      <a:gd name="T7" fmla="*/ 243 h 243"/>
                      <a:gd name="T8" fmla="*/ 374 w 374"/>
                      <a:gd name="T9" fmla="*/ 135 h 243"/>
                      <a:gd name="T10" fmla="*/ 287 w 374"/>
                      <a:gd name="T11" fmla="*/ 108 h 243"/>
                      <a:gd name="T12" fmla="*/ 200 w 374"/>
                      <a:gd name="T13" fmla="*/ 0 h 243"/>
                      <a:gd name="T14" fmla="*/ 29 w 374"/>
                      <a:gd name="T15" fmla="*/ 0 h 243"/>
                      <a:gd name="T16" fmla="*/ 0 w 374"/>
                      <a:gd name="T17" fmla="*/ 0 h 2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4"/>
                      <a:gd name="T28" fmla="*/ 0 h 243"/>
                      <a:gd name="T29" fmla="*/ 374 w 374"/>
                      <a:gd name="T30" fmla="*/ 243 h 2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4" h="243">
                        <a:moveTo>
                          <a:pt x="0" y="0"/>
                        </a:moveTo>
                        <a:lnTo>
                          <a:pt x="115" y="108"/>
                        </a:lnTo>
                        <a:lnTo>
                          <a:pt x="115" y="216"/>
                        </a:lnTo>
                        <a:lnTo>
                          <a:pt x="374" y="243"/>
                        </a:lnTo>
                        <a:lnTo>
                          <a:pt x="374" y="135"/>
                        </a:lnTo>
                        <a:lnTo>
                          <a:pt x="287" y="108"/>
                        </a:lnTo>
                        <a:lnTo>
                          <a:pt x="200" y="0"/>
                        </a:lnTo>
                        <a:lnTo>
                          <a:pt x="29" y="0"/>
                        </a:lnTo>
                        <a:lnTo>
                          <a:pt x="0"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585" name="Group 164"/>
                <p:cNvGrpSpPr>
                  <a:grpSpLocks/>
                </p:cNvGrpSpPr>
                <p:nvPr/>
              </p:nvGrpSpPr>
              <p:grpSpPr bwMode="auto">
                <a:xfrm>
                  <a:off x="2245" y="3317"/>
                  <a:ext cx="774" cy="516"/>
                  <a:chOff x="2245" y="3317"/>
                  <a:chExt cx="774" cy="516"/>
                </a:xfrm>
                <a:grpFill/>
              </p:grpSpPr>
              <p:sp>
                <p:nvSpPr>
                  <p:cNvPr id="600" name="Freeform 165"/>
                  <p:cNvSpPr>
                    <a:spLocks/>
                  </p:cNvSpPr>
                  <p:nvPr/>
                </p:nvSpPr>
                <p:spPr bwMode="auto">
                  <a:xfrm>
                    <a:off x="2245" y="3317"/>
                    <a:ext cx="774" cy="516"/>
                  </a:xfrm>
                  <a:custGeom>
                    <a:avLst/>
                    <a:gdLst>
                      <a:gd name="T0" fmla="*/ 230 w 774"/>
                      <a:gd name="T1" fmla="*/ 28 h 516"/>
                      <a:gd name="T2" fmla="*/ 172 w 774"/>
                      <a:gd name="T3" fmla="*/ 135 h 516"/>
                      <a:gd name="T4" fmla="*/ 0 w 774"/>
                      <a:gd name="T5" fmla="*/ 244 h 516"/>
                      <a:gd name="T6" fmla="*/ 258 w 774"/>
                      <a:gd name="T7" fmla="*/ 244 h 516"/>
                      <a:gd name="T8" fmla="*/ 230 w 774"/>
                      <a:gd name="T9" fmla="*/ 353 h 516"/>
                      <a:gd name="T10" fmla="*/ 316 w 774"/>
                      <a:gd name="T11" fmla="*/ 353 h 516"/>
                      <a:gd name="T12" fmla="*/ 344 w 774"/>
                      <a:gd name="T13" fmla="*/ 461 h 516"/>
                      <a:gd name="T14" fmla="*/ 459 w 774"/>
                      <a:gd name="T15" fmla="*/ 434 h 516"/>
                      <a:gd name="T16" fmla="*/ 573 w 774"/>
                      <a:gd name="T17" fmla="*/ 516 h 516"/>
                      <a:gd name="T18" fmla="*/ 659 w 774"/>
                      <a:gd name="T19" fmla="*/ 353 h 516"/>
                      <a:gd name="T20" fmla="*/ 774 w 774"/>
                      <a:gd name="T21" fmla="*/ 326 h 516"/>
                      <a:gd name="T22" fmla="*/ 745 w 774"/>
                      <a:gd name="T23" fmla="*/ 244 h 516"/>
                      <a:gd name="T24" fmla="*/ 488 w 774"/>
                      <a:gd name="T25" fmla="*/ 217 h 516"/>
                      <a:gd name="T26" fmla="*/ 488 w 774"/>
                      <a:gd name="T27" fmla="*/ 108 h 516"/>
                      <a:gd name="T28" fmla="*/ 373 w 774"/>
                      <a:gd name="T29" fmla="*/ 0 h 516"/>
                      <a:gd name="T30" fmla="*/ 230 w 774"/>
                      <a:gd name="T31" fmla="*/ 28 h 5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74"/>
                      <a:gd name="T49" fmla="*/ 0 h 516"/>
                      <a:gd name="T50" fmla="*/ 774 w 774"/>
                      <a:gd name="T51" fmla="*/ 516 h 5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74" h="516">
                        <a:moveTo>
                          <a:pt x="230" y="28"/>
                        </a:moveTo>
                        <a:lnTo>
                          <a:pt x="172" y="135"/>
                        </a:lnTo>
                        <a:lnTo>
                          <a:pt x="0" y="244"/>
                        </a:lnTo>
                        <a:lnTo>
                          <a:pt x="258" y="244"/>
                        </a:lnTo>
                        <a:lnTo>
                          <a:pt x="230" y="353"/>
                        </a:lnTo>
                        <a:lnTo>
                          <a:pt x="316" y="353"/>
                        </a:lnTo>
                        <a:lnTo>
                          <a:pt x="344" y="461"/>
                        </a:lnTo>
                        <a:lnTo>
                          <a:pt x="459" y="434"/>
                        </a:lnTo>
                        <a:lnTo>
                          <a:pt x="573" y="516"/>
                        </a:lnTo>
                        <a:lnTo>
                          <a:pt x="659" y="353"/>
                        </a:lnTo>
                        <a:lnTo>
                          <a:pt x="774" y="326"/>
                        </a:lnTo>
                        <a:lnTo>
                          <a:pt x="745" y="244"/>
                        </a:lnTo>
                        <a:lnTo>
                          <a:pt x="488" y="217"/>
                        </a:lnTo>
                        <a:lnTo>
                          <a:pt x="488" y="108"/>
                        </a:lnTo>
                        <a:lnTo>
                          <a:pt x="373" y="0"/>
                        </a:lnTo>
                        <a:lnTo>
                          <a:pt x="230" y="28"/>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601" name="Freeform 166"/>
                  <p:cNvSpPr>
                    <a:spLocks/>
                  </p:cNvSpPr>
                  <p:nvPr/>
                </p:nvSpPr>
                <p:spPr bwMode="auto">
                  <a:xfrm>
                    <a:off x="2245" y="3317"/>
                    <a:ext cx="774" cy="516"/>
                  </a:xfrm>
                  <a:custGeom>
                    <a:avLst/>
                    <a:gdLst>
                      <a:gd name="T0" fmla="*/ 230 w 774"/>
                      <a:gd name="T1" fmla="*/ 28 h 516"/>
                      <a:gd name="T2" fmla="*/ 172 w 774"/>
                      <a:gd name="T3" fmla="*/ 135 h 516"/>
                      <a:gd name="T4" fmla="*/ 0 w 774"/>
                      <a:gd name="T5" fmla="*/ 244 h 516"/>
                      <a:gd name="T6" fmla="*/ 258 w 774"/>
                      <a:gd name="T7" fmla="*/ 244 h 516"/>
                      <a:gd name="T8" fmla="*/ 230 w 774"/>
                      <a:gd name="T9" fmla="*/ 353 h 516"/>
                      <a:gd name="T10" fmla="*/ 316 w 774"/>
                      <a:gd name="T11" fmla="*/ 353 h 516"/>
                      <a:gd name="T12" fmla="*/ 344 w 774"/>
                      <a:gd name="T13" fmla="*/ 461 h 516"/>
                      <a:gd name="T14" fmla="*/ 459 w 774"/>
                      <a:gd name="T15" fmla="*/ 434 h 516"/>
                      <a:gd name="T16" fmla="*/ 573 w 774"/>
                      <a:gd name="T17" fmla="*/ 516 h 516"/>
                      <a:gd name="T18" fmla="*/ 659 w 774"/>
                      <a:gd name="T19" fmla="*/ 353 h 516"/>
                      <a:gd name="T20" fmla="*/ 774 w 774"/>
                      <a:gd name="T21" fmla="*/ 326 h 516"/>
                      <a:gd name="T22" fmla="*/ 745 w 774"/>
                      <a:gd name="T23" fmla="*/ 244 h 516"/>
                      <a:gd name="T24" fmla="*/ 488 w 774"/>
                      <a:gd name="T25" fmla="*/ 217 h 516"/>
                      <a:gd name="T26" fmla="*/ 488 w 774"/>
                      <a:gd name="T27" fmla="*/ 108 h 516"/>
                      <a:gd name="T28" fmla="*/ 373 w 774"/>
                      <a:gd name="T29" fmla="*/ 0 h 516"/>
                      <a:gd name="T30" fmla="*/ 230 w 774"/>
                      <a:gd name="T31" fmla="*/ 28 h 5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74"/>
                      <a:gd name="T49" fmla="*/ 0 h 516"/>
                      <a:gd name="T50" fmla="*/ 774 w 774"/>
                      <a:gd name="T51" fmla="*/ 516 h 5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74" h="516">
                        <a:moveTo>
                          <a:pt x="230" y="28"/>
                        </a:moveTo>
                        <a:lnTo>
                          <a:pt x="172" y="135"/>
                        </a:lnTo>
                        <a:lnTo>
                          <a:pt x="0" y="244"/>
                        </a:lnTo>
                        <a:lnTo>
                          <a:pt x="258" y="244"/>
                        </a:lnTo>
                        <a:lnTo>
                          <a:pt x="230" y="353"/>
                        </a:lnTo>
                        <a:lnTo>
                          <a:pt x="316" y="353"/>
                        </a:lnTo>
                        <a:lnTo>
                          <a:pt x="344" y="461"/>
                        </a:lnTo>
                        <a:lnTo>
                          <a:pt x="459" y="434"/>
                        </a:lnTo>
                        <a:lnTo>
                          <a:pt x="573" y="516"/>
                        </a:lnTo>
                        <a:lnTo>
                          <a:pt x="659" y="353"/>
                        </a:lnTo>
                        <a:lnTo>
                          <a:pt x="774" y="326"/>
                        </a:lnTo>
                        <a:lnTo>
                          <a:pt x="745" y="244"/>
                        </a:lnTo>
                        <a:lnTo>
                          <a:pt x="488" y="217"/>
                        </a:lnTo>
                        <a:lnTo>
                          <a:pt x="488" y="108"/>
                        </a:lnTo>
                        <a:lnTo>
                          <a:pt x="373" y="0"/>
                        </a:lnTo>
                        <a:lnTo>
                          <a:pt x="230" y="28"/>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sp>
              <p:nvSpPr>
                <p:cNvPr id="586" name="Rectangle 167"/>
                <p:cNvSpPr>
                  <a:spLocks noChangeArrowheads="1"/>
                </p:cNvSpPr>
                <p:nvPr/>
              </p:nvSpPr>
              <p:spPr bwMode="auto">
                <a:xfrm>
                  <a:off x="1573" y="2478"/>
                  <a:ext cx="475"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EVANGELINE</a:t>
                  </a:r>
                  <a:endParaRPr lang="en-US" sz="1700" dirty="0">
                    <a:solidFill>
                      <a:srgbClr val="000000"/>
                    </a:solidFill>
                    <a:latin typeface="Arial" charset="0"/>
                  </a:endParaRPr>
                </a:p>
              </p:txBody>
            </p:sp>
            <p:sp>
              <p:nvSpPr>
                <p:cNvPr id="587" name="Rectangle 168"/>
                <p:cNvSpPr>
                  <a:spLocks noChangeArrowheads="1"/>
                </p:cNvSpPr>
                <p:nvPr/>
              </p:nvSpPr>
              <p:spPr bwMode="auto">
                <a:xfrm>
                  <a:off x="2019" y="2574"/>
                  <a:ext cx="21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SAINT</a:t>
                  </a:r>
                  <a:endParaRPr lang="en-US" sz="1700">
                    <a:solidFill>
                      <a:srgbClr val="000000"/>
                    </a:solidFill>
                    <a:latin typeface="Arial" charset="0"/>
                  </a:endParaRPr>
                </a:p>
              </p:txBody>
            </p:sp>
            <p:sp>
              <p:nvSpPr>
                <p:cNvPr id="588" name="Rectangle 169"/>
                <p:cNvSpPr>
                  <a:spLocks noChangeArrowheads="1"/>
                </p:cNvSpPr>
                <p:nvPr/>
              </p:nvSpPr>
              <p:spPr bwMode="auto">
                <a:xfrm>
                  <a:off x="2003" y="2634"/>
                  <a:ext cx="305"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LANDRY</a:t>
                  </a:r>
                  <a:endParaRPr lang="en-US" sz="1700">
                    <a:solidFill>
                      <a:srgbClr val="000000"/>
                    </a:solidFill>
                    <a:latin typeface="Arial" charset="0"/>
                  </a:endParaRPr>
                </a:p>
              </p:txBody>
            </p:sp>
            <p:sp>
              <p:nvSpPr>
                <p:cNvPr id="589" name="Rectangle 170"/>
                <p:cNvSpPr>
                  <a:spLocks noChangeArrowheads="1"/>
                </p:cNvSpPr>
                <p:nvPr/>
              </p:nvSpPr>
              <p:spPr bwMode="auto">
                <a:xfrm>
                  <a:off x="1596" y="2882"/>
                  <a:ext cx="286"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ACADIA</a:t>
                  </a:r>
                  <a:endParaRPr lang="en-US" sz="1700">
                    <a:solidFill>
                      <a:srgbClr val="000000"/>
                    </a:solidFill>
                    <a:latin typeface="Arial" charset="0"/>
                  </a:endParaRPr>
                </a:p>
              </p:txBody>
            </p:sp>
            <p:sp>
              <p:nvSpPr>
                <p:cNvPr id="590" name="Rectangle 171"/>
                <p:cNvSpPr>
                  <a:spLocks noChangeArrowheads="1"/>
                </p:cNvSpPr>
                <p:nvPr/>
              </p:nvSpPr>
              <p:spPr bwMode="auto">
                <a:xfrm>
                  <a:off x="1642" y="3369"/>
                  <a:ext cx="405"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VERMILION</a:t>
                  </a:r>
                  <a:endParaRPr lang="en-US" sz="1700">
                    <a:solidFill>
                      <a:srgbClr val="000000"/>
                    </a:solidFill>
                    <a:latin typeface="Arial" charset="0"/>
                  </a:endParaRPr>
                </a:p>
              </p:txBody>
            </p:sp>
            <p:sp>
              <p:nvSpPr>
                <p:cNvPr id="591" name="Rectangle 172"/>
                <p:cNvSpPr>
                  <a:spLocks noChangeArrowheads="1"/>
                </p:cNvSpPr>
                <p:nvPr/>
              </p:nvSpPr>
              <p:spPr bwMode="auto">
                <a:xfrm>
                  <a:off x="2228" y="3723"/>
                  <a:ext cx="126"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dirty="0">
                      <a:solidFill>
                        <a:srgbClr val="000000"/>
                      </a:solidFill>
                      <a:latin typeface="Arial" charset="0"/>
                    </a:rPr>
                    <a:t>VER</a:t>
                  </a:r>
                  <a:endParaRPr lang="en-US" sz="1700" dirty="0">
                    <a:solidFill>
                      <a:srgbClr val="000000"/>
                    </a:solidFill>
                    <a:latin typeface="Arial" charset="0"/>
                  </a:endParaRPr>
                </a:p>
              </p:txBody>
            </p:sp>
            <p:sp>
              <p:nvSpPr>
                <p:cNvPr id="592" name="Rectangle 173"/>
                <p:cNvSpPr>
                  <a:spLocks noChangeArrowheads="1"/>
                </p:cNvSpPr>
                <p:nvPr/>
              </p:nvSpPr>
              <p:spPr bwMode="auto">
                <a:xfrm rot="-3180000">
                  <a:off x="1900" y="2937"/>
                  <a:ext cx="358"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LAFAYETTE</a:t>
                  </a:r>
                  <a:endParaRPr lang="en-US" sz="1700">
                    <a:solidFill>
                      <a:srgbClr val="000000"/>
                    </a:solidFill>
                    <a:latin typeface="Arial" charset="0"/>
                  </a:endParaRPr>
                </a:p>
              </p:txBody>
            </p:sp>
            <p:sp>
              <p:nvSpPr>
                <p:cNvPr id="593" name="Rectangle 176"/>
                <p:cNvSpPr>
                  <a:spLocks noChangeArrowheads="1"/>
                </p:cNvSpPr>
                <p:nvPr/>
              </p:nvSpPr>
              <p:spPr bwMode="auto">
                <a:xfrm>
                  <a:off x="2235" y="3287"/>
                  <a:ext cx="248"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IBERIA</a:t>
                  </a:r>
                  <a:endParaRPr lang="en-US" sz="1700">
                    <a:solidFill>
                      <a:srgbClr val="000000"/>
                    </a:solidFill>
                    <a:latin typeface="Arial" charset="0"/>
                  </a:endParaRPr>
                </a:p>
              </p:txBody>
            </p:sp>
            <p:sp>
              <p:nvSpPr>
                <p:cNvPr id="594" name="Rectangle 177"/>
                <p:cNvSpPr>
                  <a:spLocks noChangeArrowheads="1"/>
                </p:cNvSpPr>
                <p:nvPr/>
              </p:nvSpPr>
              <p:spPr bwMode="auto">
                <a:xfrm>
                  <a:off x="2550" y="3522"/>
                  <a:ext cx="219"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SAINT</a:t>
                  </a:r>
                  <a:endParaRPr lang="en-US" sz="1700">
                    <a:solidFill>
                      <a:srgbClr val="000000"/>
                    </a:solidFill>
                    <a:latin typeface="Arial" charset="0"/>
                  </a:endParaRPr>
                </a:p>
              </p:txBody>
            </p:sp>
            <p:sp>
              <p:nvSpPr>
                <p:cNvPr id="595" name="Rectangle 178"/>
                <p:cNvSpPr>
                  <a:spLocks noChangeArrowheads="1"/>
                </p:cNvSpPr>
                <p:nvPr/>
              </p:nvSpPr>
              <p:spPr bwMode="auto">
                <a:xfrm>
                  <a:off x="2561" y="3588"/>
                  <a:ext cx="216"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MARY</a:t>
                  </a:r>
                  <a:endParaRPr lang="en-US" sz="1700">
                    <a:solidFill>
                      <a:srgbClr val="000000"/>
                    </a:solidFill>
                    <a:latin typeface="Arial" charset="0"/>
                  </a:endParaRPr>
                </a:p>
              </p:txBody>
            </p:sp>
            <p:sp>
              <p:nvSpPr>
                <p:cNvPr id="596" name="AutoShape 179"/>
                <p:cNvSpPr>
                  <a:spLocks noChangeArrowheads="1"/>
                </p:cNvSpPr>
                <p:nvPr/>
              </p:nvSpPr>
              <p:spPr bwMode="auto">
                <a:xfrm>
                  <a:off x="2304" y="3355"/>
                  <a:ext cx="103" cy="100"/>
                </a:xfrm>
                <a:prstGeom prst="star5">
                  <a:avLst/>
                </a:prstGeom>
                <a:grpFill/>
                <a:ln w="9525">
                  <a:noFill/>
                  <a:miter lim="800000"/>
                  <a:headEnd/>
                  <a:tailEnd/>
                </a:ln>
                <a:effectLst/>
              </p:spPr>
              <p:txBody>
                <a:bodyPr wrap="none" anchor="ctr"/>
                <a:lstStyle/>
                <a:p>
                  <a:pPr defTabSz="914400" fontAlgn="base">
                    <a:spcBef>
                      <a:spcPct val="0"/>
                    </a:spcBef>
                    <a:spcAft>
                      <a:spcPct val="0"/>
                    </a:spcAft>
                    <a:defRPr/>
                  </a:pPr>
                  <a:endParaRPr lang="en-US" sz="10700">
                    <a:solidFill>
                      <a:srgbClr val="000000"/>
                    </a:solidFill>
                    <a:latin typeface="Arial" charset="0"/>
                  </a:endParaRPr>
                </a:p>
              </p:txBody>
            </p:sp>
            <p:sp>
              <p:nvSpPr>
                <p:cNvPr id="597" name="Text Box 180"/>
                <p:cNvSpPr txBox="1">
                  <a:spLocks noChangeArrowheads="1"/>
                </p:cNvSpPr>
                <p:nvPr/>
              </p:nvSpPr>
              <p:spPr bwMode="auto">
                <a:xfrm>
                  <a:off x="1887" y="2922"/>
                  <a:ext cx="447" cy="623"/>
                </a:xfrm>
                <a:prstGeom prst="rect">
                  <a:avLst/>
                </a:prstGeom>
                <a:grpFill/>
                <a:ln w="9525">
                  <a:noFill/>
                  <a:miter lim="800000"/>
                  <a:headEnd/>
                  <a:tailEnd/>
                </a:ln>
              </p:spPr>
              <p:txBody>
                <a:bodyPr lIns="84894" tIns="42447" rIns="84894" bIns="42447">
                  <a:spAutoFit/>
                </a:bodyPr>
                <a:lstStyle/>
                <a:p>
                  <a:pPr defTabSz="849313" fontAlgn="base">
                    <a:spcBef>
                      <a:spcPct val="0"/>
                    </a:spcBef>
                    <a:spcAft>
                      <a:spcPct val="0"/>
                    </a:spcAft>
                  </a:pPr>
                  <a:r>
                    <a:rPr lang="en-US" sz="3700" b="1">
                      <a:solidFill>
                        <a:srgbClr val="000000"/>
                      </a:solidFill>
                      <a:latin typeface="Arial" charset="0"/>
                    </a:rPr>
                    <a:t>4</a:t>
                  </a:r>
                </a:p>
              </p:txBody>
            </p:sp>
            <p:sp>
              <p:nvSpPr>
                <p:cNvPr id="598" name="Rectangle 132"/>
                <p:cNvSpPr>
                  <a:spLocks noChangeArrowheads="1"/>
                </p:cNvSpPr>
                <p:nvPr/>
              </p:nvSpPr>
              <p:spPr bwMode="auto">
                <a:xfrm>
                  <a:off x="2276" y="2956"/>
                  <a:ext cx="220"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SAINT</a:t>
                  </a:r>
                  <a:endParaRPr lang="en-US" sz="1700" dirty="0">
                    <a:solidFill>
                      <a:srgbClr val="000000"/>
                    </a:solidFill>
                    <a:latin typeface="Arial" charset="0"/>
                  </a:endParaRPr>
                </a:p>
              </p:txBody>
            </p:sp>
            <p:sp>
              <p:nvSpPr>
                <p:cNvPr id="599" name="Rectangle 133"/>
                <p:cNvSpPr>
                  <a:spLocks noChangeArrowheads="1"/>
                </p:cNvSpPr>
                <p:nvPr/>
              </p:nvSpPr>
              <p:spPr bwMode="auto">
                <a:xfrm>
                  <a:off x="2236" y="3051"/>
                  <a:ext cx="28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MARTIN</a:t>
                  </a:r>
                  <a:endParaRPr lang="en-US" sz="1700" dirty="0">
                    <a:solidFill>
                      <a:srgbClr val="000000"/>
                    </a:solidFill>
                    <a:latin typeface="Arial" charset="0"/>
                  </a:endParaRPr>
                </a:p>
              </p:txBody>
            </p:sp>
          </p:grpSp>
          <p:grpSp>
            <p:nvGrpSpPr>
              <p:cNvPr id="9" name="Group 181"/>
              <p:cNvGrpSpPr>
                <a:grpSpLocks/>
              </p:cNvGrpSpPr>
              <p:nvPr/>
            </p:nvGrpSpPr>
            <p:grpSpPr bwMode="auto">
              <a:xfrm>
                <a:off x="323" y="1092"/>
                <a:ext cx="2456" cy="1329"/>
                <a:chOff x="323" y="1092"/>
                <a:chExt cx="2456" cy="1329"/>
              </a:xfrm>
              <a:grpFill/>
            </p:grpSpPr>
            <p:grpSp>
              <p:nvGrpSpPr>
                <p:cNvPr id="450" name="Group 182"/>
                <p:cNvGrpSpPr>
                  <a:grpSpLocks/>
                </p:cNvGrpSpPr>
                <p:nvPr/>
              </p:nvGrpSpPr>
              <p:grpSpPr bwMode="auto">
                <a:xfrm>
                  <a:off x="726" y="1092"/>
                  <a:ext cx="687" cy="840"/>
                  <a:chOff x="726" y="1092"/>
                  <a:chExt cx="687" cy="840"/>
                </a:xfrm>
                <a:grpFill/>
              </p:grpSpPr>
              <p:sp>
                <p:nvSpPr>
                  <p:cNvPr id="555" name="Freeform 183"/>
                  <p:cNvSpPr>
                    <a:spLocks/>
                  </p:cNvSpPr>
                  <p:nvPr/>
                </p:nvSpPr>
                <p:spPr bwMode="auto">
                  <a:xfrm>
                    <a:off x="726" y="1092"/>
                    <a:ext cx="687" cy="840"/>
                  </a:xfrm>
                  <a:custGeom>
                    <a:avLst/>
                    <a:gdLst>
                      <a:gd name="T0" fmla="*/ 258 w 687"/>
                      <a:gd name="T1" fmla="*/ 0 h 840"/>
                      <a:gd name="T2" fmla="*/ 315 w 687"/>
                      <a:gd name="T3" fmla="*/ 189 h 840"/>
                      <a:gd name="T4" fmla="*/ 200 w 687"/>
                      <a:gd name="T5" fmla="*/ 189 h 840"/>
                      <a:gd name="T6" fmla="*/ 200 w 687"/>
                      <a:gd name="T7" fmla="*/ 270 h 840"/>
                      <a:gd name="T8" fmla="*/ 114 w 687"/>
                      <a:gd name="T9" fmla="*/ 270 h 840"/>
                      <a:gd name="T10" fmla="*/ 86 w 687"/>
                      <a:gd name="T11" fmla="*/ 216 h 840"/>
                      <a:gd name="T12" fmla="*/ 0 w 687"/>
                      <a:gd name="T13" fmla="*/ 216 h 840"/>
                      <a:gd name="T14" fmla="*/ 0 w 687"/>
                      <a:gd name="T15" fmla="*/ 433 h 840"/>
                      <a:gd name="T16" fmla="*/ 114 w 687"/>
                      <a:gd name="T17" fmla="*/ 433 h 840"/>
                      <a:gd name="T18" fmla="*/ 114 w 687"/>
                      <a:gd name="T19" fmla="*/ 623 h 840"/>
                      <a:gd name="T20" fmla="*/ 200 w 687"/>
                      <a:gd name="T21" fmla="*/ 623 h 840"/>
                      <a:gd name="T22" fmla="*/ 200 w 687"/>
                      <a:gd name="T23" fmla="*/ 813 h 840"/>
                      <a:gd name="T24" fmla="*/ 371 w 687"/>
                      <a:gd name="T25" fmla="*/ 813 h 840"/>
                      <a:gd name="T26" fmla="*/ 457 w 687"/>
                      <a:gd name="T27" fmla="*/ 840 h 840"/>
                      <a:gd name="T28" fmla="*/ 687 w 687"/>
                      <a:gd name="T29" fmla="*/ 650 h 840"/>
                      <a:gd name="T30" fmla="*/ 601 w 687"/>
                      <a:gd name="T31" fmla="*/ 569 h 840"/>
                      <a:gd name="T32" fmla="*/ 515 w 687"/>
                      <a:gd name="T33" fmla="*/ 542 h 840"/>
                      <a:gd name="T34" fmla="*/ 457 w 687"/>
                      <a:gd name="T35" fmla="*/ 460 h 840"/>
                      <a:gd name="T36" fmla="*/ 486 w 687"/>
                      <a:gd name="T37" fmla="*/ 297 h 840"/>
                      <a:gd name="T38" fmla="*/ 543 w 687"/>
                      <a:gd name="T39" fmla="*/ 189 h 840"/>
                      <a:gd name="T40" fmla="*/ 457 w 687"/>
                      <a:gd name="T41" fmla="*/ 0 h 840"/>
                      <a:gd name="T42" fmla="*/ 258 w 687"/>
                      <a:gd name="T43" fmla="*/ 0 h 8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7"/>
                      <a:gd name="T67" fmla="*/ 0 h 840"/>
                      <a:gd name="T68" fmla="*/ 687 w 687"/>
                      <a:gd name="T69" fmla="*/ 840 h 8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7" h="840">
                        <a:moveTo>
                          <a:pt x="258" y="0"/>
                        </a:moveTo>
                        <a:lnTo>
                          <a:pt x="315" y="189"/>
                        </a:lnTo>
                        <a:lnTo>
                          <a:pt x="200" y="189"/>
                        </a:lnTo>
                        <a:lnTo>
                          <a:pt x="200" y="270"/>
                        </a:lnTo>
                        <a:lnTo>
                          <a:pt x="114" y="270"/>
                        </a:lnTo>
                        <a:lnTo>
                          <a:pt x="86" y="216"/>
                        </a:lnTo>
                        <a:lnTo>
                          <a:pt x="0" y="216"/>
                        </a:lnTo>
                        <a:lnTo>
                          <a:pt x="0" y="433"/>
                        </a:lnTo>
                        <a:lnTo>
                          <a:pt x="114" y="433"/>
                        </a:lnTo>
                        <a:lnTo>
                          <a:pt x="114" y="623"/>
                        </a:lnTo>
                        <a:lnTo>
                          <a:pt x="200" y="623"/>
                        </a:lnTo>
                        <a:lnTo>
                          <a:pt x="200" y="813"/>
                        </a:lnTo>
                        <a:lnTo>
                          <a:pt x="371" y="813"/>
                        </a:lnTo>
                        <a:lnTo>
                          <a:pt x="457" y="840"/>
                        </a:lnTo>
                        <a:lnTo>
                          <a:pt x="687" y="650"/>
                        </a:lnTo>
                        <a:lnTo>
                          <a:pt x="601" y="569"/>
                        </a:lnTo>
                        <a:lnTo>
                          <a:pt x="515" y="542"/>
                        </a:lnTo>
                        <a:lnTo>
                          <a:pt x="457" y="460"/>
                        </a:lnTo>
                        <a:lnTo>
                          <a:pt x="486" y="297"/>
                        </a:lnTo>
                        <a:lnTo>
                          <a:pt x="543" y="189"/>
                        </a:lnTo>
                        <a:lnTo>
                          <a:pt x="457" y="0"/>
                        </a:lnTo>
                        <a:lnTo>
                          <a:pt x="258"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556" name="Freeform 184"/>
                  <p:cNvSpPr>
                    <a:spLocks/>
                  </p:cNvSpPr>
                  <p:nvPr/>
                </p:nvSpPr>
                <p:spPr bwMode="auto">
                  <a:xfrm>
                    <a:off x="726" y="1092"/>
                    <a:ext cx="687" cy="840"/>
                  </a:xfrm>
                  <a:custGeom>
                    <a:avLst/>
                    <a:gdLst>
                      <a:gd name="T0" fmla="*/ 258 w 687"/>
                      <a:gd name="T1" fmla="*/ 0 h 840"/>
                      <a:gd name="T2" fmla="*/ 315 w 687"/>
                      <a:gd name="T3" fmla="*/ 189 h 840"/>
                      <a:gd name="T4" fmla="*/ 200 w 687"/>
                      <a:gd name="T5" fmla="*/ 189 h 840"/>
                      <a:gd name="T6" fmla="*/ 200 w 687"/>
                      <a:gd name="T7" fmla="*/ 270 h 840"/>
                      <a:gd name="T8" fmla="*/ 114 w 687"/>
                      <a:gd name="T9" fmla="*/ 270 h 840"/>
                      <a:gd name="T10" fmla="*/ 86 w 687"/>
                      <a:gd name="T11" fmla="*/ 216 h 840"/>
                      <a:gd name="T12" fmla="*/ 0 w 687"/>
                      <a:gd name="T13" fmla="*/ 216 h 840"/>
                      <a:gd name="T14" fmla="*/ 0 w 687"/>
                      <a:gd name="T15" fmla="*/ 433 h 840"/>
                      <a:gd name="T16" fmla="*/ 114 w 687"/>
                      <a:gd name="T17" fmla="*/ 433 h 840"/>
                      <a:gd name="T18" fmla="*/ 114 w 687"/>
                      <a:gd name="T19" fmla="*/ 623 h 840"/>
                      <a:gd name="T20" fmla="*/ 200 w 687"/>
                      <a:gd name="T21" fmla="*/ 623 h 840"/>
                      <a:gd name="T22" fmla="*/ 200 w 687"/>
                      <a:gd name="T23" fmla="*/ 813 h 840"/>
                      <a:gd name="T24" fmla="*/ 371 w 687"/>
                      <a:gd name="T25" fmla="*/ 813 h 840"/>
                      <a:gd name="T26" fmla="*/ 457 w 687"/>
                      <a:gd name="T27" fmla="*/ 840 h 840"/>
                      <a:gd name="T28" fmla="*/ 687 w 687"/>
                      <a:gd name="T29" fmla="*/ 650 h 840"/>
                      <a:gd name="T30" fmla="*/ 601 w 687"/>
                      <a:gd name="T31" fmla="*/ 569 h 840"/>
                      <a:gd name="T32" fmla="*/ 515 w 687"/>
                      <a:gd name="T33" fmla="*/ 542 h 840"/>
                      <a:gd name="T34" fmla="*/ 457 w 687"/>
                      <a:gd name="T35" fmla="*/ 460 h 840"/>
                      <a:gd name="T36" fmla="*/ 486 w 687"/>
                      <a:gd name="T37" fmla="*/ 297 h 840"/>
                      <a:gd name="T38" fmla="*/ 543 w 687"/>
                      <a:gd name="T39" fmla="*/ 189 h 840"/>
                      <a:gd name="T40" fmla="*/ 457 w 687"/>
                      <a:gd name="T41" fmla="*/ 0 h 840"/>
                      <a:gd name="T42" fmla="*/ 258 w 687"/>
                      <a:gd name="T43" fmla="*/ 0 h 8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7"/>
                      <a:gd name="T67" fmla="*/ 0 h 840"/>
                      <a:gd name="T68" fmla="*/ 687 w 687"/>
                      <a:gd name="T69" fmla="*/ 840 h 8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7" h="840">
                        <a:moveTo>
                          <a:pt x="258" y="0"/>
                        </a:moveTo>
                        <a:lnTo>
                          <a:pt x="315" y="189"/>
                        </a:lnTo>
                        <a:lnTo>
                          <a:pt x="200" y="189"/>
                        </a:lnTo>
                        <a:lnTo>
                          <a:pt x="200" y="270"/>
                        </a:lnTo>
                        <a:lnTo>
                          <a:pt x="114" y="270"/>
                        </a:lnTo>
                        <a:lnTo>
                          <a:pt x="86" y="216"/>
                        </a:lnTo>
                        <a:lnTo>
                          <a:pt x="0" y="216"/>
                        </a:lnTo>
                        <a:lnTo>
                          <a:pt x="0" y="433"/>
                        </a:lnTo>
                        <a:lnTo>
                          <a:pt x="114" y="433"/>
                        </a:lnTo>
                        <a:lnTo>
                          <a:pt x="114" y="623"/>
                        </a:lnTo>
                        <a:lnTo>
                          <a:pt x="200" y="623"/>
                        </a:lnTo>
                        <a:lnTo>
                          <a:pt x="200" y="813"/>
                        </a:lnTo>
                        <a:lnTo>
                          <a:pt x="371" y="813"/>
                        </a:lnTo>
                        <a:lnTo>
                          <a:pt x="457" y="840"/>
                        </a:lnTo>
                        <a:lnTo>
                          <a:pt x="687" y="650"/>
                        </a:lnTo>
                        <a:lnTo>
                          <a:pt x="601" y="569"/>
                        </a:lnTo>
                        <a:lnTo>
                          <a:pt x="515" y="542"/>
                        </a:lnTo>
                        <a:lnTo>
                          <a:pt x="457" y="460"/>
                        </a:lnTo>
                        <a:lnTo>
                          <a:pt x="486" y="297"/>
                        </a:lnTo>
                        <a:lnTo>
                          <a:pt x="543" y="189"/>
                        </a:lnTo>
                        <a:lnTo>
                          <a:pt x="457" y="0"/>
                        </a:lnTo>
                        <a:lnTo>
                          <a:pt x="258"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51" name="Group 185"/>
                <p:cNvGrpSpPr>
                  <a:grpSpLocks/>
                </p:cNvGrpSpPr>
                <p:nvPr/>
              </p:nvGrpSpPr>
              <p:grpSpPr bwMode="auto">
                <a:xfrm>
                  <a:off x="1184" y="1092"/>
                  <a:ext cx="604" cy="461"/>
                  <a:chOff x="1184" y="1092"/>
                  <a:chExt cx="604" cy="461"/>
                </a:xfrm>
                <a:grpFill/>
              </p:grpSpPr>
              <p:sp>
                <p:nvSpPr>
                  <p:cNvPr id="553" name="Freeform 186"/>
                  <p:cNvSpPr>
                    <a:spLocks/>
                  </p:cNvSpPr>
                  <p:nvPr/>
                </p:nvSpPr>
                <p:spPr bwMode="auto">
                  <a:xfrm>
                    <a:off x="1184" y="1092"/>
                    <a:ext cx="604" cy="461"/>
                  </a:xfrm>
                  <a:custGeom>
                    <a:avLst/>
                    <a:gdLst>
                      <a:gd name="T0" fmla="*/ 0 w 604"/>
                      <a:gd name="T1" fmla="*/ 0 h 461"/>
                      <a:gd name="T2" fmla="*/ 86 w 604"/>
                      <a:gd name="T3" fmla="*/ 189 h 461"/>
                      <a:gd name="T4" fmla="*/ 29 w 604"/>
                      <a:gd name="T5" fmla="*/ 298 h 461"/>
                      <a:gd name="T6" fmla="*/ 0 w 604"/>
                      <a:gd name="T7" fmla="*/ 461 h 461"/>
                      <a:gd name="T8" fmla="*/ 316 w 604"/>
                      <a:gd name="T9" fmla="*/ 461 h 461"/>
                      <a:gd name="T10" fmla="*/ 316 w 604"/>
                      <a:gd name="T11" fmla="*/ 379 h 461"/>
                      <a:gd name="T12" fmla="*/ 546 w 604"/>
                      <a:gd name="T13" fmla="*/ 379 h 461"/>
                      <a:gd name="T14" fmla="*/ 604 w 604"/>
                      <a:gd name="T15" fmla="*/ 243 h 461"/>
                      <a:gd name="T16" fmla="*/ 604 w 604"/>
                      <a:gd name="T17" fmla="*/ 0 h 461"/>
                      <a:gd name="T18" fmla="*/ 0 w 604"/>
                      <a:gd name="T19" fmla="*/ 0 h 4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4"/>
                      <a:gd name="T31" fmla="*/ 0 h 461"/>
                      <a:gd name="T32" fmla="*/ 604 w 604"/>
                      <a:gd name="T33" fmla="*/ 461 h 4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4" h="461">
                        <a:moveTo>
                          <a:pt x="0" y="0"/>
                        </a:moveTo>
                        <a:lnTo>
                          <a:pt x="86" y="189"/>
                        </a:lnTo>
                        <a:lnTo>
                          <a:pt x="29" y="298"/>
                        </a:lnTo>
                        <a:lnTo>
                          <a:pt x="0" y="461"/>
                        </a:lnTo>
                        <a:lnTo>
                          <a:pt x="316" y="461"/>
                        </a:lnTo>
                        <a:lnTo>
                          <a:pt x="316" y="379"/>
                        </a:lnTo>
                        <a:lnTo>
                          <a:pt x="546" y="379"/>
                        </a:lnTo>
                        <a:lnTo>
                          <a:pt x="604" y="243"/>
                        </a:lnTo>
                        <a:lnTo>
                          <a:pt x="604" y="0"/>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554" name="Freeform 187"/>
                  <p:cNvSpPr>
                    <a:spLocks/>
                  </p:cNvSpPr>
                  <p:nvPr/>
                </p:nvSpPr>
                <p:spPr bwMode="auto">
                  <a:xfrm>
                    <a:off x="1184" y="1092"/>
                    <a:ext cx="604" cy="461"/>
                  </a:xfrm>
                  <a:custGeom>
                    <a:avLst/>
                    <a:gdLst>
                      <a:gd name="T0" fmla="*/ 0 w 604"/>
                      <a:gd name="T1" fmla="*/ 0 h 461"/>
                      <a:gd name="T2" fmla="*/ 86 w 604"/>
                      <a:gd name="T3" fmla="*/ 189 h 461"/>
                      <a:gd name="T4" fmla="*/ 29 w 604"/>
                      <a:gd name="T5" fmla="*/ 298 h 461"/>
                      <a:gd name="T6" fmla="*/ 0 w 604"/>
                      <a:gd name="T7" fmla="*/ 461 h 461"/>
                      <a:gd name="T8" fmla="*/ 316 w 604"/>
                      <a:gd name="T9" fmla="*/ 461 h 461"/>
                      <a:gd name="T10" fmla="*/ 316 w 604"/>
                      <a:gd name="T11" fmla="*/ 379 h 461"/>
                      <a:gd name="T12" fmla="*/ 546 w 604"/>
                      <a:gd name="T13" fmla="*/ 379 h 461"/>
                      <a:gd name="T14" fmla="*/ 604 w 604"/>
                      <a:gd name="T15" fmla="*/ 243 h 461"/>
                      <a:gd name="T16" fmla="*/ 604 w 604"/>
                      <a:gd name="T17" fmla="*/ 0 h 461"/>
                      <a:gd name="T18" fmla="*/ 0 w 604"/>
                      <a:gd name="T19" fmla="*/ 0 h 4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4"/>
                      <a:gd name="T31" fmla="*/ 0 h 461"/>
                      <a:gd name="T32" fmla="*/ 604 w 604"/>
                      <a:gd name="T33" fmla="*/ 461 h 4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4" h="461">
                        <a:moveTo>
                          <a:pt x="0" y="0"/>
                        </a:moveTo>
                        <a:lnTo>
                          <a:pt x="86" y="189"/>
                        </a:lnTo>
                        <a:lnTo>
                          <a:pt x="29" y="298"/>
                        </a:lnTo>
                        <a:lnTo>
                          <a:pt x="0" y="461"/>
                        </a:lnTo>
                        <a:lnTo>
                          <a:pt x="316" y="461"/>
                        </a:lnTo>
                        <a:lnTo>
                          <a:pt x="316" y="379"/>
                        </a:lnTo>
                        <a:lnTo>
                          <a:pt x="546" y="379"/>
                        </a:lnTo>
                        <a:lnTo>
                          <a:pt x="604" y="243"/>
                        </a:lnTo>
                        <a:lnTo>
                          <a:pt x="604" y="0"/>
                        </a:lnTo>
                        <a:lnTo>
                          <a:pt x="0"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52" name="Group 188"/>
                <p:cNvGrpSpPr>
                  <a:grpSpLocks/>
                </p:cNvGrpSpPr>
                <p:nvPr/>
              </p:nvGrpSpPr>
              <p:grpSpPr bwMode="auto">
                <a:xfrm>
                  <a:off x="1184" y="1470"/>
                  <a:ext cx="717" cy="409"/>
                  <a:chOff x="1184" y="1470"/>
                  <a:chExt cx="717" cy="409"/>
                </a:xfrm>
                <a:grpFill/>
              </p:grpSpPr>
              <p:sp>
                <p:nvSpPr>
                  <p:cNvPr id="551" name="Freeform 189"/>
                  <p:cNvSpPr>
                    <a:spLocks/>
                  </p:cNvSpPr>
                  <p:nvPr/>
                </p:nvSpPr>
                <p:spPr bwMode="auto">
                  <a:xfrm>
                    <a:off x="1184" y="1470"/>
                    <a:ext cx="717" cy="409"/>
                  </a:xfrm>
                  <a:custGeom>
                    <a:avLst/>
                    <a:gdLst>
                      <a:gd name="T0" fmla="*/ 0 w 717"/>
                      <a:gd name="T1" fmla="*/ 82 h 409"/>
                      <a:gd name="T2" fmla="*/ 57 w 717"/>
                      <a:gd name="T3" fmla="*/ 164 h 409"/>
                      <a:gd name="T4" fmla="*/ 144 w 717"/>
                      <a:gd name="T5" fmla="*/ 191 h 409"/>
                      <a:gd name="T6" fmla="*/ 230 w 717"/>
                      <a:gd name="T7" fmla="*/ 273 h 409"/>
                      <a:gd name="T8" fmla="*/ 258 w 717"/>
                      <a:gd name="T9" fmla="*/ 382 h 409"/>
                      <a:gd name="T10" fmla="*/ 316 w 717"/>
                      <a:gd name="T11" fmla="*/ 409 h 409"/>
                      <a:gd name="T12" fmla="*/ 717 w 717"/>
                      <a:gd name="T13" fmla="*/ 327 h 409"/>
                      <a:gd name="T14" fmla="*/ 545 w 717"/>
                      <a:gd name="T15" fmla="*/ 191 h 409"/>
                      <a:gd name="T16" fmla="*/ 574 w 717"/>
                      <a:gd name="T17" fmla="*/ 28 h 409"/>
                      <a:gd name="T18" fmla="*/ 545 w 717"/>
                      <a:gd name="T19" fmla="*/ 0 h 409"/>
                      <a:gd name="T20" fmla="*/ 316 w 717"/>
                      <a:gd name="T21" fmla="*/ 0 h 409"/>
                      <a:gd name="T22" fmla="*/ 316 w 717"/>
                      <a:gd name="T23" fmla="*/ 82 h 409"/>
                      <a:gd name="T24" fmla="*/ 0 w 717"/>
                      <a:gd name="T25" fmla="*/ 82 h 4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7"/>
                      <a:gd name="T40" fmla="*/ 0 h 409"/>
                      <a:gd name="T41" fmla="*/ 717 w 717"/>
                      <a:gd name="T42" fmla="*/ 409 h 4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7" h="409">
                        <a:moveTo>
                          <a:pt x="0" y="82"/>
                        </a:moveTo>
                        <a:lnTo>
                          <a:pt x="57" y="164"/>
                        </a:lnTo>
                        <a:lnTo>
                          <a:pt x="144" y="191"/>
                        </a:lnTo>
                        <a:lnTo>
                          <a:pt x="230" y="273"/>
                        </a:lnTo>
                        <a:lnTo>
                          <a:pt x="258" y="382"/>
                        </a:lnTo>
                        <a:lnTo>
                          <a:pt x="316" y="409"/>
                        </a:lnTo>
                        <a:lnTo>
                          <a:pt x="717" y="327"/>
                        </a:lnTo>
                        <a:lnTo>
                          <a:pt x="545" y="191"/>
                        </a:lnTo>
                        <a:lnTo>
                          <a:pt x="574" y="28"/>
                        </a:lnTo>
                        <a:lnTo>
                          <a:pt x="545" y="0"/>
                        </a:lnTo>
                        <a:lnTo>
                          <a:pt x="316" y="0"/>
                        </a:lnTo>
                        <a:lnTo>
                          <a:pt x="316" y="82"/>
                        </a:lnTo>
                        <a:lnTo>
                          <a:pt x="0" y="82"/>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552" name="Freeform 190"/>
                  <p:cNvSpPr>
                    <a:spLocks/>
                  </p:cNvSpPr>
                  <p:nvPr/>
                </p:nvSpPr>
                <p:spPr bwMode="auto">
                  <a:xfrm>
                    <a:off x="1184" y="1470"/>
                    <a:ext cx="717" cy="409"/>
                  </a:xfrm>
                  <a:custGeom>
                    <a:avLst/>
                    <a:gdLst>
                      <a:gd name="T0" fmla="*/ 0 w 717"/>
                      <a:gd name="T1" fmla="*/ 82 h 409"/>
                      <a:gd name="T2" fmla="*/ 57 w 717"/>
                      <a:gd name="T3" fmla="*/ 164 h 409"/>
                      <a:gd name="T4" fmla="*/ 144 w 717"/>
                      <a:gd name="T5" fmla="*/ 191 h 409"/>
                      <a:gd name="T6" fmla="*/ 230 w 717"/>
                      <a:gd name="T7" fmla="*/ 273 h 409"/>
                      <a:gd name="T8" fmla="*/ 258 w 717"/>
                      <a:gd name="T9" fmla="*/ 382 h 409"/>
                      <a:gd name="T10" fmla="*/ 316 w 717"/>
                      <a:gd name="T11" fmla="*/ 409 h 409"/>
                      <a:gd name="T12" fmla="*/ 717 w 717"/>
                      <a:gd name="T13" fmla="*/ 327 h 409"/>
                      <a:gd name="T14" fmla="*/ 545 w 717"/>
                      <a:gd name="T15" fmla="*/ 191 h 409"/>
                      <a:gd name="T16" fmla="*/ 574 w 717"/>
                      <a:gd name="T17" fmla="*/ 28 h 409"/>
                      <a:gd name="T18" fmla="*/ 545 w 717"/>
                      <a:gd name="T19" fmla="*/ 0 h 409"/>
                      <a:gd name="T20" fmla="*/ 316 w 717"/>
                      <a:gd name="T21" fmla="*/ 0 h 409"/>
                      <a:gd name="T22" fmla="*/ 316 w 717"/>
                      <a:gd name="T23" fmla="*/ 82 h 409"/>
                      <a:gd name="T24" fmla="*/ 0 w 717"/>
                      <a:gd name="T25" fmla="*/ 82 h 4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7"/>
                      <a:gd name="T40" fmla="*/ 0 h 409"/>
                      <a:gd name="T41" fmla="*/ 717 w 717"/>
                      <a:gd name="T42" fmla="*/ 409 h 4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7" h="409">
                        <a:moveTo>
                          <a:pt x="0" y="82"/>
                        </a:moveTo>
                        <a:lnTo>
                          <a:pt x="57" y="164"/>
                        </a:lnTo>
                        <a:lnTo>
                          <a:pt x="144" y="191"/>
                        </a:lnTo>
                        <a:lnTo>
                          <a:pt x="230" y="273"/>
                        </a:lnTo>
                        <a:lnTo>
                          <a:pt x="258" y="382"/>
                        </a:lnTo>
                        <a:lnTo>
                          <a:pt x="316" y="409"/>
                        </a:lnTo>
                        <a:lnTo>
                          <a:pt x="717" y="327"/>
                        </a:lnTo>
                        <a:lnTo>
                          <a:pt x="545" y="191"/>
                        </a:lnTo>
                        <a:lnTo>
                          <a:pt x="574" y="28"/>
                        </a:lnTo>
                        <a:lnTo>
                          <a:pt x="545" y="0"/>
                        </a:lnTo>
                        <a:lnTo>
                          <a:pt x="316" y="0"/>
                        </a:lnTo>
                        <a:lnTo>
                          <a:pt x="316" y="82"/>
                        </a:lnTo>
                        <a:lnTo>
                          <a:pt x="0" y="82"/>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53" name="Group 191"/>
                <p:cNvGrpSpPr>
                  <a:grpSpLocks/>
                </p:cNvGrpSpPr>
                <p:nvPr/>
              </p:nvGrpSpPr>
              <p:grpSpPr bwMode="auto">
                <a:xfrm>
                  <a:off x="1728" y="1335"/>
                  <a:ext cx="345" cy="597"/>
                  <a:chOff x="1728" y="1335"/>
                  <a:chExt cx="345" cy="597"/>
                </a:xfrm>
                <a:grpFill/>
              </p:grpSpPr>
              <p:sp>
                <p:nvSpPr>
                  <p:cNvPr id="549" name="Freeform 192"/>
                  <p:cNvSpPr>
                    <a:spLocks/>
                  </p:cNvSpPr>
                  <p:nvPr/>
                </p:nvSpPr>
                <p:spPr bwMode="auto">
                  <a:xfrm>
                    <a:off x="1728" y="1335"/>
                    <a:ext cx="345" cy="597"/>
                  </a:xfrm>
                  <a:custGeom>
                    <a:avLst/>
                    <a:gdLst>
                      <a:gd name="T0" fmla="*/ 0 w 345"/>
                      <a:gd name="T1" fmla="*/ 136 h 597"/>
                      <a:gd name="T2" fmla="*/ 29 w 345"/>
                      <a:gd name="T3" fmla="*/ 163 h 597"/>
                      <a:gd name="T4" fmla="*/ 0 w 345"/>
                      <a:gd name="T5" fmla="*/ 326 h 597"/>
                      <a:gd name="T6" fmla="*/ 173 w 345"/>
                      <a:gd name="T7" fmla="*/ 461 h 597"/>
                      <a:gd name="T8" fmla="*/ 258 w 345"/>
                      <a:gd name="T9" fmla="*/ 597 h 597"/>
                      <a:gd name="T10" fmla="*/ 345 w 345"/>
                      <a:gd name="T11" fmla="*/ 597 h 597"/>
                      <a:gd name="T12" fmla="*/ 345 w 345"/>
                      <a:gd name="T13" fmla="*/ 0 h 597"/>
                      <a:gd name="T14" fmla="*/ 202 w 345"/>
                      <a:gd name="T15" fmla="*/ 0 h 597"/>
                      <a:gd name="T16" fmla="*/ 58 w 345"/>
                      <a:gd name="T17" fmla="*/ 0 h 597"/>
                      <a:gd name="T18" fmla="*/ 0 w 345"/>
                      <a:gd name="T19" fmla="*/ 136 h 5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5"/>
                      <a:gd name="T31" fmla="*/ 0 h 597"/>
                      <a:gd name="T32" fmla="*/ 345 w 345"/>
                      <a:gd name="T33" fmla="*/ 597 h 5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5" h="597">
                        <a:moveTo>
                          <a:pt x="0" y="136"/>
                        </a:moveTo>
                        <a:lnTo>
                          <a:pt x="29" y="163"/>
                        </a:lnTo>
                        <a:lnTo>
                          <a:pt x="0" y="326"/>
                        </a:lnTo>
                        <a:lnTo>
                          <a:pt x="173" y="461"/>
                        </a:lnTo>
                        <a:lnTo>
                          <a:pt x="258" y="597"/>
                        </a:lnTo>
                        <a:lnTo>
                          <a:pt x="345" y="597"/>
                        </a:lnTo>
                        <a:lnTo>
                          <a:pt x="345" y="0"/>
                        </a:lnTo>
                        <a:lnTo>
                          <a:pt x="202" y="0"/>
                        </a:lnTo>
                        <a:lnTo>
                          <a:pt x="58" y="0"/>
                        </a:lnTo>
                        <a:lnTo>
                          <a:pt x="0" y="136"/>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550" name="Freeform 193"/>
                  <p:cNvSpPr>
                    <a:spLocks/>
                  </p:cNvSpPr>
                  <p:nvPr/>
                </p:nvSpPr>
                <p:spPr bwMode="auto">
                  <a:xfrm>
                    <a:off x="1728" y="1335"/>
                    <a:ext cx="345" cy="597"/>
                  </a:xfrm>
                  <a:custGeom>
                    <a:avLst/>
                    <a:gdLst>
                      <a:gd name="T0" fmla="*/ 0 w 345"/>
                      <a:gd name="T1" fmla="*/ 136 h 597"/>
                      <a:gd name="T2" fmla="*/ 29 w 345"/>
                      <a:gd name="T3" fmla="*/ 163 h 597"/>
                      <a:gd name="T4" fmla="*/ 0 w 345"/>
                      <a:gd name="T5" fmla="*/ 326 h 597"/>
                      <a:gd name="T6" fmla="*/ 173 w 345"/>
                      <a:gd name="T7" fmla="*/ 461 h 597"/>
                      <a:gd name="T8" fmla="*/ 258 w 345"/>
                      <a:gd name="T9" fmla="*/ 597 h 597"/>
                      <a:gd name="T10" fmla="*/ 345 w 345"/>
                      <a:gd name="T11" fmla="*/ 597 h 597"/>
                      <a:gd name="T12" fmla="*/ 345 w 345"/>
                      <a:gd name="T13" fmla="*/ 0 h 597"/>
                      <a:gd name="T14" fmla="*/ 202 w 345"/>
                      <a:gd name="T15" fmla="*/ 0 h 597"/>
                      <a:gd name="T16" fmla="*/ 58 w 345"/>
                      <a:gd name="T17" fmla="*/ 0 h 597"/>
                      <a:gd name="T18" fmla="*/ 0 w 345"/>
                      <a:gd name="T19" fmla="*/ 136 h 5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5"/>
                      <a:gd name="T31" fmla="*/ 0 h 597"/>
                      <a:gd name="T32" fmla="*/ 345 w 345"/>
                      <a:gd name="T33" fmla="*/ 597 h 5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5" h="597">
                        <a:moveTo>
                          <a:pt x="0" y="136"/>
                        </a:moveTo>
                        <a:lnTo>
                          <a:pt x="29" y="163"/>
                        </a:lnTo>
                        <a:lnTo>
                          <a:pt x="0" y="326"/>
                        </a:lnTo>
                        <a:lnTo>
                          <a:pt x="173" y="461"/>
                        </a:lnTo>
                        <a:lnTo>
                          <a:pt x="258" y="597"/>
                        </a:lnTo>
                        <a:lnTo>
                          <a:pt x="345" y="597"/>
                        </a:lnTo>
                        <a:lnTo>
                          <a:pt x="345" y="0"/>
                        </a:lnTo>
                        <a:lnTo>
                          <a:pt x="202" y="0"/>
                        </a:lnTo>
                        <a:lnTo>
                          <a:pt x="58" y="0"/>
                        </a:lnTo>
                        <a:lnTo>
                          <a:pt x="0" y="136"/>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54" name="Group 194"/>
                <p:cNvGrpSpPr>
                  <a:grpSpLocks/>
                </p:cNvGrpSpPr>
                <p:nvPr/>
              </p:nvGrpSpPr>
              <p:grpSpPr bwMode="auto">
                <a:xfrm>
                  <a:off x="2073" y="1253"/>
                  <a:ext cx="431" cy="787"/>
                  <a:chOff x="2073" y="1253"/>
                  <a:chExt cx="431" cy="787"/>
                </a:xfrm>
                <a:grpFill/>
              </p:grpSpPr>
              <p:sp>
                <p:nvSpPr>
                  <p:cNvPr id="547" name="Freeform 195"/>
                  <p:cNvSpPr>
                    <a:spLocks/>
                  </p:cNvSpPr>
                  <p:nvPr/>
                </p:nvSpPr>
                <p:spPr bwMode="auto">
                  <a:xfrm>
                    <a:off x="2073" y="1253"/>
                    <a:ext cx="431" cy="787"/>
                  </a:xfrm>
                  <a:custGeom>
                    <a:avLst/>
                    <a:gdLst>
                      <a:gd name="T0" fmla="*/ 0 w 431"/>
                      <a:gd name="T1" fmla="*/ 299 h 787"/>
                      <a:gd name="T2" fmla="*/ 0 w 431"/>
                      <a:gd name="T3" fmla="*/ 733 h 787"/>
                      <a:gd name="T4" fmla="*/ 57 w 431"/>
                      <a:gd name="T5" fmla="*/ 787 h 787"/>
                      <a:gd name="T6" fmla="*/ 57 w 431"/>
                      <a:gd name="T7" fmla="*/ 707 h 787"/>
                      <a:gd name="T8" fmla="*/ 172 w 431"/>
                      <a:gd name="T9" fmla="*/ 733 h 787"/>
                      <a:gd name="T10" fmla="*/ 143 w 431"/>
                      <a:gd name="T11" fmla="*/ 652 h 787"/>
                      <a:gd name="T12" fmla="*/ 201 w 431"/>
                      <a:gd name="T13" fmla="*/ 625 h 787"/>
                      <a:gd name="T14" fmla="*/ 143 w 431"/>
                      <a:gd name="T15" fmla="*/ 517 h 787"/>
                      <a:gd name="T16" fmla="*/ 258 w 431"/>
                      <a:gd name="T17" fmla="*/ 571 h 787"/>
                      <a:gd name="T18" fmla="*/ 172 w 431"/>
                      <a:gd name="T19" fmla="*/ 435 h 787"/>
                      <a:gd name="T20" fmla="*/ 287 w 431"/>
                      <a:gd name="T21" fmla="*/ 272 h 787"/>
                      <a:gd name="T22" fmla="*/ 431 w 431"/>
                      <a:gd name="T23" fmla="*/ 245 h 787"/>
                      <a:gd name="T24" fmla="*/ 402 w 431"/>
                      <a:gd name="T25" fmla="*/ 191 h 787"/>
                      <a:gd name="T26" fmla="*/ 402 w 431"/>
                      <a:gd name="T27" fmla="*/ 28 h 787"/>
                      <a:gd name="T28" fmla="*/ 345 w 431"/>
                      <a:gd name="T29" fmla="*/ 28 h 787"/>
                      <a:gd name="T30" fmla="*/ 201 w 431"/>
                      <a:gd name="T31" fmla="*/ 109 h 787"/>
                      <a:gd name="T32" fmla="*/ 86 w 431"/>
                      <a:gd name="T33" fmla="*/ 0 h 787"/>
                      <a:gd name="T34" fmla="*/ 86 w 431"/>
                      <a:gd name="T35" fmla="*/ 82 h 787"/>
                      <a:gd name="T36" fmla="*/ 0 w 431"/>
                      <a:gd name="T37" fmla="*/ 82 h 787"/>
                      <a:gd name="T38" fmla="*/ 0 w 431"/>
                      <a:gd name="T39" fmla="*/ 299 h 7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1"/>
                      <a:gd name="T61" fmla="*/ 0 h 787"/>
                      <a:gd name="T62" fmla="*/ 431 w 431"/>
                      <a:gd name="T63" fmla="*/ 787 h 7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1" h="787">
                        <a:moveTo>
                          <a:pt x="0" y="299"/>
                        </a:moveTo>
                        <a:lnTo>
                          <a:pt x="0" y="733"/>
                        </a:lnTo>
                        <a:lnTo>
                          <a:pt x="57" y="787"/>
                        </a:lnTo>
                        <a:lnTo>
                          <a:pt x="57" y="707"/>
                        </a:lnTo>
                        <a:lnTo>
                          <a:pt x="172" y="733"/>
                        </a:lnTo>
                        <a:lnTo>
                          <a:pt x="143" y="652"/>
                        </a:lnTo>
                        <a:lnTo>
                          <a:pt x="201" y="625"/>
                        </a:lnTo>
                        <a:lnTo>
                          <a:pt x="143" y="517"/>
                        </a:lnTo>
                        <a:lnTo>
                          <a:pt x="258" y="571"/>
                        </a:lnTo>
                        <a:lnTo>
                          <a:pt x="172" y="435"/>
                        </a:lnTo>
                        <a:lnTo>
                          <a:pt x="287" y="272"/>
                        </a:lnTo>
                        <a:lnTo>
                          <a:pt x="431" y="245"/>
                        </a:lnTo>
                        <a:lnTo>
                          <a:pt x="402" y="191"/>
                        </a:lnTo>
                        <a:lnTo>
                          <a:pt x="402" y="28"/>
                        </a:lnTo>
                        <a:lnTo>
                          <a:pt x="345" y="28"/>
                        </a:lnTo>
                        <a:lnTo>
                          <a:pt x="201" y="109"/>
                        </a:lnTo>
                        <a:lnTo>
                          <a:pt x="86" y="0"/>
                        </a:lnTo>
                        <a:lnTo>
                          <a:pt x="86" y="82"/>
                        </a:lnTo>
                        <a:lnTo>
                          <a:pt x="0" y="82"/>
                        </a:lnTo>
                        <a:lnTo>
                          <a:pt x="0" y="299"/>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548" name="Freeform 196"/>
                  <p:cNvSpPr>
                    <a:spLocks/>
                  </p:cNvSpPr>
                  <p:nvPr/>
                </p:nvSpPr>
                <p:spPr bwMode="auto">
                  <a:xfrm>
                    <a:off x="2073" y="1253"/>
                    <a:ext cx="431" cy="787"/>
                  </a:xfrm>
                  <a:custGeom>
                    <a:avLst/>
                    <a:gdLst>
                      <a:gd name="T0" fmla="*/ 0 w 431"/>
                      <a:gd name="T1" fmla="*/ 299 h 787"/>
                      <a:gd name="T2" fmla="*/ 0 w 431"/>
                      <a:gd name="T3" fmla="*/ 733 h 787"/>
                      <a:gd name="T4" fmla="*/ 57 w 431"/>
                      <a:gd name="T5" fmla="*/ 787 h 787"/>
                      <a:gd name="T6" fmla="*/ 57 w 431"/>
                      <a:gd name="T7" fmla="*/ 707 h 787"/>
                      <a:gd name="T8" fmla="*/ 172 w 431"/>
                      <a:gd name="T9" fmla="*/ 733 h 787"/>
                      <a:gd name="T10" fmla="*/ 143 w 431"/>
                      <a:gd name="T11" fmla="*/ 652 h 787"/>
                      <a:gd name="T12" fmla="*/ 201 w 431"/>
                      <a:gd name="T13" fmla="*/ 625 h 787"/>
                      <a:gd name="T14" fmla="*/ 143 w 431"/>
                      <a:gd name="T15" fmla="*/ 517 h 787"/>
                      <a:gd name="T16" fmla="*/ 258 w 431"/>
                      <a:gd name="T17" fmla="*/ 571 h 787"/>
                      <a:gd name="T18" fmla="*/ 172 w 431"/>
                      <a:gd name="T19" fmla="*/ 435 h 787"/>
                      <a:gd name="T20" fmla="*/ 287 w 431"/>
                      <a:gd name="T21" fmla="*/ 272 h 787"/>
                      <a:gd name="T22" fmla="*/ 431 w 431"/>
                      <a:gd name="T23" fmla="*/ 245 h 787"/>
                      <a:gd name="T24" fmla="*/ 402 w 431"/>
                      <a:gd name="T25" fmla="*/ 191 h 787"/>
                      <a:gd name="T26" fmla="*/ 402 w 431"/>
                      <a:gd name="T27" fmla="*/ 28 h 787"/>
                      <a:gd name="T28" fmla="*/ 345 w 431"/>
                      <a:gd name="T29" fmla="*/ 28 h 787"/>
                      <a:gd name="T30" fmla="*/ 201 w 431"/>
                      <a:gd name="T31" fmla="*/ 109 h 787"/>
                      <a:gd name="T32" fmla="*/ 86 w 431"/>
                      <a:gd name="T33" fmla="*/ 0 h 787"/>
                      <a:gd name="T34" fmla="*/ 86 w 431"/>
                      <a:gd name="T35" fmla="*/ 82 h 787"/>
                      <a:gd name="T36" fmla="*/ 0 w 431"/>
                      <a:gd name="T37" fmla="*/ 82 h 787"/>
                      <a:gd name="T38" fmla="*/ 0 w 431"/>
                      <a:gd name="T39" fmla="*/ 299 h 7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1"/>
                      <a:gd name="T61" fmla="*/ 0 h 787"/>
                      <a:gd name="T62" fmla="*/ 431 w 431"/>
                      <a:gd name="T63" fmla="*/ 787 h 7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1" h="787">
                        <a:moveTo>
                          <a:pt x="0" y="299"/>
                        </a:moveTo>
                        <a:lnTo>
                          <a:pt x="0" y="733"/>
                        </a:lnTo>
                        <a:lnTo>
                          <a:pt x="57" y="787"/>
                        </a:lnTo>
                        <a:lnTo>
                          <a:pt x="57" y="707"/>
                        </a:lnTo>
                        <a:lnTo>
                          <a:pt x="172" y="733"/>
                        </a:lnTo>
                        <a:lnTo>
                          <a:pt x="143" y="652"/>
                        </a:lnTo>
                        <a:lnTo>
                          <a:pt x="201" y="625"/>
                        </a:lnTo>
                        <a:lnTo>
                          <a:pt x="143" y="517"/>
                        </a:lnTo>
                        <a:lnTo>
                          <a:pt x="258" y="571"/>
                        </a:lnTo>
                        <a:lnTo>
                          <a:pt x="172" y="435"/>
                        </a:lnTo>
                        <a:lnTo>
                          <a:pt x="287" y="272"/>
                        </a:lnTo>
                        <a:lnTo>
                          <a:pt x="431" y="245"/>
                        </a:lnTo>
                        <a:lnTo>
                          <a:pt x="402" y="191"/>
                        </a:lnTo>
                        <a:lnTo>
                          <a:pt x="402" y="28"/>
                        </a:lnTo>
                        <a:lnTo>
                          <a:pt x="345" y="28"/>
                        </a:lnTo>
                        <a:lnTo>
                          <a:pt x="201" y="109"/>
                        </a:lnTo>
                        <a:lnTo>
                          <a:pt x="86" y="0"/>
                        </a:lnTo>
                        <a:lnTo>
                          <a:pt x="86" y="82"/>
                        </a:lnTo>
                        <a:lnTo>
                          <a:pt x="0" y="82"/>
                        </a:lnTo>
                        <a:lnTo>
                          <a:pt x="0" y="299"/>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55" name="Group 197"/>
                <p:cNvGrpSpPr>
                  <a:grpSpLocks/>
                </p:cNvGrpSpPr>
                <p:nvPr/>
              </p:nvGrpSpPr>
              <p:grpSpPr bwMode="auto">
                <a:xfrm>
                  <a:off x="2218" y="1498"/>
                  <a:ext cx="458" cy="760"/>
                  <a:chOff x="2218" y="1498"/>
                  <a:chExt cx="458" cy="760"/>
                </a:xfrm>
                <a:grpFill/>
              </p:grpSpPr>
              <p:sp>
                <p:nvSpPr>
                  <p:cNvPr id="545" name="Freeform 198"/>
                  <p:cNvSpPr>
                    <a:spLocks/>
                  </p:cNvSpPr>
                  <p:nvPr/>
                </p:nvSpPr>
                <p:spPr bwMode="auto">
                  <a:xfrm>
                    <a:off x="2218" y="1498"/>
                    <a:ext cx="458" cy="760"/>
                  </a:xfrm>
                  <a:custGeom>
                    <a:avLst/>
                    <a:gdLst>
                      <a:gd name="T0" fmla="*/ 286 w 458"/>
                      <a:gd name="T1" fmla="*/ 0 h 760"/>
                      <a:gd name="T2" fmla="*/ 143 w 458"/>
                      <a:gd name="T3" fmla="*/ 27 h 760"/>
                      <a:gd name="T4" fmla="*/ 28 w 458"/>
                      <a:gd name="T5" fmla="*/ 190 h 760"/>
                      <a:gd name="T6" fmla="*/ 114 w 458"/>
                      <a:gd name="T7" fmla="*/ 326 h 760"/>
                      <a:gd name="T8" fmla="*/ 0 w 458"/>
                      <a:gd name="T9" fmla="*/ 272 h 760"/>
                      <a:gd name="T10" fmla="*/ 57 w 458"/>
                      <a:gd name="T11" fmla="*/ 380 h 760"/>
                      <a:gd name="T12" fmla="*/ 0 w 458"/>
                      <a:gd name="T13" fmla="*/ 408 h 760"/>
                      <a:gd name="T14" fmla="*/ 28 w 458"/>
                      <a:gd name="T15" fmla="*/ 488 h 760"/>
                      <a:gd name="T16" fmla="*/ 172 w 458"/>
                      <a:gd name="T17" fmla="*/ 570 h 760"/>
                      <a:gd name="T18" fmla="*/ 143 w 458"/>
                      <a:gd name="T19" fmla="*/ 706 h 760"/>
                      <a:gd name="T20" fmla="*/ 229 w 458"/>
                      <a:gd name="T21" fmla="*/ 760 h 760"/>
                      <a:gd name="T22" fmla="*/ 286 w 458"/>
                      <a:gd name="T23" fmla="*/ 706 h 760"/>
                      <a:gd name="T24" fmla="*/ 229 w 458"/>
                      <a:gd name="T25" fmla="*/ 624 h 760"/>
                      <a:gd name="T26" fmla="*/ 258 w 458"/>
                      <a:gd name="T27" fmla="*/ 570 h 760"/>
                      <a:gd name="T28" fmla="*/ 200 w 458"/>
                      <a:gd name="T29" fmla="*/ 488 h 760"/>
                      <a:gd name="T30" fmla="*/ 286 w 458"/>
                      <a:gd name="T31" fmla="*/ 488 h 760"/>
                      <a:gd name="T32" fmla="*/ 344 w 458"/>
                      <a:gd name="T33" fmla="*/ 435 h 760"/>
                      <a:gd name="T34" fmla="*/ 258 w 458"/>
                      <a:gd name="T35" fmla="*/ 353 h 760"/>
                      <a:gd name="T36" fmla="*/ 372 w 458"/>
                      <a:gd name="T37" fmla="*/ 380 h 760"/>
                      <a:gd name="T38" fmla="*/ 315 w 458"/>
                      <a:gd name="T39" fmla="*/ 217 h 760"/>
                      <a:gd name="T40" fmla="*/ 401 w 458"/>
                      <a:gd name="T41" fmla="*/ 190 h 760"/>
                      <a:gd name="T42" fmla="*/ 315 w 458"/>
                      <a:gd name="T43" fmla="*/ 135 h 760"/>
                      <a:gd name="T44" fmla="*/ 430 w 458"/>
                      <a:gd name="T45" fmla="*/ 135 h 760"/>
                      <a:gd name="T46" fmla="*/ 458 w 458"/>
                      <a:gd name="T47" fmla="*/ 0 h 760"/>
                      <a:gd name="T48" fmla="*/ 286 w 458"/>
                      <a:gd name="T49" fmla="*/ 0 h 7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8"/>
                      <a:gd name="T76" fmla="*/ 0 h 760"/>
                      <a:gd name="T77" fmla="*/ 458 w 458"/>
                      <a:gd name="T78" fmla="*/ 760 h 7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8" h="760">
                        <a:moveTo>
                          <a:pt x="286" y="0"/>
                        </a:moveTo>
                        <a:lnTo>
                          <a:pt x="143" y="27"/>
                        </a:lnTo>
                        <a:lnTo>
                          <a:pt x="28" y="190"/>
                        </a:lnTo>
                        <a:lnTo>
                          <a:pt x="114" y="326"/>
                        </a:lnTo>
                        <a:lnTo>
                          <a:pt x="0" y="272"/>
                        </a:lnTo>
                        <a:lnTo>
                          <a:pt x="57" y="380"/>
                        </a:lnTo>
                        <a:lnTo>
                          <a:pt x="0" y="408"/>
                        </a:lnTo>
                        <a:lnTo>
                          <a:pt x="28" y="488"/>
                        </a:lnTo>
                        <a:lnTo>
                          <a:pt x="172" y="570"/>
                        </a:lnTo>
                        <a:lnTo>
                          <a:pt x="143" y="706"/>
                        </a:lnTo>
                        <a:lnTo>
                          <a:pt x="229" y="760"/>
                        </a:lnTo>
                        <a:lnTo>
                          <a:pt x="286" y="706"/>
                        </a:lnTo>
                        <a:lnTo>
                          <a:pt x="229" y="624"/>
                        </a:lnTo>
                        <a:lnTo>
                          <a:pt x="258" y="570"/>
                        </a:lnTo>
                        <a:lnTo>
                          <a:pt x="200" y="488"/>
                        </a:lnTo>
                        <a:lnTo>
                          <a:pt x="286" y="488"/>
                        </a:lnTo>
                        <a:lnTo>
                          <a:pt x="344" y="435"/>
                        </a:lnTo>
                        <a:lnTo>
                          <a:pt x="258" y="353"/>
                        </a:lnTo>
                        <a:lnTo>
                          <a:pt x="372" y="380"/>
                        </a:lnTo>
                        <a:lnTo>
                          <a:pt x="315" y="217"/>
                        </a:lnTo>
                        <a:lnTo>
                          <a:pt x="401" y="190"/>
                        </a:lnTo>
                        <a:lnTo>
                          <a:pt x="315" y="135"/>
                        </a:lnTo>
                        <a:lnTo>
                          <a:pt x="430" y="135"/>
                        </a:lnTo>
                        <a:lnTo>
                          <a:pt x="458" y="0"/>
                        </a:lnTo>
                        <a:lnTo>
                          <a:pt x="286"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546" name="Freeform 199"/>
                  <p:cNvSpPr>
                    <a:spLocks/>
                  </p:cNvSpPr>
                  <p:nvPr/>
                </p:nvSpPr>
                <p:spPr bwMode="auto">
                  <a:xfrm>
                    <a:off x="2218" y="1498"/>
                    <a:ext cx="458" cy="760"/>
                  </a:xfrm>
                  <a:custGeom>
                    <a:avLst/>
                    <a:gdLst>
                      <a:gd name="T0" fmla="*/ 286 w 458"/>
                      <a:gd name="T1" fmla="*/ 0 h 760"/>
                      <a:gd name="T2" fmla="*/ 143 w 458"/>
                      <a:gd name="T3" fmla="*/ 27 h 760"/>
                      <a:gd name="T4" fmla="*/ 28 w 458"/>
                      <a:gd name="T5" fmla="*/ 190 h 760"/>
                      <a:gd name="T6" fmla="*/ 114 w 458"/>
                      <a:gd name="T7" fmla="*/ 326 h 760"/>
                      <a:gd name="T8" fmla="*/ 0 w 458"/>
                      <a:gd name="T9" fmla="*/ 272 h 760"/>
                      <a:gd name="T10" fmla="*/ 57 w 458"/>
                      <a:gd name="T11" fmla="*/ 380 h 760"/>
                      <a:gd name="T12" fmla="*/ 0 w 458"/>
                      <a:gd name="T13" fmla="*/ 408 h 760"/>
                      <a:gd name="T14" fmla="*/ 28 w 458"/>
                      <a:gd name="T15" fmla="*/ 488 h 760"/>
                      <a:gd name="T16" fmla="*/ 172 w 458"/>
                      <a:gd name="T17" fmla="*/ 570 h 760"/>
                      <a:gd name="T18" fmla="*/ 143 w 458"/>
                      <a:gd name="T19" fmla="*/ 706 h 760"/>
                      <a:gd name="T20" fmla="*/ 229 w 458"/>
                      <a:gd name="T21" fmla="*/ 760 h 760"/>
                      <a:gd name="T22" fmla="*/ 286 w 458"/>
                      <a:gd name="T23" fmla="*/ 706 h 760"/>
                      <a:gd name="T24" fmla="*/ 229 w 458"/>
                      <a:gd name="T25" fmla="*/ 624 h 760"/>
                      <a:gd name="T26" fmla="*/ 258 w 458"/>
                      <a:gd name="T27" fmla="*/ 570 h 760"/>
                      <a:gd name="T28" fmla="*/ 200 w 458"/>
                      <a:gd name="T29" fmla="*/ 488 h 760"/>
                      <a:gd name="T30" fmla="*/ 286 w 458"/>
                      <a:gd name="T31" fmla="*/ 488 h 760"/>
                      <a:gd name="T32" fmla="*/ 344 w 458"/>
                      <a:gd name="T33" fmla="*/ 435 h 760"/>
                      <a:gd name="T34" fmla="*/ 258 w 458"/>
                      <a:gd name="T35" fmla="*/ 353 h 760"/>
                      <a:gd name="T36" fmla="*/ 372 w 458"/>
                      <a:gd name="T37" fmla="*/ 380 h 760"/>
                      <a:gd name="T38" fmla="*/ 315 w 458"/>
                      <a:gd name="T39" fmla="*/ 217 h 760"/>
                      <a:gd name="T40" fmla="*/ 401 w 458"/>
                      <a:gd name="T41" fmla="*/ 190 h 760"/>
                      <a:gd name="T42" fmla="*/ 315 w 458"/>
                      <a:gd name="T43" fmla="*/ 135 h 760"/>
                      <a:gd name="T44" fmla="*/ 430 w 458"/>
                      <a:gd name="T45" fmla="*/ 135 h 760"/>
                      <a:gd name="T46" fmla="*/ 458 w 458"/>
                      <a:gd name="T47" fmla="*/ 0 h 760"/>
                      <a:gd name="T48" fmla="*/ 286 w 458"/>
                      <a:gd name="T49" fmla="*/ 0 h 7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8"/>
                      <a:gd name="T76" fmla="*/ 0 h 760"/>
                      <a:gd name="T77" fmla="*/ 458 w 458"/>
                      <a:gd name="T78" fmla="*/ 760 h 7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8" h="760">
                        <a:moveTo>
                          <a:pt x="286" y="0"/>
                        </a:moveTo>
                        <a:lnTo>
                          <a:pt x="143" y="27"/>
                        </a:lnTo>
                        <a:lnTo>
                          <a:pt x="28" y="190"/>
                        </a:lnTo>
                        <a:lnTo>
                          <a:pt x="114" y="326"/>
                        </a:lnTo>
                        <a:lnTo>
                          <a:pt x="0" y="272"/>
                        </a:lnTo>
                        <a:lnTo>
                          <a:pt x="57" y="380"/>
                        </a:lnTo>
                        <a:lnTo>
                          <a:pt x="0" y="408"/>
                        </a:lnTo>
                        <a:lnTo>
                          <a:pt x="28" y="488"/>
                        </a:lnTo>
                        <a:lnTo>
                          <a:pt x="172" y="570"/>
                        </a:lnTo>
                        <a:lnTo>
                          <a:pt x="143" y="706"/>
                        </a:lnTo>
                        <a:lnTo>
                          <a:pt x="229" y="760"/>
                        </a:lnTo>
                        <a:lnTo>
                          <a:pt x="286" y="706"/>
                        </a:lnTo>
                        <a:lnTo>
                          <a:pt x="229" y="624"/>
                        </a:lnTo>
                        <a:lnTo>
                          <a:pt x="258" y="570"/>
                        </a:lnTo>
                        <a:lnTo>
                          <a:pt x="200" y="488"/>
                        </a:lnTo>
                        <a:lnTo>
                          <a:pt x="286" y="488"/>
                        </a:lnTo>
                        <a:lnTo>
                          <a:pt x="344" y="435"/>
                        </a:lnTo>
                        <a:lnTo>
                          <a:pt x="258" y="353"/>
                        </a:lnTo>
                        <a:lnTo>
                          <a:pt x="372" y="380"/>
                        </a:lnTo>
                        <a:lnTo>
                          <a:pt x="315" y="217"/>
                        </a:lnTo>
                        <a:lnTo>
                          <a:pt x="401" y="190"/>
                        </a:lnTo>
                        <a:lnTo>
                          <a:pt x="315" y="135"/>
                        </a:lnTo>
                        <a:lnTo>
                          <a:pt x="430" y="135"/>
                        </a:lnTo>
                        <a:lnTo>
                          <a:pt x="458" y="0"/>
                        </a:lnTo>
                        <a:lnTo>
                          <a:pt x="286"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56" name="Group 200"/>
                <p:cNvGrpSpPr>
                  <a:grpSpLocks/>
                </p:cNvGrpSpPr>
                <p:nvPr/>
              </p:nvGrpSpPr>
              <p:grpSpPr bwMode="auto">
                <a:xfrm>
                  <a:off x="323" y="1390"/>
                  <a:ext cx="603" cy="678"/>
                  <a:chOff x="323" y="1390"/>
                  <a:chExt cx="603" cy="678"/>
                </a:xfrm>
                <a:grpFill/>
              </p:grpSpPr>
              <p:sp>
                <p:nvSpPr>
                  <p:cNvPr id="543" name="Freeform 201"/>
                  <p:cNvSpPr>
                    <a:spLocks/>
                  </p:cNvSpPr>
                  <p:nvPr/>
                </p:nvSpPr>
                <p:spPr bwMode="auto">
                  <a:xfrm>
                    <a:off x="323" y="1390"/>
                    <a:ext cx="603" cy="678"/>
                  </a:xfrm>
                  <a:custGeom>
                    <a:avLst/>
                    <a:gdLst>
                      <a:gd name="T0" fmla="*/ 0 w 603"/>
                      <a:gd name="T1" fmla="*/ 0 h 678"/>
                      <a:gd name="T2" fmla="*/ 57 w 603"/>
                      <a:gd name="T3" fmla="*/ 163 h 678"/>
                      <a:gd name="T4" fmla="*/ 28 w 603"/>
                      <a:gd name="T5" fmla="*/ 272 h 678"/>
                      <a:gd name="T6" fmla="*/ 201 w 603"/>
                      <a:gd name="T7" fmla="*/ 516 h 678"/>
                      <a:gd name="T8" fmla="*/ 172 w 603"/>
                      <a:gd name="T9" fmla="*/ 571 h 678"/>
                      <a:gd name="T10" fmla="*/ 258 w 603"/>
                      <a:gd name="T11" fmla="*/ 678 h 678"/>
                      <a:gd name="T12" fmla="*/ 316 w 603"/>
                      <a:gd name="T13" fmla="*/ 678 h 678"/>
                      <a:gd name="T14" fmla="*/ 316 w 603"/>
                      <a:gd name="T15" fmla="*/ 624 h 678"/>
                      <a:gd name="T16" fmla="*/ 373 w 603"/>
                      <a:gd name="T17" fmla="*/ 597 h 678"/>
                      <a:gd name="T18" fmla="*/ 431 w 603"/>
                      <a:gd name="T19" fmla="*/ 597 h 678"/>
                      <a:gd name="T20" fmla="*/ 459 w 603"/>
                      <a:gd name="T21" fmla="*/ 516 h 678"/>
                      <a:gd name="T22" fmla="*/ 603 w 603"/>
                      <a:gd name="T23" fmla="*/ 516 h 678"/>
                      <a:gd name="T24" fmla="*/ 603 w 603"/>
                      <a:gd name="T25" fmla="*/ 326 h 678"/>
                      <a:gd name="T26" fmla="*/ 517 w 603"/>
                      <a:gd name="T27" fmla="*/ 326 h 678"/>
                      <a:gd name="T28" fmla="*/ 517 w 603"/>
                      <a:gd name="T29" fmla="*/ 135 h 678"/>
                      <a:gd name="T30" fmla="*/ 402 w 603"/>
                      <a:gd name="T31" fmla="*/ 135 h 678"/>
                      <a:gd name="T32" fmla="*/ 402 w 603"/>
                      <a:gd name="T33" fmla="*/ 0 h 678"/>
                      <a:gd name="T34" fmla="*/ 0 w 603"/>
                      <a:gd name="T35" fmla="*/ 0 h 6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3"/>
                      <a:gd name="T55" fmla="*/ 0 h 678"/>
                      <a:gd name="T56" fmla="*/ 603 w 603"/>
                      <a:gd name="T57" fmla="*/ 678 h 6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3" h="678">
                        <a:moveTo>
                          <a:pt x="0" y="0"/>
                        </a:moveTo>
                        <a:lnTo>
                          <a:pt x="57" y="163"/>
                        </a:lnTo>
                        <a:lnTo>
                          <a:pt x="28" y="272"/>
                        </a:lnTo>
                        <a:lnTo>
                          <a:pt x="201" y="516"/>
                        </a:lnTo>
                        <a:lnTo>
                          <a:pt x="172" y="571"/>
                        </a:lnTo>
                        <a:lnTo>
                          <a:pt x="258" y="678"/>
                        </a:lnTo>
                        <a:lnTo>
                          <a:pt x="316" y="678"/>
                        </a:lnTo>
                        <a:lnTo>
                          <a:pt x="316" y="624"/>
                        </a:lnTo>
                        <a:lnTo>
                          <a:pt x="373" y="597"/>
                        </a:lnTo>
                        <a:lnTo>
                          <a:pt x="431" y="597"/>
                        </a:lnTo>
                        <a:lnTo>
                          <a:pt x="459" y="516"/>
                        </a:lnTo>
                        <a:lnTo>
                          <a:pt x="603" y="516"/>
                        </a:lnTo>
                        <a:lnTo>
                          <a:pt x="603" y="326"/>
                        </a:lnTo>
                        <a:lnTo>
                          <a:pt x="517" y="326"/>
                        </a:lnTo>
                        <a:lnTo>
                          <a:pt x="517" y="135"/>
                        </a:lnTo>
                        <a:lnTo>
                          <a:pt x="402" y="135"/>
                        </a:lnTo>
                        <a:lnTo>
                          <a:pt x="402" y="0"/>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544" name="Freeform 202"/>
                  <p:cNvSpPr>
                    <a:spLocks/>
                  </p:cNvSpPr>
                  <p:nvPr/>
                </p:nvSpPr>
                <p:spPr bwMode="auto">
                  <a:xfrm>
                    <a:off x="323" y="1390"/>
                    <a:ext cx="603" cy="678"/>
                  </a:xfrm>
                  <a:custGeom>
                    <a:avLst/>
                    <a:gdLst>
                      <a:gd name="T0" fmla="*/ 0 w 603"/>
                      <a:gd name="T1" fmla="*/ 0 h 678"/>
                      <a:gd name="T2" fmla="*/ 57 w 603"/>
                      <a:gd name="T3" fmla="*/ 163 h 678"/>
                      <a:gd name="T4" fmla="*/ 28 w 603"/>
                      <a:gd name="T5" fmla="*/ 272 h 678"/>
                      <a:gd name="T6" fmla="*/ 201 w 603"/>
                      <a:gd name="T7" fmla="*/ 516 h 678"/>
                      <a:gd name="T8" fmla="*/ 172 w 603"/>
                      <a:gd name="T9" fmla="*/ 571 h 678"/>
                      <a:gd name="T10" fmla="*/ 258 w 603"/>
                      <a:gd name="T11" fmla="*/ 678 h 678"/>
                      <a:gd name="T12" fmla="*/ 316 w 603"/>
                      <a:gd name="T13" fmla="*/ 678 h 678"/>
                      <a:gd name="T14" fmla="*/ 316 w 603"/>
                      <a:gd name="T15" fmla="*/ 624 h 678"/>
                      <a:gd name="T16" fmla="*/ 373 w 603"/>
                      <a:gd name="T17" fmla="*/ 597 h 678"/>
                      <a:gd name="T18" fmla="*/ 431 w 603"/>
                      <a:gd name="T19" fmla="*/ 597 h 678"/>
                      <a:gd name="T20" fmla="*/ 459 w 603"/>
                      <a:gd name="T21" fmla="*/ 516 h 678"/>
                      <a:gd name="T22" fmla="*/ 603 w 603"/>
                      <a:gd name="T23" fmla="*/ 516 h 678"/>
                      <a:gd name="T24" fmla="*/ 603 w 603"/>
                      <a:gd name="T25" fmla="*/ 326 h 678"/>
                      <a:gd name="T26" fmla="*/ 517 w 603"/>
                      <a:gd name="T27" fmla="*/ 326 h 678"/>
                      <a:gd name="T28" fmla="*/ 517 w 603"/>
                      <a:gd name="T29" fmla="*/ 135 h 678"/>
                      <a:gd name="T30" fmla="*/ 402 w 603"/>
                      <a:gd name="T31" fmla="*/ 135 h 678"/>
                      <a:gd name="T32" fmla="*/ 402 w 603"/>
                      <a:gd name="T33" fmla="*/ 0 h 678"/>
                      <a:gd name="T34" fmla="*/ 0 w 603"/>
                      <a:gd name="T35" fmla="*/ 0 h 6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3"/>
                      <a:gd name="T55" fmla="*/ 0 h 678"/>
                      <a:gd name="T56" fmla="*/ 603 w 603"/>
                      <a:gd name="T57" fmla="*/ 678 h 6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3" h="678">
                        <a:moveTo>
                          <a:pt x="0" y="0"/>
                        </a:moveTo>
                        <a:lnTo>
                          <a:pt x="57" y="163"/>
                        </a:lnTo>
                        <a:lnTo>
                          <a:pt x="28" y="272"/>
                        </a:lnTo>
                        <a:lnTo>
                          <a:pt x="201" y="516"/>
                        </a:lnTo>
                        <a:lnTo>
                          <a:pt x="172" y="571"/>
                        </a:lnTo>
                        <a:lnTo>
                          <a:pt x="258" y="678"/>
                        </a:lnTo>
                        <a:lnTo>
                          <a:pt x="316" y="678"/>
                        </a:lnTo>
                        <a:lnTo>
                          <a:pt x="316" y="624"/>
                        </a:lnTo>
                        <a:lnTo>
                          <a:pt x="373" y="597"/>
                        </a:lnTo>
                        <a:lnTo>
                          <a:pt x="431" y="597"/>
                        </a:lnTo>
                        <a:lnTo>
                          <a:pt x="459" y="516"/>
                        </a:lnTo>
                        <a:lnTo>
                          <a:pt x="603" y="516"/>
                        </a:lnTo>
                        <a:lnTo>
                          <a:pt x="603" y="326"/>
                        </a:lnTo>
                        <a:lnTo>
                          <a:pt x="517" y="326"/>
                        </a:lnTo>
                        <a:lnTo>
                          <a:pt x="517" y="135"/>
                        </a:lnTo>
                        <a:lnTo>
                          <a:pt x="402" y="135"/>
                        </a:lnTo>
                        <a:lnTo>
                          <a:pt x="402" y="0"/>
                        </a:lnTo>
                        <a:lnTo>
                          <a:pt x="0"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57" name="Group 203"/>
                <p:cNvGrpSpPr>
                  <a:grpSpLocks/>
                </p:cNvGrpSpPr>
                <p:nvPr/>
              </p:nvGrpSpPr>
              <p:grpSpPr bwMode="auto">
                <a:xfrm>
                  <a:off x="610" y="1906"/>
                  <a:ext cx="717" cy="488"/>
                  <a:chOff x="610" y="1906"/>
                  <a:chExt cx="717" cy="488"/>
                </a:xfrm>
                <a:grpFill/>
              </p:grpSpPr>
              <p:sp>
                <p:nvSpPr>
                  <p:cNvPr id="541" name="Freeform 204"/>
                  <p:cNvSpPr>
                    <a:spLocks/>
                  </p:cNvSpPr>
                  <p:nvPr/>
                </p:nvSpPr>
                <p:spPr bwMode="auto">
                  <a:xfrm>
                    <a:off x="610" y="1906"/>
                    <a:ext cx="717" cy="488"/>
                  </a:xfrm>
                  <a:custGeom>
                    <a:avLst/>
                    <a:gdLst>
                      <a:gd name="T0" fmla="*/ 28 w 717"/>
                      <a:gd name="T1" fmla="*/ 162 h 488"/>
                      <a:gd name="T2" fmla="*/ 57 w 717"/>
                      <a:gd name="T3" fmla="*/ 325 h 488"/>
                      <a:gd name="T4" fmla="*/ 0 w 717"/>
                      <a:gd name="T5" fmla="*/ 352 h 488"/>
                      <a:gd name="T6" fmla="*/ 28 w 717"/>
                      <a:gd name="T7" fmla="*/ 434 h 488"/>
                      <a:gd name="T8" fmla="*/ 0 w 717"/>
                      <a:gd name="T9" fmla="*/ 488 h 488"/>
                      <a:gd name="T10" fmla="*/ 115 w 717"/>
                      <a:gd name="T11" fmla="*/ 461 h 488"/>
                      <a:gd name="T12" fmla="*/ 717 w 717"/>
                      <a:gd name="T13" fmla="*/ 461 h 488"/>
                      <a:gd name="T14" fmla="*/ 717 w 717"/>
                      <a:gd name="T15" fmla="*/ 108 h 488"/>
                      <a:gd name="T16" fmla="*/ 573 w 717"/>
                      <a:gd name="T17" fmla="*/ 27 h 488"/>
                      <a:gd name="T18" fmla="*/ 487 w 717"/>
                      <a:gd name="T19" fmla="*/ 0 h 488"/>
                      <a:gd name="T20" fmla="*/ 172 w 717"/>
                      <a:gd name="T21" fmla="*/ 0 h 488"/>
                      <a:gd name="T22" fmla="*/ 143 w 717"/>
                      <a:gd name="T23" fmla="*/ 80 h 488"/>
                      <a:gd name="T24" fmla="*/ 86 w 717"/>
                      <a:gd name="T25" fmla="*/ 80 h 488"/>
                      <a:gd name="T26" fmla="*/ 28 w 717"/>
                      <a:gd name="T27" fmla="*/ 108 h 488"/>
                      <a:gd name="T28" fmla="*/ 28 w 717"/>
                      <a:gd name="T29" fmla="*/ 162 h 4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17"/>
                      <a:gd name="T46" fmla="*/ 0 h 488"/>
                      <a:gd name="T47" fmla="*/ 717 w 717"/>
                      <a:gd name="T48" fmla="*/ 488 h 4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17" h="488">
                        <a:moveTo>
                          <a:pt x="28" y="162"/>
                        </a:moveTo>
                        <a:lnTo>
                          <a:pt x="57" y="325"/>
                        </a:lnTo>
                        <a:lnTo>
                          <a:pt x="0" y="352"/>
                        </a:lnTo>
                        <a:lnTo>
                          <a:pt x="28" y="434"/>
                        </a:lnTo>
                        <a:lnTo>
                          <a:pt x="0" y="488"/>
                        </a:lnTo>
                        <a:lnTo>
                          <a:pt x="115" y="461"/>
                        </a:lnTo>
                        <a:lnTo>
                          <a:pt x="717" y="461"/>
                        </a:lnTo>
                        <a:lnTo>
                          <a:pt x="717" y="108"/>
                        </a:lnTo>
                        <a:lnTo>
                          <a:pt x="573" y="27"/>
                        </a:lnTo>
                        <a:lnTo>
                          <a:pt x="487" y="0"/>
                        </a:lnTo>
                        <a:lnTo>
                          <a:pt x="172" y="0"/>
                        </a:lnTo>
                        <a:lnTo>
                          <a:pt x="143" y="80"/>
                        </a:lnTo>
                        <a:lnTo>
                          <a:pt x="86" y="80"/>
                        </a:lnTo>
                        <a:lnTo>
                          <a:pt x="28" y="108"/>
                        </a:lnTo>
                        <a:lnTo>
                          <a:pt x="28" y="162"/>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542" name="Freeform 205"/>
                  <p:cNvSpPr>
                    <a:spLocks/>
                  </p:cNvSpPr>
                  <p:nvPr/>
                </p:nvSpPr>
                <p:spPr bwMode="auto">
                  <a:xfrm>
                    <a:off x="610" y="1906"/>
                    <a:ext cx="717" cy="488"/>
                  </a:xfrm>
                  <a:custGeom>
                    <a:avLst/>
                    <a:gdLst>
                      <a:gd name="T0" fmla="*/ 28 w 717"/>
                      <a:gd name="T1" fmla="*/ 162 h 488"/>
                      <a:gd name="T2" fmla="*/ 57 w 717"/>
                      <a:gd name="T3" fmla="*/ 325 h 488"/>
                      <a:gd name="T4" fmla="*/ 0 w 717"/>
                      <a:gd name="T5" fmla="*/ 352 h 488"/>
                      <a:gd name="T6" fmla="*/ 28 w 717"/>
                      <a:gd name="T7" fmla="*/ 434 h 488"/>
                      <a:gd name="T8" fmla="*/ 0 w 717"/>
                      <a:gd name="T9" fmla="*/ 488 h 488"/>
                      <a:gd name="T10" fmla="*/ 115 w 717"/>
                      <a:gd name="T11" fmla="*/ 461 h 488"/>
                      <a:gd name="T12" fmla="*/ 717 w 717"/>
                      <a:gd name="T13" fmla="*/ 461 h 488"/>
                      <a:gd name="T14" fmla="*/ 717 w 717"/>
                      <a:gd name="T15" fmla="*/ 108 h 488"/>
                      <a:gd name="T16" fmla="*/ 573 w 717"/>
                      <a:gd name="T17" fmla="*/ 27 h 488"/>
                      <a:gd name="T18" fmla="*/ 487 w 717"/>
                      <a:gd name="T19" fmla="*/ 0 h 488"/>
                      <a:gd name="T20" fmla="*/ 172 w 717"/>
                      <a:gd name="T21" fmla="*/ 0 h 488"/>
                      <a:gd name="T22" fmla="*/ 143 w 717"/>
                      <a:gd name="T23" fmla="*/ 80 h 488"/>
                      <a:gd name="T24" fmla="*/ 86 w 717"/>
                      <a:gd name="T25" fmla="*/ 80 h 488"/>
                      <a:gd name="T26" fmla="*/ 28 w 717"/>
                      <a:gd name="T27" fmla="*/ 108 h 488"/>
                      <a:gd name="T28" fmla="*/ 28 w 717"/>
                      <a:gd name="T29" fmla="*/ 162 h 4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17"/>
                      <a:gd name="T46" fmla="*/ 0 h 488"/>
                      <a:gd name="T47" fmla="*/ 717 w 717"/>
                      <a:gd name="T48" fmla="*/ 488 h 4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17" h="488">
                        <a:moveTo>
                          <a:pt x="28" y="162"/>
                        </a:moveTo>
                        <a:lnTo>
                          <a:pt x="57" y="325"/>
                        </a:lnTo>
                        <a:lnTo>
                          <a:pt x="0" y="352"/>
                        </a:lnTo>
                        <a:lnTo>
                          <a:pt x="28" y="434"/>
                        </a:lnTo>
                        <a:lnTo>
                          <a:pt x="0" y="488"/>
                        </a:lnTo>
                        <a:lnTo>
                          <a:pt x="115" y="461"/>
                        </a:lnTo>
                        <a:lnTo>
                          <a:pt x="717" y="461"/>
                        </a:lnTo>
                        <a:lnTo>
                          <a:pt x="717" y="108"/>
                        </a:lnTo>
                        <a:lnTo>
                          <a:pt x="573" y="27"/>
                        </a:lnTo>
                        <a:lnTo>
                          <a:pt x="487" y="0"/>
                        </a:lnTo>
                        <a:lnTo>
                          <a:pt x="172" y="0"/>
                        </a:lnTo>
                        <a:lnTo>
                          <a:pt x="143" y="80"/>
                        </a:lnTo>
                        <a:lnTo>
                          <a:pt x="86" y="80"/>
                        </a:lnTo>
                        <a:lnTo>
                          <a:pt x="28" y="108"/>
                        </a:lnTo>
                        <a:lnTo>
                          <a:pt x="28" y="162"/>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58" name="Group 206"/>
                <p:cNvGrpSpPr>
                  <a:grpSpLocks/>
                </p:cNvGrpSpPr>
                <p:nvPr/>
              </p:nvGrpSpPr>
              <p:grpSpPr bwMode="auto">
                <a:xfrm>
                  <a:off x="1184" y="1743"/>
                  <a:ext cx="802" cy="624"/>
                  <a:chOff x="1184" y="1743"/>
                  <a:chExt cx="802" cy="624"/>
                </a:xfrm>
                <a:grpFill/>
              </p:grpSpPr>
              <p:sp>
                <p:nvSpPr>
                  <p:cNvPr id="539" name="Freeform 207"/>
                  <p:cNvSpPr>
                    <a:spLocks/>
                  </p:cNvSpPr>
                  <p:nvPr/>
                </p:nvSpPr>
                <p:spPr bwMode="auto">
                  <a:xfrm>
                    <a:off x="1184" y="1743"/>
                    <a:ext cx="802" cy="624"/>
                  </a:xfrm>
                  <a:custGeom>
                    <a:avLst/>
                    <a:gdLst>
                      <a:gd name="T0" fmla="*/ 229 w 802"/>
                      <a:gd name="T1" fmla="*/ 0 h 624"/>
                      <a:gd name="T2" fmla="*/ 0 w 802"/>
                      <a:gd name="T3" fmla="*/ 190 h 624"/>
                      <a:gd name="T4" fmla="*/ 143 w 802"/>
                      <a:gd name="T5" fmla="*/ 270 h 624"/>
                      <a:gd name="T6" fmla="*/ 143 w 802"/>
                      <a:gd name="T7" fmla="*/ 624 h 624"/>
                      <a:gd name="T8" fmla="*/ 430 w 802"/>
                      <a:gd name="T9" fmla="*/ 624 h 624"/>
                      <a:gd name="T10" fmla="*/ 545 w 802"/>
                      <a:gd name="T11" fmla="*/ 542 h 624"/>
                      <a:gd name="T12" fmla="*/ 631 w 802"/>
                      <a:gd name="T13" fmla="*/ 570 h 624"/>
                      <a:gd name="T14" fmla="*/ 688 w 802"/>
                      <a:gd name="T15" fmla="*/ 570 h 624"/>
                      <a:gd name="T16" fmla="*/ 688 w 802"/>
                      <a:gd name="T17" fmla="*/ 217 h 624"/>
                      <a:gd name="T18" fmla="*/ 773 w 802"/>
                      <a:gd name="T19" fmla="*/ 217 h 624"/>
                      <a:gd name="T20" fmla="*/ 802 w 802"/>
                      <a:gd name="T21" fmla="*/ 190 h 624"/>
                      <a:gd name="T22" fmla="*/ 717 w 802"/>
                      <a:gd name="T23" fmla="*/ 54 h 624"/>
                      <a:gd name="T24" fmla="*/ 316 w 802"/>
                      <a:gd name="T25" fmla="*/ 136 h 624"/>
                      <a:gd name="T26" fmla="*/ 258 w 802"/>
                      <a:gd name="T27" fmla="*/ 108 h 624"/>
                      <a:gd name="T28" fmla="*/ 229 w 802"/>
                      <a:gd name="T29" fmla="*/ 0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2"/>
                      <a:gd name="T46" fmla="*/ 0 h 624"/>
                      <a:gd name="T47" fmla="*/ 802 w 80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2" h="624">
                        <a:moveTo>
                          <a:pt x="229" y="0"/>
                        </a:moveTo>
                        <a:lnTo>
                          <a:pt x="0" y="190"/>
                        </a:lnTo>
                        <a:lnTo>
                          <a:pt x="143" y="270"/>
                        </a:lnTo>
                        <a:lnTo>
                          <a:pt x="143" y="624"/>
                        </a:lnTo>
                        <a:lnTo>
                          <a:pt x="430" y="624"/>
                        </a:lnTo>
                        <a:lnTo>
                          <a:pt x="545" y="542"/>
                        </a:lnTo>
                        <a:lnTo>
                          <a:pt x="631" y="570"/>
                        </a:lnTo>
                        <a:lnTo>
                          <a:pt x="688" y="570"/>
                        </a:lnTo>
                        <a:lnTo>
                          <a:pt x="688" y="217"/>
                        </a:lnTo>
                        <a:lnTo>
                          <a:pt x="773" y="217"/>
                        </a:lnTo>
                        <a:lnTo>
                          <a:pt x="802" y="190"/>
                        </a:lnTo>
                        <a:lnTo>
                          <a:pt x="717" y="54"/>
                        </a:lnTo>
                        <a:lnTo>
                          <a:pt x="316" y="136"/>
                        </a:lnTo>
                        <a:lnTo>
                          <a:pt x="258" y="108"/>
                        </a:lnTo>
                        <a:lnTo>
                          <a:pt x="229"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540" name="Freeform 208"/>
                  <p:cNvSpPr>
                    <a:spLocks/>
                  </p:cNvSpPr>
                  <p:nvPr/>
                </p:nvSpPr>
                <p:spPr bwMode="auto">
                  <a:xfrm>
                    <a:off x="1184" y="1743"/>
                    <a:ext cx="802" cy="624"/>
                  </a:xfrm>
                  <a:custGeom>
                    <a:avLst/>
                    <a:gdLst>
                      <a:gd name="T0" fmla="*/ 229 w 802"/>
                      <a:gd name="T1" fmla="*/ 0 h 624"/>
                      <a:gd name="T2" fmla="*/ 0 w 802"/>
                      <a:gd name="T3" fmla="*/ 190 h 624"/>
                      <a:gd name="T4" fmla="*/ 143 w 802"/>
                      <a:gd name="T5" fmla="*/ 270 h 624"/>
                      <a:gd name="T6" fmla="*/ 143 w 802"/>
                      <a:gd name="T7" fmla="*/ 624 h 624"/>
                      <a:gd name="T8" fmla="*/ 430 w 802"/>
                      <a:gd name="T9" fmla="*/ 624 h 624"/>
                      <a:gd name="T10" fmla="*/ 545 w 802"/>
                      <a:gd name="T11" fmla="*/ 542 h 624"/>
                      <a:gd name="T12" fmla="*/ 631 w 802"/>
                      <a:gd name="T13" fmla="*/ 570 h 624"/>
                      <a:gd name="T14" fmla="*/ 688 w 802"/>
                      <a:gd name="T15" fmla="*/ 570 h 624"/>
                      <a:gd name="T16" fmla="*/ 688 w 802"/>
                      <a:gd name="T17" fmla="*/ 217 h 624"/>
                      <a:gd name="T18" fmla="*/ 773 w 802"/>
                      <a:gd name="T19" fmla="*/ 217 h 624"/>
                      <a:gd name="T20" fmla="*/ 802 w 802"/>
                      <a:gd name="T21" fmla="*/ 190 h 624"/>
                      <a:gd name="T22" fmla="*/ 717 w 802"/>
                      <a:gd name="T23" fmla="*/ 54 h 624"/>
                      <a:gd name="T24" fmla="*/ 316 w 802"/>
                      <a:gd name="T25" fmla="*/ 136 h 624"/>
                      <a:gd name="T26" fmla="*/ 258 w 802"/>
                      <a:gd name="T27" fmla="*/ 108 h 624"/>
                      <a:gd name="T28" fmla="*/ 229 w 802"/>
                      <a:gd name="T29" fmla="*/ 0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2"/>
                      <a:gd name="T46" fmla="*/ 0 h 624"/>
                      <a:gd name="T47" fmla="*/ 802 w 80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2" h="624">
                        <a:moveTo>
                          <a:pt x="229" y="0"/>
                        </a:moveTo>
                        <a:lnTo>
                          <a:pt x="0" y="190"/>
                        </a:lnTo>
                        <a:lnTo>
                          <a:pt x="143" y="270"/>
                        </a:lnTo>
                        <a:lnTo>
                          <a:pt x="143" y="624"/>
                        </a:lnTo>
                        <a:lnTo>
                          <a:pt x="430" y="624"/>
                        </a:lnTo>
                        <a:lnTo>
                          <a:pt x="545" y="542"/>
                        </a:lnTo>
                        <a:lnTo>
                          <a:pt x="631" y="570"/>
                        </a:lnTo>
                        <a:lnTo>
                          <a:pt x="688" y="570"/>
                        </a:lnTo>
                        <a:lnTo>
                          <a:pt x="688" y="217"/>
                        </a:lnTo>
                        <a:lnTo>
                          <a:pt x="773" y="217"/>
                        </a:lnTo>
                        <a:lnTo>
                          <a:pt x="802" y="190"/>
                        </a:lnTo>
                        <a:lnTo>
                          <a:pt x="717" y="54"/>
                        </a:lnTo>
                        <a:lnTo>
                          <a:pt x="316" y="136"/>
                        </a:lnTo>
                        <a:lnTo>
                          <a:pt x="258" y="108"/>
                        </a:lnTo>
                        <a:lnTo>
                          <a:pt x="229"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59" name="Group 209"/>
                <p:cNvGrpSpPr>
                  <a:grpSpLocks/>
                </p:cNvGrpSpPr>
                <p:nvPr/>
              </p:nvGrpSpPr>
              <p:grpSpPr bwMode="auto">
                <a:xfrm>
                  <a:off x="1816" y="1932"/>
                  <a:ext cx="573" cy="489"/>
                  <a:chOff x="1816" y="1932"/>
                  <a:chExt cx="573" cy="489"/>
                </a:xfrm>
                <a:grpFill/>
              </p:grpSpPr>
              <p:sp>
                <p:nvSpPr>
                  <p:cNvPr id="537" name="Freeform 210"/>
                  <p:cNvSpPr>
                    <a:spLocks/>
                  </p:cNvSpPr>
                  <p:nvPr/>
                </p:nvSpPr>
                <p:spPr bwMode="auto">
                  <a:xfrm>
                    <a:off x="1816" y="1932"/>
                    <a:ext cx="573" cy="489"/>
                  </a:xfrm>
                  <a:custGeom>
                    <a:avLst/>
                    <a:gdLst>
                      <a:gd name="T0" fmla="*/ 171 w 573"/>
                      <a:gd name="T1" fmla="*/ 0 h 489"/>
                      <a:gd name="T2" fmla="*/ 142 w 573"/>
                      <a:gd name="T3" fmla="*/ 28 h 489"/>
                      <a:gd name="T4" fmla="*/ 57 w 573"/>
                      <a:gd name="T5" fmla="*/ 28 h 489"/>
                      <a:gd name="T6" fmla="*/ 57 w 573"/>
                      <a:gd name="T7" fmla="*/ 380 h 489"/>
                      <a:gd name="T8" fmla="*/ 0 w 573"/>
                      <a:gd name="T9" fmla="*/ 380 h 489"/>
                      <a:gd name="T10" fmla="*/ 0 w 573"/>
                      <a:gd name="T11" fmla="*/ 407 h 489"/>
                      <a:gd name="T12" fmla="*/ 57 w 573"/>
                      <a:gd name="T13" fmla="*/ 461 h 489"/>
                      <a:gd name="T14" fmla="*/ 57 w 573"/>
                      <a:gd name="T15" fmla="*/ 489 h 489"/>
                      <a:gd name="T16" fmla="*/ 430 w 573"/>
                      <a:gd name="T17" fmla="*/ 489 h 489"/>
                      <a:gd name="T18" fmla="*/ 458 w 573"/>
                      <a:gd name="T19" fmla="*/ 352 h 489"/>
                      <a:gd name="T20" fmla="*/ 548 w 573"/>
                      <a:gd name="T21" fmla="*/ 273 h 489"/>
                      <a:gd name="T22" fmla="*/ 573 w 573"/>
                      <a:gd name="T23" fmla="*/ 135 h 489"/>
                      <a:gd name="T24" fmla="*/ 430 w 573"/>
                      <a:gd name="T25" fmla="*/ 54 h 489"/>
                      <a:gd name="T26" fmla="*/ 315 w 573"/>
                      <a:gd name="T27" fmla="*/ 28 h 489"/>
                      <a:gd name="T28" fmla="*/ 315 w 573"/>
                      <a:gd name="T29" fmla="*/ 108 h 489"/>
                      <a:gd name="T30" fmla="*/ 257 w 573"/>
                      <a:gd name="T31" fmla="*/ 54 h 489"/>
                      <a:gd name="T32" fmla="*/ 257 w 573"/>
                      <a:gd name="T33" fmla="*/ 0 h 489"/>
                      <a:gd name="T34" fmla="*/ 171 w 573"/>
                      <a:gd name="T35" fmla="*/ 0 h 4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3"/>
                      <a:gd name="T55" fmla="*/ 0 h 489"/>
                      <a:gd name="T56" fmla="*/ 573 w 573"/>
                      <a:gd name="T57" fmla="*/ 489 h 4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3" h="489">
                        <a:moveTo>
                          <a:pt x="171" y="0"/>
                        </a:moveTo>
                        <a:lnTo>
                          <a:pt x="142" y="28"/>
                        </a:lnTo>
                        <a:lnTo>
                          <a:pt x="57" y="28"/>
                        </a:lnTo>
                        <a:lnTo>
                          <a:pt x="57" y="380"/>
                        </a:lnTo>
                        <a:lnTo>
                          <a:pt x="0" y="380"/>
                        </a:lnTo>
                        <a:lnTo>
                          <a:pt x="0" y="407"/>
                        </a:lnTo>
                        <a:lnTo>
                          <a:pt x="57" y="461"/>
                        </a:lnTo>
                        <a:lnTo>
                          <a:pt x="57" y="489"/>
                        </a:lnTo>
                        <a:lnTo>
                          <a:pt x="430" y="489"/>
                        </a:lnTo>
                        <a:lnTo>
                          <a:pt x="458" y="352"/>
                        </a:lnTo>
                        <a:lnTo>
                          <a:pt x="548" y="273"/>
                        </a:lnTo>
                        <a:lnTo>
                          <a:pt x="573" y="135"/>
                        </a:lnTo>
                        <a:lnTo>
                          <a:pt x="430" y="54"/>
                        </a:lnTo>
                        <a:lnTo>
                          <a:pt x="315" y="28"/>
                        </a:lnTo>
                        <a:lnTo>
                          <a:pt x="315" y="108"/>
                        </a:lnTo>
                        <a:lnTo>
                          <a:pt x="257" y="54"/>
                        </a:lnTo>
                        <a:lnTo>
                          <a:pt x="257" y="0"/>
                        </a:lnTo>
                        <a:lnTo>
                          <a:pt x="171"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538" name="Freeform 211"/>
                  <p:cNvSpPr>
                    <a:spLocks/>
                  </p:cNvSpPr>
                  <p:nvPr/>
                </p:nvSpPr>
                <p:spPr bwMode="auto">
                  <a:xfrm>
                    <a:off x="1816" y="1932"/>
                    <a:ext cx="573" cy="489"/>
                  </a:xfrm>
                  <a:custGeom>
                    <a:avLst/>
                    <a:gdLst>
                      <a:gd name="T0" fmla="*/ 171 w 573"/>
                      <a:gd name="T1" fmla="*/ 0 h 489"/>
                      <a:gd name="T2" fmla="*/ 142 w 573"/>
                      <a:gd name="T3" fmla="*/ 28 h 489"/>
                      <a:gd name="T4" fmla="*/ 57 w 573"/>
                      <a:gd name="T5" fmla="*/ 28 h 489"/>
                      <a:gd name="T6" fmla="*/ 57 w 573"/>
                      <a:gd name="T7" fmla="*/ 380 h 489"/>
                      <a:gd name="T8" fmla="*/ 0 w 573"/>
                      <a:gd name="T9" fmla="*/ 380 h 489"/>
                      <a:gd name="T10" fmla="*/ 0 w 573"/>
                      <a:gd name="T11" fmla="*/ 407 h 489"/>
                      <a:gd name="T12" fmla="*/ 57 w 573"/>
                      <a:gd name="T13" fmla="*/ 461 h 489"/>
                      <a:gd name="T14" fmla="*/ 57 w 573"/>
                      <a:gd name="T15" fmla="*/ 489 h 489"/>
                      <a:gd name="T16" fmla="*/ 430 w 573"/>
                      <a:gd name="T17" fmla="*/ 489 h 489"/>
                      <a:gd name="T18" fmla="*/ 458 w 573"/>
                      <a:gd name="T19" fmla="*/ 352 h 489"/>
                      <a:gd name="T20" fmla="*/ 548 w 573"/>
                      <a:gd name="T21" fmla="*/ 273 h 489"/>
                      <a:gd name="T22" fmla="*/ 573 w 573"/>
                      <a:gd name="T23" fmla="*/ 135 h 489"/>
                      <a:gd name="T24" fmla="*/ 430 w 573"/>
                      <a:gd name="T25" fmla="*/ 54 h 489"/>
                      <a:gd name="T26" fmla="*/ 315 w 573"/>
                      <a:gd name="T27" fmla="*/ 28 h 489"/>
                      <a:gd name="T28" fmla="*/ 315 w 573"/>
                      <a:gd name="T29" fmla="*/ 108 h 489"/>
                      <a:gd name="T30" fmla="*/ 257 w 573"/>
                      <a:gd name="T31" fmla="*/ 54 h 489"/>
                      <a:gd name="T32" fmla="*/ 257 w 573"/>
                      <a:gd name="T33" fmla="*/ 0 h 489"/>
                      <a:gd name="T34" fmla="*/ 171 w 573"/>
                      <a:gd name="T35" fmla="*/ 0 h 4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3"/>
                      <a:gd name="T55" fmla="*/ 0 h 489"/>
                      <a:gd name="T56" fmla="*/ 573 w 573"/>
                      <a:gd name="T57" fmla="*/ 489 h 4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3" h="489">
                        <a:moveTo>
                          <a:pt x="171" y="0"/>
                        </a:moveTo>
                        <a:lnTo>
                          <a:pt x="142" y="28"/>
                        </a:lnTo>
                        <a:lnTo>
                          <a:pt x="57" y="28"/>
                        </a:lnTo>
                        <a:lnTo>
                          <a:pt x="57" y="380"/>
                        </a:lnTo>
                        <a:lnTo>
                          <a:pt x="0" y="380"/>
                        </a:lnTo>
                        <a:lnTo>
                          <a:pt x="0" y="407"/>
                        </a:lnTo>
                        <a:lnTo>
                          <a:pt x="57" y="461"/>
                        </a:lnTo>
                        <a:lnTo>
                          <a:pt x="57" y="489"/>
                        </a:lnTo>
                        <a:lnTo>
                          <a:pt x="430" y="489"/>
                        </a:lnTo>
                        <a:lnTo>
                          <a:pt x="458" y="352"/>
                        </a:lnTo>
                        <a:lnTo>
                          <a:pt x="548" y="273"/>
                        </a:lnTo>
                        <a:lnTo>
                          <a:pt x="573" y="135"/>
                        </a:lnTo>
                        <a:lnTo>
                          <a:pt x="430" y="54"/>
                        </a:lnTo>
                        <a:lnTo>
                          <a:pt x="315" y="28"/>
                        </a:lnTo>
                        <a:lnTo>
                          <a:pt x="315" y="108"/>
                        </a:lnTo>
                        <a:lnTo>
                          <a:pt x="257" y="54"/>
                        </a:lnTo>
                        <a:lnTo>
                          <a:pt x="257" y="0"/>
                        </a:lnTo>
                        <a:lnTo>
                          <a:pt x="171"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sp>
              <p:nvSpPr>
                <p:cNvPr id="460" name="Rectangle 212"/>
                <p:cNvSpPr>
                  <a:spLocks noChangeArrowheads="1"/>
                </p:cNvSpPr>
                <p:nvPr/>
              </p:nvSpPr>
              <p:spPr bwMode="auto">
                <a:xfrm>
                  <a:off x="527" y="1603"/>
                  <a:ext cx="276"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SABINE</a:t>
                  </a:r>
                  <a:endParaRPr lang="en-US" sz="1700">
                    <a:solidFill>
                      <a:srgbClr val="000000"/>
                    </a:solidFill>
                    <a:latin typeface="Arial" charset="0"/>
                  </a:endParaRPr>
                </a:p>
              </p:txBody>
            </p:sp>
            <p:sp>
              <p:nvSpPr>
                <p:cNvPr id="461" name="Rectangle 213"/>
                <p:cNvSpPr>
                  <a:spLocks noChangeArrowheads="1"/>
                </p:cNvSpPr>
                <p:nvPr/>
              </p:nvSpPr>
              <p:spPr bwMode="auto">
                <a:xfrm>
                  <a:off x="1079" y="1439"/>
                  <a:ext cx="1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I</a:t>
                  </a:r>
                  <a:endParaRPr lang="en-US" sz="1700">
                    <a:solidFill>
                      <a:srgbClr val="000000"/>
                    </a:solidFill>
                    <a:latin typeface="Arial" charset="0"/>
                  </a:endParaRPr>
                </a:p>
              </p:txBody>
            </p:sp>
            <p:sp>
              <p:nvSpPr>
                <p:cNvPr id="462" name="Rectangle 214"/>
                <p:cNvSpPr>
                  <a:spLocks noChangeArrowheads="1"/>
                </p:cNvSpPr>
                <p:nvPr/>
              </p:nvSpPr>
              <p:spPr bwMode="auto">
                <a:xfrm>
                  <a:off x="1069" y="1500"/>
                  <a:ext cx="45"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T</a:t>
                  </a:r>
                  <a:endParaRPr lang="en-US" sz="1700">
                    <a:solidFill>
                      <a:srgbClr val="000000"/>
                    </a:solidFill>
                    <a:latin typeface="Arial" charset="0"/>
                  </a:endParaRPr>
                </a:p>
              </p:txBody>
            </p:sp>
            <p:sp>
              <p:nvSpPr>
                <p:cNvPr id="463" name="Rectangle 215"/>
                <p:cNvSpPr>
                  <a:spLocks noChangeArrowheads="1"/>
                </p:cNvSpPr>
                <p:nvPr/>
              </p:nvSpPr>
              <p:spPr bwMode="auto">
                <a:xfrm>
                  <a:off x="1066" y="1557"/>
                  <a:ext cx="57"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O</a:t>
                  </a:r>
                  <a:endParaRPr lang="en-US" sz="1700">
                    <a:solidFill>
                      <a:srgbClr val="000000"/>
                    </a:solidFill>
                    <a:latin typeface="Arial" charset="0"/>
                  </a:endParaRPr>
                </a:p>
              </p:txBody>
            </p:sp>
            <p:sp>
              <p:nvSpPr>
                <p:cNvPr id="464" name="Rectangle 216"/>
                <p:cNvSpPr>
                  <a:spLocks noChangeArrowheads="1"/>
                </p:cNvSpPr>
                <p:nvPr/>
              </p:nvSpPr>
              <p:spPr bwMode="auto">
                <a:xfrm>
                  <a:off x="1066" y="1614"/>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C</a:t>
                  </a:r>
                  <a:endParaRPr lang="en-US" sz="1700">
                    <a:solidFill>
                      <a:srgbClr val="000000"/>
                    </a:solidFill>
                    <a:latin typeface="Arial" charset="0"/>
                  </a:endParaRPr>
                </a:p>
              </p:txBody>
            </p:sp>
            <p:sp>
              <p:nvSpPr>
                <p:cNvPr id="465" name="Rectangle 217"/>
                <p:cNvSpPr>
                  <a:spLocks noChangeArrowheads="1"/>
                </p:cNvSpPr>
                <p:nvPr/>
              </p:nvSpPr>
              <p:spPr bwMode="auto">
                <a:xfrm>
                  <a:off x="1066" y="1673"/>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H</a:t>
                  </a:r>
                  <a:endParaRPr lang="en-US" sz="1700">
                    <a:solidFill>
                      <a:srgbClr val="000000"/>
                    </a:solidFill>
                    <a:latin typeface="Arial" charset="0"/>
                  </a:endParaRPr>
                </a:p>
              </p:txBody>
            </p:sp>
            <p:sp>
              <p:nvSpPr>
                <p:cNvPr id="466" name="Rectangle 218"/>
                <p:cNvSpPr>
                  <a:spLocks noChangeArrowheads="1"/>
                </p:cNvSpPr>
                <p:nvPr/>
              </p:nvSpPr>
              <p:spPr bwMode="auto">
                <a:xfrm>
                  <a:off x="1069" y="1734"/>
                  <a:ext cx="4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E</a:t>
                  </a:r>
                  <a:endParaRPr lang="en-US" sz="1700">
                    <a:solidFill>
                      <a:srgbClr val="000000"/>
                    </a:solidFill>
                    <a:latin typeface="Arial" charset="0"/>
                  </a:endParaRPr>
                </a:p>
              </p:txBody>
            </p:sp>
            <p:sp>
              <p:nvSpPr>
                <p:cNvPr id="467" name="Rectangle 219"/>
                <p:cNvSpPr>
                  <a:spLocks noChangeArrowheads="1"/>
                </p:cNvSpPr>
                <p:nvPr/>
              </p:nvSpPr>
              <p:spPr bwMode="auto">
                <a:xfrm>
                  <a:off x="1069" y="1793"/>
                  <a:ext cx="4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S</a:t>
                  </a:r>
                  <a:endParaRPr lang="en-US" sz="1700">
                    <a:solidFill>
                      <a:srgbClr val="000000"/>
                    </a:solidFill>
                    <a:latin typeface="Arial" charset="0"/>
                  </a:endParaRPr>
                </a:p>
              </p:txBody>
            </p:sp>
            <p:sp>
              <p:nvSpPr>
                <p:cNvPr id="468" name="Rectangle 220"/>
                <p:cNvSpPr>
                  <a:spLocks noChangeArrowheads="1"/>
                </p:cNvSpPr>
                <p:nvPr/>
              </p:nvSpPr>
              <p:spPr bwMode="auto">
                <a:xfrm>
                  <a:off x="1465" y="1638"/>
                  <a:ext cx="260"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GRANT</a:t>
                  </a:r>
                  <a:endParaRPr lang="en-US" sz="1700">
                    <a:solidFill>
                      <a:srgbClr val="000000"/>
                    </a:solidFill>
                    <a:latin typeface="Arial" charset="0"/>
                  </a:endParaRPr>
                </a:p>
              </p:txBody>
            </p:sp>
            <p:sp>
              <p:nvSpPr>
                <p:cNvPr id="469" name="Rectangle 221"/>
                <p:cNvSpPr>
                  <a:spLocks noChangeArrowheads="1"/>
                </p:cNvSpPr>
                <p:nvPr/>
              </p:nvSpPr>
              <p:spPr bwMode="auto">
                <a:xfrm>
                  <a:off x="1778" y="1554"/>
                  <a:ext cx="336"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LASALLE</a:t>
                  </a:r>
                  <a:endParaRPr lang="en-US" sz="1700">
                    <a:solidFill>
                      <a:srgbClr val="000000"/>
                    </a:solidFill>
                    <a:latin typeface="Arial" charset="0"/>
                  </a:endParaRPr>
                </a:p>
              </p:txBody>
            </p:sp>
            <p:sp>
              <p:nvSpPr>
                <p:cNvPr id="470" name="Rectangle 222"/>
                <p:cNvSpPr>
                  <a:spLocks noChangeArrowheads="1"/>
                </p:cNvSpPr>
                <p:nvPr/>
              </p:nvSpPr>
              <p:spPr bwMode="auto">
                <a:xfrm>
                  <a:off x="2387" y="1541"/>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C</a:t>
                  </a:r>
                  <a:endParaRPr lang="en-US" sz="1700">
                    <a:solidFill>
                      <a:srgbClr val="000000"/>
                    </a:solidFill>
                    <a:latin typeface="Arial" charset="0"/>
                  </a:endParaRPr>
                </a:p>
              </p:txBody>
            </p:sp>
            <p:sp>
              <p:nvSpPr>
                <p:cNvPr id="471" name="Rectangle 223"/>
                <p:cNvSpPr>
                  <a:spLocks noChangeArrowheads="1"/>
                </p:cNvSpPr>
                <p:nvPr/>
              </p:nvSpPr>
              <p:spPr bwMode="auto">
                <a:xfrm>
                  <a:off x="2387" y="1600"/>
                  <a:ext cx="57"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O</a:t>
                  </a:r>
                  <a:endParaRPr lang="en-US" sz="1700">
                    <a:solidFill>
                      <a:srgbClr val="000000"/>
                    </a:solidFill>
                    <a:latin typeface="Arial" charset="0"/>
                  </a:endParaRPr>
                </a:p>
              </p:txBody>
            </p:sp>
            <p:sp>
              <p:nvSpPr>
                <p:cNvPr id="472" name="Rectangle 224"/>
                <p:cNvSpPr>
                  <a:spLocks noChangeArrowheads="1"/>
                </p:cNvSpPr>
                <p:nvPr/>
              </p:nvSpPr>
              <p:spPr bwMode="auto">
                <a:xfrm>
                  <a:off x="2387" y="1659"/>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N</a:t>
                  </a:r>
                  <a:endParaRPr lang="en-US" sz="1700">
                    <a:solidFill>
                      <a:srgbClr val="000000"/>
                    </a:solidFill>
                    <a:latin typeface="Arial" charset="0"/>
                  </a:endParaRPr>
                </a:p>
              </p:txBody>
            </p:sp>
            <p:sp>
              <p:nvSpPr>
                <p:cNvPr id="473" name="Rectangle 225"/>
                <p:cNvSpPr>
                  <a:spLocks noChangeArrowheads="1"/>
                </p:cNvSpPr>
                <p:nvPr/>
              </p:nvSpPr>
              <p:spPr bwMode="auto">
                <a:xfrm>
                  <a:off x="2387" y="1718"/>
                  <a:ext cx="54"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C</a:t>
                  </a:r>
                  <a:endParaRPr lang="en-US" sz="1700">
                    <a:solidFill>
                      <a:srgbClr val="000000"/>
                    </a:solidFill>
                    <a:latin typeface="Arial" charset="0"/>
                  </a:endParaRPr>
                </a:p>
              </p:txBody>
            </p:sp>
            <p:sp>
              <p:nvSpPr>
                <p:cNvPr id="474" name="Rectangle 226"/>
                <p:cNvSpPr>
                  <a:spLocks noChangeArrowheads="1"/>
                </p:cNvSpPr>
                <p:nvPr/>
              </p:nvSpPr>
              <p:spPr bwMode="auto">
                <a:xfrm>
                  <a:off x="2387" y="1779"/>
                  <a:ext cx="57"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O</a:t>
                  </a:r>
                  <a:endParaRPr lang="en-US" sz="1700">
                    <a:solidFill>
                      <a:srgbClr val="000000"/>
                    </a:solidFill>
                    <a:latin typeface="Arial" charset="0"/>
                  </a:endParaRPr>
                </a:p>
              </p:txBody>
            </p:sp>
            <p:sp>
              <p:nvSpPr>
                <p:cNvPr id="475" name="Rectangle 227"/>
                <p:cNvSpPr>
                  <a:spLocks noChangeArrowheads="1"/>
                </p:cNvSpPr>
                <p:nvPr/>
              </p:nvSpPr>
              <p:spPr bwMode="auto">
                <a:xfrm>
                  <a:off x="2387" y="1836"/>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R</a:t>
                  </a:r>
                  <a:endParaRPr lang="en-US" sz="1700">
                    <a:solidFill>
                      <a:srgbClr val="000000"/>
                    </a:solidFill>
                    <a:latin typeface="Arial" charset="0"/>
                  </a:endParaRPr>
                </a:p>
              </p:txBody>
            </p:sp>
            <p:sp>
              <p:nvSpPr>
                <p:cNvPr id="476" name="Rectangle 228"/>
                <p:cNvSpPr>
                  <a:spLocks noChangeArrowheads="1"/>
                </p:cNvSpPr>
                <p:nvPr/>
              </p:nvSpPr>
              <p:spPr bwMode="auto">
                <a:xfrm>
                  <a:off x="2387" y="1892"/>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D</a:t>
                  </a:r>
                  <a:endParaRPr lang="en-US" sz="1700">
                    <a:solidFill>
                      <a:srgbClr val="000000"/>
                    </a:solidFill>
                    <a:latin typeface="Arial" charset="0"/>
                  </a:endParaRPr>
                </a:p>
              </p:txBody>
            </p:sp>
            <p:sp>
              <p:nvSpPr>
                <p:cNvPr id="477" name="Rectangle 229"/>
                <p:cNvSpPr>
                  <a:spLocks noChangeArrowheads="1"/>
                </p:cNvSpPr>
                <p:nvPr/>
              </p:nvSpPr>
              <p:spPr bwMode="auto">
                <a:xfrm>
                  <a:off x="2400" y="1951"/>
                  <a:ext cx="1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I</a:t>
                  </a:r>
                  <a:endParaRPr lang="en-US" sz="1700">
                    <a:solidFill>
                      <a:srgbClr val="000000"/>
                    </a:solidFill>
                    <a:latin typeface="Arial" charset="0"/>
                  </a:endParaRPr>
                </a:p>
              </p:txBody>
            </p:sp>
            <p:sp>
              <p:nvSpPr>
                <p:cNvPr id="478" name="Rectangle 230"/>
                <p:cNvSpPr>
                  <a:spLocks noChangeArrowheads="1"/>
                </p:cNvSpPr>
                <p:nvPr/>
              </p:nvSpPr>
              <p:spPr bwMode="auto">
                <a:xfrm>
                  <a:off x="2387" y="2013"/>
                  <a:ext cx="54"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A</a:t>
                  </a:r>
                  <a:endParaRPr lang="en-US" sz="1700">
                    <a:solidFill>
                      <a:srgbClr val="000000"/>
                    </a:solidFill>
                    <a:latin typeface="Arial" charset="0"/>
                  </a:endParaRPr>
                </a:p>
              </p:txBody>
            </p:sp>
            <p:sp>
              <p:nvSpPr>
                <p:cNvPr id="479" name="Rectangle 231"/>
                <p:cNvSpPr>
                  <a:spLocks noChangeArrowheads="1"/>
                </p:cNvSpPr>
                <p:nvPr/>
              </p:nvSpPr>
              <p:spPr bwMode="auto">
                <a:xfrm>
                  <a:off x="864" y="2129"/>
                  <a:ext cx="31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VERNON</a:t>
                  </a:r>
                  <a:endParaRPr lang="en-US" sz="1700">
                    <a:solidFill>
                      <a:srgbClr val="000000"/>
                    </a:solidFill>
                    <a:latin typeface="Arial" charset="0"/>
                  </a:endParaRPr>
                </a:p>
              </p:txBody>
            </p:sp>
            <p:sp>
              <p:nvSpPr>
                <p:cNvPr id="480" name="Rectangle 232"/>
                <p:cNvSpPr>
                  <a:spLocks noChangeArrowheads="1"/>
                </p:cNvSpPr>
                <p:nvPr/>
              </p:nvSpPr>
              <p:spPr bwMode="auto">
                <a:xfrm>
                  <a:off x="1474" y="2085"/>
                  <a:ext cx="325"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RAPIDES</a:t>
                  </a:r>
                  <a:endParaRPr lang="en-US" sz="1700">
                    <a:solidFill>
                      <a:srgbClr val="000000"/>
                    </a:solidFill>
                    <a:latin typeface="Arial" charset="0"/>
                  </a:endParaRPr>
                </a:p>
              </p:txBody>
            </p:sp>
            <p:sp>
              <p:nvSpPr>
                <p:cNvPr id="481" name="Rectangle 234"/>
                <p:cNvSpPr>
                  <a:spLocks noChangeArrowheads="1"/>
                </p:cNvSpPr>
                <p:nvPr/>
              </p:nvSpPr>
              <p:spPr bwMode="auto">
                <a:xfrm>
                  <a:off x="2600" y="2270"/>
                  <a:ext cx="177"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WEST</a:t>
                  </a:r>
                  <a:endParaRPr lang="en-US" sz="1700">
                    <a:solidFill>
                      <a:srgbClr val="000000"/>
                    </a:solidFill>
                    <a:latin typeface="Arial" charset="0"/>
                  </a:endParaRPr>
                </a:p>
              </p:txBody>
            </p:sp>
            <p:grpSp>
              <p:nvGrpSpPr>
                <p:cNvPr id="482" name="Group 235"/>
                <p:cNvGrpSpPr>
                  <a:grpSpLocks/>
                </p:cNvGrpSpPr>
                <p:nvPr/>
              </p:nvGrpSpPr>
              <p:grpSpPr bwMode="auto">
                <a:xfrm>
                  <a:off x="726" y="1092"/>
                  <a:ext cx="687" cy="840"/>
                  <a:chOff x="726" y="1092"/>
                  <a:chExt cx="687" cy="840"/>
                </a:xfrm>
                <a:grpFill/>
              </p:grpSpPr>
              <p:sp>
                <p:nvSpPr>
                  <p:cNvPr id="535" name="Freeform 236"/>
                  <p:cNvSpPr>
                    <a:spLocks/>
                  </p:cNvSpPr>
                  <p:nvPr/>
                </p:nvSpPr>
                <p:spPr bwMode="auto">
                  <a:xfrm>
                    <a:off x="726" y="1092"/>
                    <a:ext cx="687" cy="840"/>
                  </a:xfrm>
                  <a:custGeom>
                    <a:avLst/>
                    <a:gdLst>
                      <a:gd name="T0" fmla="*/ 258 w 687"/>
                      <a:gd name="T1" fmla="*/ 0 h 840"/>
                      <a:gd name="T2" fmla="*/ 315 w 687"/>
                      <a:gd name="T3" fmla="*/ 189 h 840"/>
                      <a:gd name="T4" fmla="*/ 200 w 687"/>
                      <a:gd name="T5" fmla="*/ 189 h 840"/>
                      <a:gd name="T6" fmla="*/ 200 w 687"/>
                      <a:gd name="T7" fmla="*/ 270 h 840"/>
                      <a:gd name="T8" fmla="*/ 114 w 687"/>
                      <a:gd name="T9" fmla="*/ 270 h 840"/>
                      <a:gd name="T10" fmla="*/ 86 w 687"/>
                      <a:gd name="T11" fmla="*/ 216 h 840"/>
                      <a:gd name="T12" fmla="*/ 0 w 687"/>
                      <a:gd name="T13" fmla="*/ 216 h 840"/>
                      <a:gd name="T14" fmla="*/ 0 w 687"/>
                      <a:gd name="T15" fmla="*/ 433 h 840"/>
                      <a:gd name="T16" fmla="*/ 114 w 687"/>
                      <a:gd name="T17" fmla="*/ 433 h 840"/>
                      <a:gd name="T18" fmla="*/ 114 w 687"/>
                      <a:gd name="T19" fmla="*/ 623 h 840"/>
                      <a:gd name="T20" fmla="*/ 200 w 687"/>
                      <a:gd name="T21" fmla="*/ 623 h 840"/>
                      <a:gd name="T22" fmla="*/ 200 w 687"/>
                      <a:gd name="T23" fmla="*/ 813 h 840"/>
                      <a:gd name="T24" fmla="*/ 371 w 687"/>
                      <a:gd name="T25" fmla="*/ 813 h 840"/>
                      <a:gd name="T26" fmla="*/ 457 w 687"/>
                      <a:gd name="T27" fmla="*/ 840 h 840"/>
                      <a:gd name="T28" fmla="*/ 687 w 687"/>
                      <a:gd name="T29" fmla="*/ 650 h 840"/>
                      <a:gd name="T30" fmla="*/ 601 w 687"/>
                      <a:gd name="T31" fmla="*/ 569 h 840"/>
                      <a:gd name="T32" fmla="*/ 515 w 687"/>
                      <a:gd name="T33" fmla="*/ 542 h 840"/>
                      <a:gd name="T34" fmla="*/ 457 w 687"/>
                      <a:gd name="T35" fmla="*/ 460 h 840"/>
                      <a:gd name="T36" fmla="*/ 486 w 687"/>
                      <a:gd name="T37" fmla="*/ 297 h 840"/>
                      <a:gd name="T38" fmla="*/ 543 w 687"/>
                      <a:gd name="T39" fmla="*/ 189 h 840"/>
                      <a:gd name="T40" fmla="*/ 457 w 687"/>
                      <a:gd name="T41" fmla="*/ 0 h 840"/>
                      <a:gd name="T42" fmla="*/ 258 w 687"/>
                      <a:gd name="T43" fmla="*/ 0 h 8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7"/>
                      <a:gd name="T67" fmla="*/ 0 h 840"/>
                      <a:gd name="T68" fmla="*/ 687 w 687"/>
                      <a:gd name="T69" fmla="*/ 840 h 8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7" h="840">
                        <a:moveTo>
                          <a:pt x="258" y="0"/>
                        </a:moveTo>
                        <a:lnTo>
                          <a:pt x="315" y="189"/>
                        </a:lnTo>
                        <a:lnTo>
                          <a:pt x="200" y="189"/>
                        </a:lnTo>
                        <a:lnTo>
                          <a:pt x="200" y="270"/>
                        </a:lnTo>
                        <a:lnTo>
                          <a:pt x="114" y="270"/>
                        </a:lnTo>
                        <a:lnTo>
                          <a:pt x="86" y="216"/>
                        </a:lnTo>
                        <a:lnTo>
                          <a:pt x="0" y="216"/>
                        </a:lnTo>
                        <a:lnTo>
                          <a:pt x="0" y="433"/>
                        </a:lnTo>
                        <a:lnTo>
                          <a:pt x="114" y="433"/>
                        </a:lnTo>
                        <a:lnTo>
                          <a:pt x="114" y="623"/>
                        </a:lnTo>
                        <a:lnTo>
                          <a:pt x="200" y="623"/>
                        </a:lnTo>
                        <a:lnTo>
                          <a:pt x="200" y="813"/>
                        </a:lnTo>
                        <a:lnTo>
                          <a:pt x="371" y="813"/>
                        </a:lnTo>
                        <a:lnTo>
                          <a:pt x="457" y="840"/>
                        </a:lnTo>
                        <a:lnTo>
                          <a:pt x="687" y="650"/>
                        </a:lnTo>
                        <a:lnTo>
                          <a:pt x="601" y="569"/>
                        </a:lnTo>
                        <a:lnTo>
                          <a:pt x="515" y="542"/>
                        </a:lnTo>
                        <a:lnTo>
                          <a:pt x="457" y="460"/>
                        </a:lnTo>
                        <a:lnTo>
                          <a:pt x="486" y="297"/>
                        </a:lnTo>
                        <a:lnTo>
                          <a:pt x="543" y="189"/>
                        </a:lnTo>
                        <a:lnTo>
                          <a:pt x="457" y="0"/>
                        </a:lnTo>
                        <a:lnTo>
                          <a:pt x="258"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536" name="Freeform 237"/>
                  <p:cNvSpPr>
                    <a:spLocks/>
                  </p:cNvSpPr>
                  <p:nvPr/>
                </p:nvSpPr>
                <p:spPr bwMode="auto">
                  <a:xfrm>
                    <a:off x="726" y="1092"/>
                    <a:ext cx="687" cy="840"/>
                  </a:xfrm>
                  <a:custGeom>
                    <a:avLst/>
                    <a:gdLst>
                      <a:gd name="T0" fmla="*/ 258 w 687"/>
                      <a:gd name="T1" fmla="*/ 0 h 840"/>
                      <a:gd name="T2" fmla="*/ 315 w 687"/>
                      <a:gd name="T3" fmla="*/ 189 h 840"/>
                      <a:gd name="T4" fmla="*/ 200 w 687"/>
                      <a:gd name="T5" fmla="*/ 189 h 840"/>
                      <a:gd name="T6" fmla="*/ 200 w 687"/>
                      <a:gd name="T7" fmla="*/ 270 h 840"/>
                      <a:gd name="T8" fmla="*/ 114 w 687"/>
                      <a:gd name="T9" fmla="*/ 270 h 840"/>
                      <a:gd name="T10" fmla="*/ 86 w 687"/>
                      <a:gd name="T11" fmla="*/ 216 h 840"/>
                      <a:gd name="T12" fmla="*/ 0 w 687"/>
                      <a:gd name="T13" fmla="*/ 216 h 840"/>
                      <a:gd name="T14" fmla="*/ 0 w 687"/>
                      <a:gd name="T15" fmla="*/ 433 h 840"/>
                      <a:gd name="T16" fmla="*/ 114 w 687"/>
                      <a:gd name="T17" fmla="*/ 433 h 840"/>
                      <a:gd name="T18" fmla="*/ 114 w 687"/>
                      <a:gd name="T19" fmla="*/ 623 h 840"/>
                      <a:gd name="T20" fmla="*/ 200 w 687"/>
                      <a:gd name="T21" fmla="*/ 623 h 840"/>
                      <a:gd name="T22" fmla="*/ 200 w 687"/>
                      <a:gd name="T23" fmla="*/ 813 h 840"/>
                      <a:gd name="T24" fmla="*/ 371 w 687"/>
                      <a:gd name="T25" fmla="*/ 813 h 840"/>
                      <a:gd name="T26" fmla="*/ 457 w 687"/>
                      <a:gd name="T27" fmla="*/ 840 h 840"/>
                      <a:gd name="T28" fmla="*/ 687 w 687"/>
                      <a:gd name="T29" fmla="*/ 650 h 840"/>
                      <a:gd name="T30" fmla="*/ 601 w 687"/>
                      <a:gd name="T31" fmla="*/ 569 h 840"/>
                      <a:gd name="T32" fmla="*/ 515 w 687"/>
                      <a:gd name="T33" fmla="*/ 542 h 840"/>
                      <a:gd name="T34" fmla="*/ 457 w 687"/>
                      <a:gd name="T35" fmla="*/ 460 h 840"/>
                      <a:gd name="T36" fmla="*/ 486 w 687"/>
                      <a:gd name="T37" fmla="*/ 297 h 840"/>
                      <a:gd name="T38" fmla="*/ 543 w 687"/>
                      <a:gd name="T39" fmla="*/ 189 h 840"/>
                      <a:gd name="T40" fmla="*/ 457 w 687"/>
                      <a:gd name="T41" fmla="*/ 0 h 840"/>
                      <a:gd name="T42" fmla="*/ 258 w 687"/>
                      <a:gd name="T43" fmla="*/ 0 h 8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7"/>
                      <a:gd name="T67" fmla="*/ 0 h 840"/>
                      <a:gd name="T68" fmla="*/ 687 w 687"/>
                      <a:gd name="T69" fmla="*/ 840 h 8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7" h="840">
                        <a:moveTo>
                          <a:pt x="258" y="0"/>
                        </a:moveTo>
                        <a:lnTo>
                          <a:pt x="315" y="189"/>
                        </a:lnTo>
                        <a:lnTo>
                          <a:pt x="200" y="189"/>
                        </a:lnTo>
                        <a:lnTo>
                          <a:pt x="200" y="270"/>
                        </a:lnTo>
                        <a:lnTo>
                          <a:pt x="114" y="270"/>
                        </a:lnTo>
                        <a:lnTo>
                          <a:pt x="86" y="216"/>
                        </a:lnTo>
                        <a:lnTo>
                          <a:pt x="0" y="216"/>
                        </a:lnTo>
                        <a:lnTo>
                          <a:pt x="0" y="433"/>
                        </a:lnTo>
                        <a:lnTo>
                          <a:pt x="114" y="433"/>
                        </a:lnTo>
                        <a:lnTo>
                          <a:pt x="114" y="623"/>
                        </a:lnTo>
                        <a:lnTo>
                          <a:pt x="200" y="623"/>
                        </a:lnTo>
                        <a:lnTo>
                          <a:pt x="200" y="813"/>
                        </a:lnTo>
                        <a:lnTo>
                          <a:pt x="371" y="813"/>
                        </a:lnTo>
                        <a:lnTo>
                          <a:pt x="457" y="840"/>
                        </a:lnTo>
                        <a:lnTo>
                          <a:pt x="687" y="650"/>
                        </a:lnTo>
                        <a:lnTo>
                          <a:pt x="601" y="569"/>
                        </a:lnTo>
                        <a:lnTo>
                          <a:pt x="515" y="542"/>
                        </a:lnTo>
                        <a:lnTo>
                          <a:pt x="457" y="460"/>
                        </a:lnTo>
                        <a:lnTo>
                          <a:pt x="486" y="297"/>
                        </a:lnTo>
                        <a:lnTo>
                          <a:pt x="543" y="189"/>
                        </a:lnTo>
                        <a:lnTo>
                          <a:pt x="457" y="0"/>
                        </a:lnTo>
                        <a:lnTo>
                          <a:pt x="258"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83" name="Group 238"/>
                <p:cNvGrpSpPr>
                  <a:grpSpLocks/>
                </p:cNvGrpSpPr>
                <p:nvPr/>
              </p:nvGrpSpPr>
              <p:grpSpPr bwMode="auto">
                <a:xfrm>
                  <a:off x="1184" y="1092"/>
                  <a:ext cx="604" cy="461"/>
                  <a:chOff x="1184" y="1092"/>
                  <a:chExt cx="604" cy="461"/>
                </a:xfrm>
                <a:grpFill/>
              </p:grpSpPr>
              <p:sp>
                <p:nvSpPr>
                  <p:cNvPr id="533" name="Freeform 239"/>
                  <p:cNvSpPr>
                    <a:spLocks/>
                  </p:cNvSpPr>
                  <p:nvPr/>
                </p:nvSpPr>
                <p:spPr bwMode="auto">
                  <a:xfrm>
                    <a:off x="1184" y="1092"/>
                    <a:ext cx="604" cy="461"/>
                  </a:xfrm>
                  <a:custGeom>
                    <a:avLst/>
                    <a:gdLst>
                      <a:gd name="T0" fmla="*/ 0 w 604"/>
                      <a:gd name="T1" fmla="*/ 0 h 461"/>
                      <a:gd name="T2" fmla="*/ 86 w 604"/>
                      <a:gd name="T3" fmla="*/ 189 h 461"/>
                      <a:gd name="T4" fmla="*/ 29 w 604"/>
                      <a:gd name="T5" fmla="*/ 298 h 461"/>
                      <a:gd name="T6" fmla="*/ 0 w 604"/>
                      <a:gd name="T7" fmla="*/ 461 h 461"/>
                      <a:gd name="T8" fmla="*/ 316 w 604"/>
                      <a:gd name="T9" fmla="*/ 461 h 461"/>
                      <a:gd name="T10" fmla="*/ 316 w 604"/>
                      <a:gd name="T11" fmla="*/ 379 h 461"/>
                      <a:gd name="T12" fmla="*/ 546 w 604"/>
                      <a:gd name="T13" fmla="*/ 379 h 461"/>
                      <a:gd name="T14" fmla="*/ 604 w 604"/>
                      <a:gd name="T15" fmla="*/ 243 h 461"/>
                      <a:gd name="T16" fmla="*/ 604 w 604"/>
                      <a:gd name="T17" fmla="*/ 0 h 461"/>
                      <a:gd name="T18" fmla="*/ 0 w 604"/>
                      <a:gd name="T19" fmla="*/ 0 h 4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4"/>
                      <a:gd name="T31" fmla="*/ 0 h 461"/>
                      <a:gd name="T32" fmla="*/ 604 w 604"/>
                      <a:gd name="T33" fmla="*/ 461 h 4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4" h="461">
                        <a:moveTo>
                          <a:pt x="0" y="0"/>
                        </a:moveTo>
                        <a:lnTo>
                          <a:pt x="86" y="189"/>
                        </a:lnTo>
                        <a:lnTo>
                          <a:pt x="29" y="298"/>
                        </a:lnTo>
                        <a:lnTo>
                          <a:pt x="0" y="461"/>
                        </a:lnTo>
                        <a:lnTo>
                          <a:pt x="316" y="461"/>
                        </a:lnTo>
                        <a:lnTo>
                          <a:pt x="316" y="379"/>
                        </a:lnTo>
                        <a:lnTo>
                          <a:pt x="546" y="379"/>
                        </a:lnTo>
                        <a:lnTo>
                          <a:pt x="604" y="243"/>
                        </a:lnTo>
                        <a:lnTo>
                          <a:pt x="604" y="0"/>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534" name="Freeform 240"/>
                  <p:cNvSpPr>
                    <a:spLocks/>
                  </p:cNvSpPr>
                  <p:nvPr/>
                </p:nvSpPr>
                <p:spPr bwMode="auto">
                  <a:xfrm>
                    <a:off x="1184" y="1092"/>
                    <a:ext cx="604" cy="461"/>
                  </a:xfrm>
                  <a:custGeom>
                    <a:avLst/>
                    <a:gdLst>
                      <a:gd name="T0" fmla="*/ 0 w 604"/>
                      <a:gd name="T1" fmla="*/ 0 h 461"/>
                      <a:gd name="T2" fmla="*/ 86 w 604"/>
                      <a:gd name="T3" fmla="*/ 189 h 461"/>
                      <a:gd name="T4" fmla="*/ 29 w 604"/>
                      <a:gd name="T5" fmla="*/ 298 h 461"/>
                      <a:gd name="T6" fmla="*/ 0 w 604"/>
                      <a:gd name="T7" fmla="*/ 461 h 461"/>
                      <a:gd name="T8" fmla="*/ 316 w 604"/>
                      <a:gd name="T9" fmla="*/ 461 h 461"/>
                      <a:gd name="T10" fmla="*/ 316 w 604"/>
                      <a:gd name="T11" fmla="*/ 379 h 461"/>
                      <a:gd name="T12" fmla="*/ 546 w 604"/>
                      <a:gd name="T13" fmla="*/ 379 h 461"/>
                      <a:gd name="T14" fmla="*/ 604 w 604"/>
                      <a:gd name="T15" fmla="*/ 243 h 461"/>
                      <a:gd name="T16" fmla="*/ 604 w 604"/>
                      <a:gd name="T17" fmla="*/ 0 h 461"/>
                      <a:gd name="T18" fmla="*/ 0 w 604"/>
                      <a:gd name="T19" fmla="*/ 0 h 4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4"/>
                      <a:gd name="T31" fmla="*/ 0 h 461"/>
                      <a:gd name="T32" fmla="*/ 604 w 604"/>
                      <a:gd name="T33" fmla="*/ 461 h 4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4" h="461">
                        <a:moveTo>
                          <a:pt x="0" y="0"/>
                        </a:moveTo>
                        <a:lnTo>
                          <a:pt x="86" y="189"/>
                        </a:lnTo>
                        <a:lnTo>
                          <a:pt x="29" y="298"/>
                        </a:lnTo>
                        <a:lnTo>
                          <a:pt x="0" y="461"/>
                        </a:lnTo>
                        <a:lnTo>
                          <a:pt x="316" y="461"/>
                        </a:lnTo>
                        <a:lnTo>
                          <a:pt x="316" y="379"/>
                        </a:lnTo>
                        <a:lnTo>
                          <a:pt x="546" y="379"/>
                        </a:lnTo>
                        <a:lnTo>
                          <a:pt x="604" y="243"/>
                        </a:lnTo>
                        <a:lnTo>
                          <a:pt x="604" y="0"/>
                        </a:lnTo>
                        <a:lnTo>
                          <a:pt x="0"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84" name="Group 241"/>
                <p:cNvGrpSpPr>
                  <a:grpSpLocks/>
                </p:cNvGrpSpPr>
                <p:nvPr/>
              </p:nvGrpSpPr>
              <p:grpSpPr bwMode="auto">
                <a:xfrm>
                  <a:off x="1184" y="1470"/>
                  <a:ext cx="717" cy="409"/>
                  <a:chOff x="1184" y="1470"/>
                  <a:chExt cx="717" cy="409"/>
                </a:xfrm>
                <a:grpFill/>
              </p:grpSpPr>
              <p:sp>
                <p:nvSpPr>
                  <p:cNvPr id="531" name="Freeform 242"/>
                  <p:cNvSpPr>
                    <a:spLocks/>
                  </p:cNvSpPr>
                  <p:nvPr/>
                </p:nvSpPr>
                <p:spPr bwMode="auto">
                  <a:xfrm>
                    <a:off x="1184" y="1470"/>
                    <a:ext cx="717" cy="409"/>
                  </a:xfrm>
                  <a:custGeom>
                    <a:avLst/>
                    <a:gdLst>
                      <a:gd name="T0" fmla="*/ 0 w 717"/>
                      <a:gd name="T1" fmla="*/ 82 h 409"/>
                      <a:gd name="T2" fmla="*/ 57 w 717"/>
                      <a:gd name="T3" fmla="*/ 164 h 409"/>
                      <a:gd name="T4" fmla="*/ 144 w 717"/>
                      <a:gd name="T5" fmla="*/ 191 h 409"/>
                      <a:gd name="T6" fmla="*/ 230 w 717"/>
                      <a:gd name="T7" fmla="*/ 273 h 409"/>
                      <a:gd name="T8" fmla="*/ 258 w 717"/>
                      <a:gd name="T9" fmla="*/ 382 h 409"/>
                      <a:gd name="T10" fmla="*/ 316 w 717"/>
                      <a:gd name="T11" fmla="*/ 409 h 409"/>
                      <a:gd name="T12" fmla="*/ 717 w 717"/>
                      <a:gd name="T13" fmla="*/ 327 h 409"/>
                      <a:gd name="T14" fmla="*/ 545 w 717"/>
                      <a:gd name="T15" fmla="*/ 191 h 409"/>
                      <a:gd name="T16" fmla="*/ 574 w 717"/>
                      <a:gd name="T17" fmla="*/ 28 h 409"/>
                      <a:gd name="T18" fmla="*/ 545 w 717"/>
                      <a:gd name="T19" fmla="*/ 0 h 409"/>
                      <a:gd name="T20" fmla="*/ 316 w 717"/>
                      <a:gd name="T21" fmla="*/ 0 h 409"/>
                      <a:gd name="T22" fmla="*/ 316 w 717"/>
                      <a:gd name="T23" fmla="*/ 82 h 409"/>
                      <a:gd name="T24" fmla="*/ 0 w 717"/>
                      <a:gd name="T25" fmla="*/ 82 h 4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7"/>
                      <a:gd name="T40" fmla="*/ 0 h 409"/>
                      <a:gd name="T41" fmla="*/ 717 w 717"/>
                      <a:gd name="T42" fmla="*/ 409 h 4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7" h="409">
                        <a:moveTo>
                          <a:pt x="0" y="82"/>
                        </a:moveTo>
                        <a:lnTo>
                          <a:pt x="57" y="164"/>
                        </a:lnTo>
                        <a:lnTo>
                          <a:pt x="144" y="191"/>
                        </a:lnTo>
                        <a:lnTo>
                          <a:pt x="230" y="273"/>
                        </a:lnTo>
                        <a:lnTo>
                          <a:pt x="258" y="382"/>
                        </a:lnTo>
                        <a:lnTo>
                          <a:pt x="316" y="409"/>
                        </a:lnTo>
                        <a:lnTo>
                          <a:pt x="717" y="327"/>
                        </a:lnTo>
                        <a:lnTo>
                          <a:pt x="545" y="191"/>
                        </a:lnTo>
                        <a:lnTo>
                          <a:pt x="574" y="28"/>
                        </a:lnTo>
                        <a:lnTo>
                          <a:pt x="545" y="0"/>
                        </a:lnTo>
                        <a:lnTo>
                          <a:pt x="316" y="0"/>
                        </a:lnTo>
                        <a:lnTo>
                          <a:pt x="316" y="82"/>
                        </a:lnTo>
                        <a:lnTo>
                          <a:pt x="0" y="82"/>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532" name="Freeform 243"/>
                  <p:cNvSpPr>
                    <a:spLocks/>
                  </p:cNvSpPr>
                  <p:nvPr/>
                </p:nvSpPr>
                <p:spPr bwMode="auto">
                  <a:xfrm>
                    <a:off x="1184" y="1470"/>
                    <a:ext cx="717" cy="409"/>
                  </a:xfrm>
                  <a:custGeom>
                    <a:avLst/>
                    <a:gdLst>
                      <a:gd name="T0" fmla="*/ 0 w 717"/>
                      <a:gd name="T1" fmla="*/ 82 h 409"/>
                      <a:gd name="T2" fmla="*/ 57 w 717"/>
                      <a:gd name="T3" fmla="*/ 164 h 409"/>
                      <a:gd name="T4" fmla="*/ 144 w 717"/>
                      <a:gd name="T5" fmla="*/ 191 h 409"/>
                      <a:gd name="T6" fmla="*/ 230 w 717"/>
                      <a:gd name="T7" fmla="*/ 273 h 409"/>
                      <a:gd name="T8" fmla="*/ 258 w 717"/>
                      <a:gd name="T9" fmla="*/ 382 h 409"/>
                      <a:gd name="T10" fmla="*/ 316 w 717"/>
                      <a:gd name="T11" fmla="*/ 409 h 409"/>
                      <a:gd name="T12" fmla="*/ 717 w 717"/>
                      <a:gd name="T13" fmla="*/ 327 h 409"/>
                      <a:gd name="T14" fmla="*/ 545 w 717"/>
                      <a:gd name="T15" fmla="*/ 191 h 409"/>
                      <a:gd name="T16" fmla="*/ 574 w 717"/>
                      <a:gd name="T17" fmla="*/ 28 h 409"/>
                      <a:gd name="T18" fmla="*/ 545 w 717"/>
                      <a:gd name="T19" fmla="*/ 0 h 409"/>
                      <a:gd name="T20" fmla="*/ 316 w 717"/>
                      <a:gd name="T21" fmla="*/ 0 h 409"/>
                      <a:gd name="T22" fmla="*/ 316 w 717"/>
                      <a:gd name="T23" fmla="*/ 82 h 409"/>
                      <a:gd name="T24" fmla="*/ 0 w 717"/>
                      <a:gd name="T25" fmla="*/ 82 h 4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7"/>
                      <a:gd name="T40" fmla="*/ 0 h 409"/>
                      <a:gd name="T41" fmla="*/ 717 w 717"/>
                      <a:gd name="T42" fmla="*/ 409 h 4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7" h="409">
                        <a:moveTo>
                          <a:pt x="0" y="82"/>
                        </a:moveTo>
                        <a:lnTo>
                          <a:pt x="57" y="164"/>
                        </a:lnTo>
                        <a:lnTo>
                          <a:pt x="144" y="191"/>
                        </a:lnTo>
                        <a:lnTo>
                          <a:pt x="230" y="273"/>
                        </a:lnTo>
                        <a:lnTo>
                          <a:pt x="258" y="382"/>
                        </a:lnTo>
                        <a:lnTo>
                          <a:pt x="316" y="409"/>
                        </a:lnTo>
                        <a:lnTo>
                          <a:pt x="717" y="327"/>
                        </a:lnTo>
                        <a:lnTo>
                          <a:pt x="545" y="191"/>
                        </a:lnTo>
                        <a:lnTo>
                          <a:pt x="574" y="28"/>
                        </a:lnTo>
                        <a:lnTo>
                          <a:pt x="545" y="0"/>
                        </a:lnTo>
                        <a:lnTo>
                          <a:pt x="316" y="0"/>
                        </a:lnTo>
                        <a:lnTo>
                          <a:pt x="316" y="82"/>
                        </a:lnTo>
                        <a:lnTo>
                          <a:pt x="0" y="82"/>
                        </a:lnTo>
                      </a:path>
                    </a:pathLst>
                  </a:custGeom>
                  <a:solidFill>
                    <a:srgbClr val="FFC00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85" name="Group 244"/>
                <p:cNvGrpSpPr>
                  <a:grpSpLocks/>
                </p:cNvGrpSpPr>
                <p:nvPr/>
              </p:nvGrpSpPr>
              <p:grpSpPr bwMode="auto">
                <a:xfrm>
                  <a:off x="1728" y="1335"/>
                  <a:ext cx="345" cy="597"/>
                  <a:chOff x="1728" y="1335"/>
                  <a:chExt cx="345" cy="597"/>
                </a:xfrm>
                <a:grpFill/>
              </p:grpSpPr>
              <p:sp>
                <p:nvSpPr>
                  <p:cNvPr id="529" name="Freeform 245"/>
                  <p:cNvSpPr>
                    <a:spLocks/>
                  </p:cNvSpPr>
                  <p:nvPr/>
                </p:nvSpPr>
                <p:spPr bwMode="auto">
                  <a:xfrm>
                    <a:off x="1728" y="1335"/>
                    <a:ext cx="345" cy="597"/>
                  </a:xfrm>
                  <a:custGeom>
                    <a:avLst/>
                    <a:gdLst>
                      <a:gd name="T0" fmla="*/ 0 w 345"/>
                      <a:gd name="T1" fmla="*/ 136 h 597"/>
                      <a:gd name="T2" fmla="*/ 29 w 345"/>
                      <a:gd name="T3" fmla="*/ 163 h 597"/>
                      <a:gd name="T4" fmla="*/ 0 w 345"/>
                      <a:gd name="T5" fmla="*/ 326 h 597"/>
                      <a:gd name="T6" fmla="*/ 173 w 345"/>
                      <a:gd name="T7" fmla="*/ 461 h 597"/>
                      <a:gd name="T8" fmla="*/ 258 w 345"/>
                      <a:gd name="T9" fmla="*/ 597 h 597"/>
                      <a:gd name="T10" fmla="*/ 345 w 345"/>
                      <a:gd name="T11" fmla="*/ 597 h 597"/>
                      <a:gd name="T12" fmla="*/ 345 w 345"/>
                      <a:gd name="T13" fmla="*/ 0 h 597"/>
                      <a:gd name="T14" fmla="*/ 202 w 345"/>
                      <a:gd name="T15" fmla="*/ 0 h 597"/>
                      <a:gd name="T16" fmla="*/ 58 w 345"/>
                      <a:gd name="T17" fmla="*/ 0 h 597"/>
                      <a:gd name="T18" fmla="*/ 0 w 345"/>
                      <a:gd name="T19" fmla="*/ 136 h 5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5"/>
                      <a:gd name="T31" fmla="*/ 0 h 597"/>
                      <a:gd name="T32" fmla="*/ 345 w 345"/>
                      <a:gd name="T33" fmla="*/ 597 h 5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5" h="597">
                        <a:moveTo>
                          <a:pt x="0" y="136"/>
                        </a:moveTo>
                        <a:lnTo>
                          <a:pt x="29" y="163"/>
                        </a:lnTo>
                        <a:lnTo>
                          <a:pt x="0" y="326"/>
                        </a:lnTo>
                        <a:lnTo>
                          <a:pt x="173" y="461"/>
                        </a:lnTo>
                        <a:lnTo>
                          <a:pt x="258" y="597"/>
                        </a:lnTo>
                        <a:lnTo>
                          <a:pt x="345" y="597"/>
                        </a:lnTo>
                        <a:lnTo>
                          <a:pt x="345" y="0"/>
                        </a:lnTo>
                        <a:lnTo>
                          <a:pt x="202" y="0"/>
                        </a:lnTo>
                        <a:lnTo>
                          <a:pt x="58" y="0"/>
                        </a:lnTo>
                        <a:lnTo>
                          <a:pt x="0" y="136"/>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530" name="Freeform 246"/>
                  <p:cNvSpPr>
                    <a:spLocks/>
                  </p:cNvSpPr>
                  <p:nvPr/>
                </p:nvSpPr>
                <p:spPr bwMode="auto">
                  <a:xfrm>
                    <a:off x="1728" y="1335"/>
                    <a:ext cx="345" cy="597"/>
                  </a:xfrm>
                  <a:custGeom>
                    <a:avLst/>
                    <a:gdLst>
                      <a:gd name="T0" fmla="*/ 0 w 345"/>
                      <a:gd name="T1" fmla="*/ 136 h 597"/>
                      <a:gd name="T2" fmla="*/ 29 w 345"/>
                      <a:gd name="T3" fmla="*/ 163 h 597"/>
                      <a:gd name="T4" fmla="*/ 0 w 345"/>
                      <a:gd name="T5" fmla="*/ 326 h 597"/>
                      <a:gd name="T6" fmla="*/ 173 w 345"/>
                      <a:gd name="T7" fmla="*/ 461 h 597"/>
                      <a:gd name="T8" fmla="*/ 258 w 345"/>
                      <a:gd name="T9" fmla="*/ 597 h 597"/>
                      <a:gd name="T10" fmla="*/ 345 w 345"/>
                      <a:gd name="T11" fmla="*/ 597 h 597"/>
                      <a:gd name="T12" fmla="*/ 345 w 345"/>
                      <a:gd name="T13" fmla="*/ 0 h 597"/>
                      <a:gd name="T14" fmla="*/ 202 w 345"/>
                      <a:gd name="T15" fmla="*/ 0 h 597"/>
                      <a:gd name="T16" fmla="*/ 58 w 345"/>
                      <a:gd name="T17" fmla="*/ 0 h 597"/>
                      <a:gd name="T18" fmla="*/ 0 w 345"/>
                      <a:gd name="T19" fmla="*/ 136 h 5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5"/>
                      <a:gd name="T31" fmla="*/ 0 h 597"/>
                      <a:gd name="T32" fmla="*/ 345 w 345"/>
                      <a:gd name="T33" fmla="*/ 597 h 5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5" h="597">
                        <a:moveTo>
                          <a:pt x="0" y="136"/>
                        </a:moveTo>
                        <a:lnTo>
                          <a:pt x="29" y="163"/>
                        </a:lnTo>
                        <a:lnTo>
                          <a:pt x="0" y="326"/>
                        </a:lnTo>
                        <a:lnTo>
                          <a:pt x="173" y="461"/>
                        </a:lnTo>
                        <a:lnTo>
                          <a:pt x="258" y="597"/>
                        </a:lnTo>
                        <a:lnTo>
                          <a:pt x="345" y="597"/>
                        </a:lnTo>
                        <a:lnTo>
                          <a:pt x="345" y="0"/>
                        </a:lnTo>
                        <a:lnTo>
                          <a:pt x="202" y="0"/>
                        </a:lnTo>
                        <a:lnTo>
                          <a:pt x="58" y="0"/>
                        </a:lnTo>
                        <a:lnTo>
                          <a:pt x="0" y="136"/>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86" name="Group 247"/>
                <p:cNvGrpSpPr>
                  <a:grpSpLocks/>
                </p:cNvGrpSpPr>
                <p:nvPr/>
              </p:nvGrpSpPr>
              <p:grpSpPr bwMode="auto">
                <a:xfrm>
                  <a:off x="2073" y="1253"/>
                  <a:ext cx="431" cy="787"/>
                  <a:chOff x="2073" y="1253"/>
                  <a:chExt cx="431" cy="787"/>
                </a:xfrm>
                <a:grpFill/>
              </p:grpSpPr>
              <p:sp>
                <p:nvSpPr>
                  <p:cNvPr id="527" name="Freeform 248"/>
                  <p:cNvSpPr>
                    <a:spLocks/>
                  </p:cNvSpPr>
                  <p:nvPr/>
                </p:nvSpPr>
                <p:spPr bwMode="auto">
                  <a:xfrm>
                    <a:off x="2073" y="1253"/>
                    <a:ext cx="431" cy="787"/>
                  </a:xfrm>
                  <a:custGeom>
                    <a:avLst/>
                    <a:gdLst>
                      <a:gd name="T0" fmla="*/ 0 w 431"/>
                      <a:gd name="T1" fmla="*/ 299 h 787"/>
                      <a:gd name="T2" fmla="*/ 0 w 431"/>
                      <a:gd name="T3" fmla="*/ 733 h 787"/>
                      <a:gd name="T4" fmla="*/ 57 w 431"/>
                      <a:gd name="T5" fmla="*/ 787 h 787"/>
                      <a:gd name="T6" fmla="*/ 57 w 431"/>
                      <a:gd name="T7" fmla="*/ 707 h 787"/>
                      <a:gd name="T8" fmla="*/ 172 w 431"/>
                      <a:gd name="T9" fmla="*/ 733 h 787"/>
                      <a:gd name="T10" fmla="*/ 143 w 431"/>
                      <a:gd name="T11" fmla="*/ 652 h 787"/>
                      <a:gd name="T12" fmla="*/ 201 w 431"/>
                      <a:gd name="T13" fmla="*/ 625 h 787"/>
                      <a:gd name="T14" fmla="*/ 143 w 431"/>
                      <a:gd name="T15" fmla="*/ 517 h 787"/>
                      <a:gd name="T16" fmla="*/ 258 w 431"/>
                      <a:gd name="T17" fmla="*/ 571 h 787"/>
                      <a:gd name="T18" fmla="*/ 172 w 431"/>
                      <a:gd name="T19" fmla="*/ 435 h 787"/>
                      <a:gd name="T20" fmla="*/ 287 w 431"/>
                      <a:gd name="T21" fmla="*/ 272 h 787"/>
                      <a:gd name="T22" fmla="*/ 431 w 431"/>
                      <a:gd name="T23" fmla="*/ 245 h 787"/>
                      <a:gd name="T24" fmla="*/ 402 w 431"/>
                      <a:gd name="T25" fmla="*/ 191 h 787"/>
                      <a:gd name="T26" fmla="*/ 402 w 431"/>
                      <a:gd name="T27" fmla="*/ 28 h 787"/>
                      <a:gd name="T28" fmla="*/ 345 w 431"/>
                      <a:gd name="T29" fmla="*/ 28 h 787"/>
                      <a:gd name="T30" fmla="*/ 201 w 431"/>
                      <a:gd name="T31" fmla="*/ 109 h 787"/>
                      <a:gd name="T32" fmla="*/ 86 w 431"/>
                      <a:gd name="T33" fmla="*/ 0 h 787"/>
                      <a:gd name="T34" fmla="*/ 86 w 431"/>
                      <a:gd name="T35" fmla="*/ 82 h 787"/>
                      <a:gd name="T36" fmla="*/ 0 w 431"/>
                      <a:gd name="T37" fmla="*/ 82 h 787"/>
                      <a:gd name="T38" fmla="*/ 0 w 431"/>
                      <a:gd name="T39" fmla="*/ 299 h 7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1"/>
                      <a:gd name="T61" fmla="*/ 0 h 787"/>
                      <a:gd name="T62" fmla="*/ 431 w 431"/>
                      <a:gd name="T63" fmla="*/ 787 h 7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1" h="787">
                        <a:moveTo>
                          <a:pt x="0" y="299"/>
                        </a:moveTo>
                        <a:lnTo>
                          <a:pt x="0" y="733"/>
                        </a:lnTo>
                        <a:lnTo>
                          <a:pt x="57" y="787"/>
                        </a:lnTo>
                        <a:lnTo>
                          <a:pt x="57" y="707"/>
                        </a:lnTo>
                        <a:lnTo>
                          <a:pt x="172" y="733"/>
                        </a:lnTo>
                        <a:lnTo>
                          <a:pt x="143" y="652"/>
                        </a:lnTo>
                        <a:lnTo>
                          <a:pt x="201" y="625"/>
                        </a:lnTo>
                        <a:lnTo>
                          <a:pt x="143" y="517"/>
                        </a:lnTo>
                        <a:lnTo>
                          <a:pt x="258" y="571"/>
                        </a:lnTo>
                        <a:lnTo>
                          <a:pt x="172" y="435"/>
                        </a:lnTo>
                        <a:lnTo>
                          <a:pt x="287" y="272"/>
                        </a:lnTo>
                        <a:lnTo>
                          <a:pt x="431" y="245"/>
                        </a:lnTo>
                        <a:lnTo>
                          <a:pt x="402" y="191"/>
                        </a:lnTo>
                        <a:lnTo>
                          <a:pt x="402" y="28"/>
                        </a:lnTo>
                        <a:lnTo>
                          <a:pt x="345" y="28"/>
                        </a:lnTo>
                        <a:lnTo>
                          <a:pt x="201" y="109"/>
                        </a:lnTo>
                        <a:lnTo>
                          <a:pt x="86" y="0"/>
                        </a:lnTo>
                        <a:lnTo>
                          <a:pt x="86" y="82"/>
                        </a:lnTo>
                        <a:lnTo>
                          <a:pt x="0" y="82"/>
                        </a:lnTo>
                        <a:lnTo>
                          <a:pt x="0" y="299"/>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528" name="Freeform 249"/>
                  <p:cNvSpPr>
                    <a:spLocks/>
                  </p:cNvSpPr>
                  <p:nvPr/>
                </p:nvSpPr>
                <p:spPr bwMode="auto">
                  <a:xfrm>
                    <a:off x="2073" y="1253"/>
                    <a:ext cx="431" cy="787"/>
                  </a:xfrm>
                  <a:custGeom>
                    <a:avLst/>
                    <a:gdLst>
                      <a:gd name="T0" fmla="*/ 0 w 431"/>
                      <a:gd name="T1" fmla="*/ 299 h 787"/>
                      <a:gd name="T2" fmla="*/ 0 w 431"/>
                      <a:gd name="T3" fmla="*/ 733 h 787"/>
                      <a:gd name="T4" fmla="*/ 57 w 431"/>
                      <a:gd name="T5" fmla="*/ 787 h 787"/>
                      <a:gd name="T6" fmla="*/ 57 w 431"/>
                      <a:gd name="T7" fmla="*/ 707 h 787"/>
                      <a:gd name="T8" fmla="*/ 172 w 431"/>
                      <a:gd name="T9" fmla="*/ 733 h 787"/>
                      <a:gd name="T10" fmla="*/ 143 w 431"/>
                      <a:gd name="T11" fmla="*/ 652 h 787"/>
                      <a:gd name="T12" fmla="*/ 201 w 431"/>
                      <a:gd name="T13" fmla="*/ 625 h 787"/>
                      <a:gd name="T14" fmla="*/ 143 w 431"/>
                      <a:gd name="T15" fmla="*/ 517 h 787"/>
                      <a:gd name="T16" fmla="*/ 258 w 431"/>
                      <a:gd name="T17" fmla="*/ 571 h 787"/>
                      <a:gd name="T18" fmla="*/ 172 w 431"/>
                      <a:gd name="T19" fmla="*/ 435 h 787"/>
                      <a:gd name="T20" fmla="*/ 287 w 431"/>
                      <a:gd name="T21" fmla="*/ 272 h 787"/>
                      <a:gd name="T22" fmla="*/ 431 w 431"/>
                      <a:gd name="T23" fmla="*/ 245 h 787"/>
                      <a:gd name="T24" fmla="*/ 402 w 431"/>
                      <a:gd name="T25" fmla="*/ 191 h 787"/>
                      <a:gd name="T26" fmla="*/ 402 w 431"/>
                      <a:gd name="T27" fmla="*/ 28 h 787"/>
                      <a:gd name="T28" fmla="*/ 345 w 431"/>
                      <a:gd name="T29" fmla="*/ 28 h 787"/>
                      <a:gd name="T30" fmla="*/ 201 w 431"/>
                      <a:gd name="T31" fmla="*/ 109 h 787"/>
                      <a:gd name="T32" fmla="*/ 86 w 431"/>
                      <a:gd name="T33" fmla="*/ 0 h 787"/>
                      <a:gd name="T34" fmla="*/ 86 w 431"/>
                      <a:gd name="T35" fmla="*/ 82 h 787"/>
                      <a:gd name="T36" fmla="*/ 0 w 431"/>
                      <a:gd name="T37" fmla="*/ 82 h 787"/>
                      <a:gd name="T38" fmla="*/ 0 w 431"/>
                      <a:gd name="T39" fmla="*/ 299 h 7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1"/>
                      <a:gd name="T61" fmla="*/ 0 h 787"/>
                      <a:gd name="T62" fmla="*/ 431 w 431"/>
                      <a:gd name="T63" fmla="*/ 787 h 7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1" h="787">
                        <a:moveTo>
                          <a:pt x="0" y="299"/>
                        </a:moveTo>
                        <a:lnTo>
                          <a:pt x="0" y="733"/>
                        </a:lnTo>
                        <a:lnTo>
                          <a:pt x="57" y="787"/>
                        </a:lnTo>
                        <a:lnTo>
                          <a:pt x="57" y="707"/>
                        </a:lnTo>
                        <a:lnTo>
                          <a:pt x="172" y="733"/>
                        </a:lnTo>
                        <a:lnTo>
                          <a:pt x="143" y="652"/>
                        </a:lnTo>
                        <a:lnTo>
                          <a:pt x="201" y="625"/>
                        </a:lnTo>
                        <a:lnTo>
                          <a:pt x="143" y="517"/>
                        </a:lnTo>
                        <a:lnTo>
                          <a:pt x="258" y="571"/>
                        </a:lnTo>
                        <a:lnTo>
                          <a:pt x="172" y="435"/>
                        </a:lnTo>
                        <a:lnTo>
                          <a:pt x="287" y="272"/>
                        </a:lnTo>
                        <a:lnTo>
                          <a:pt x="431" y="245"/>
                        </a:lnTo>
                        <a:lnTo>
                          <a:pt x="402" y="191"/>
                        </a:lnTo>
                        <a:lnTo>
                          <a:pt x="402" y="28"/>
                        </a:lnTo>
                        <a:lnTo>
                          <a:pt x="345" y="28"/>
                        </a:lnTo>
                        <a:lnTo>
                          <a:pt x="201" y="109"/>
                        </a:lnTo>
                        <a:lnTo>
                          <a:pt x="86" y="0"/>
                        </a:lnTo>
                        <a:lnTo>
                          <a:pt x="86" y="82"/>
                        </a:lnTo>
                        <a:lnTo>
                          <a:pt x="0" y="82"/>
                        </a:lnTo>
                        <a:lnTo>
                          <a:pt x="0" y="299"/>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87" name="Group 250"/>
                <p:cNvGrpSpPr>
                  <a:grpSpLocks/>
                </p:cNvGrpSpPr>
                <p:nvPr/>
              </p:nvGrpSpPr>
              <p:grpSpPr bwMode="auto">
                <a:xfrm>
                  <a:off x="2218" y="1498"/>
                  <a:ext cx="458" cy="760"/>
                  <a:chOff x="2218" y="1498"/>
                  <a:chExt cx="458" cy="760"/>
                </a:xfrm>
                <a:grpFill/>
              </p:grpSpPr>
              <p:sp>
                <p:nvSpPr>
                  <p:cNvPr id="525" name="Freeform 251"/>
                  <p:cNvSpPr>
                    <a:spLocks/>
                  </p:cNvSpPr>
                  <p:nvPr/>
                </p:nvSpPr>
                <p:spPr bwMode="auto">
                  <a:xfrm>
                    <a:off x="2218" y="1498"/>
                    <a:ext cx="458" cy="760"/>
                  </a:xfrm>
                  <a:custGeom>
                    <a:avLst/>
                    <a:gdLst>
                      <a:gd name="T0" fmla="*/ 286 w 458"/>
                      <a:gd name="T1" fmla="*/ 0 h 760"/>
                      <a:gd name="T2" fmla="*/ 143 w 458"/>
                      <a:gd name="T3" fmla="*/ 27 h 760"/>
                      <a:gd name="T4" fmla="*/ 28 w 458"/>
                      <a:gd name="T5" fmla="*/ 190 h 760"/>
                      <a:gd name="T6" fmla="*/ 114 w 458"/>
                      <a:gd name="T7" fmla="*/ 326 h 760"/>
                      <a:gd name="T8" fmla="*/ 0 w 458"/>
                      <a:gd name="T9" fmla="*/ 272 h 760"/>
                      <a:gd name="T10" fmla="*/ 57 w 458"/>
                      <a:gd name="T11" fmla="*/ 380 h 760"/>
                      <a:gd name="T12" fmla="*/ 0 w 458"/>
                      <a:gd name="T13" fmla="*/ 408 h 760"/>
                      <a:gd name="T14" fmla="*/ 28 w 458"/>
                      <a:gd name="T15" fmla="*/ 488 h 760"/>
                      <a:gd name="T16" fmla="*/ 172 w 458"/>
                      <a:gd name="T17" fmla="*/ 570 h 760"/>
                      <a:gd name="T18" fmla="*/ 143 w 458"/>
                      <a:gd name="T19" fmla="*/ 706 h 760"/>
                      <a:gd name="T20" fmla="*/ 229 w 458"/>
                      <a:gd name="T21" fmla="*/ 760 h 760"/>
                      <a:gd name="T22" fmla="*/ 286 w 458"/>
                      <a:gd name="T23" fmla="*/ 706 h 760"/>
                      <a:gd name="T24" fmla="*/ 229 w 458"/>
                      <a:gd name="T25" fmla="*/ 624 h 760"/>
                      <a:gd name="T26" fmla="*/ 258 w 458"/>
                      <a:gd name="T27" fmla="*/ 570 h 760"/>
                      <a:gd name="T28" fmla="*/ 200 w 458"/>
                      <a:gd name="T29" fmla="*/ 488 h 760"/>
                      <a:gd name="T30" fmla="*/ 286 w 458"/>
                      <a:gd name="T31" fmla="*/ 488 h 760"/>
                      <a:gd name="T32" fmla="*/ 344 w 458"/>
                      <a:gd name="T33" fmla="*/ 435 h 760"/>
                      <a:gd name="T34" fmla="*/ 258 w 458"/>
                      <a:gd name="T35" fmla="*/ 353 h 760"/>
                      <a:gd name="T36" fmla="*/ 372 w 458"/>
                      <a:gd name="T37" fmla="*/ 380 h 760"/>
                      <a:gd name="T38" fmla="*/ 315 w 458"/>
                      <a:gd name="T39" fmla="*/ 217 h 760"/>
                      <a:gd name="T40" fmla="*/ 401 w 458"/>
                      <a:gd name="T41" fmla="*/ 190 h 760"/>
                      <a:gd name="T42" fmla="*/ 315 w 458"/>
                      <a:gd name="T43" fmla="*/ 135 h 760"/>
                      <a:gd name="T44" fmla="*/ 430 w 458"/>
                      <a:gd name="T45" fmla="*/ 135 h 760"/>
                      <a:gd name="T46" fmla="*/ 458 w 458"/>
                      <a:gd name="T47" fmla="*/ 0 h 760"/>
                      <a:gd name="T48" fmla="*/ 286 w 458"/>
                      <a:gd name="T49" fmla="*/ 0 h 7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8"/>
                      <a:gd name="T76" fmla="*/ 0 h 760"/>
                      <a:gd name="T77" fmla="*/ 458 w 458"/>
                      <a:gd name="T78" fmla="*/ 760 h 7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8" h="760">
                        <a:moveTo>
                          <a:pt x="286" y="0"/>
                        </a:moveTo>
                        <a:lnTo>
                          <a:pt x="143" y="27"/>
                        </a:lnTo>
                        <a:lnTo>
                          <a:pt x="28" y="190"/>
                        </a:lnTo>
                        <a:lnTo>
                          <a:pt x="114" y="326"/>
                        </a:lnTo>
                        <a:lnTo>
                          <a:pt x="0" y="272"/>
                        </a:lnTo>
                        <a:lnTo>
                          <a:pt x="57" y="380"/>
                        </a:lnTo>
                        <a:lnTo>
                          <a:pt x="0" y="408"/>
                        </a:lnTo>
                        <a:lnTo>
                          <a:pt x="28" y="488"/>
                        </a:lnTo>
                        <a:lnTo>
                          <a:pt x="172" y="570"/>
                        </a:lnTo>
                        <a:lnTo>
                          <a:pt x="143" y="706"/>
                        </a:lnTo>
                        <a:lnTo>
                          <a:pt x="229" y="760"/>
                        </a:lnTo>
                        <a:lnTo>
                          <a:pt x="286" y="706"/>
                        </a:lnTo>
                        <a:lnTo>
                          <a:pt x="229" y="624"/>
                        </a:lnTo>
                        <a:lnTo>
                          <a:pt x="258" y="570"/>
                        </a:lnTo>
                        <a:lnTo>
                          <a:pt x="200" y="488"/>
                        </a:lnTo>
                        <a:lnTo>
                          <a:pt x="286" y="488"/>
                        </a:lnTo>
                        <a:lnTo>
                          <a:pt x="344" y="435"/>
                        </a:lnTo>
                        <a:lnTo>
                          <a:pt x="258" y="353"/>
                        </a:lnTo>
                        <a:lnTo>
                          <a:pt x="372" y="380"/>
                        </a:lnTo>
                        <a:lnTo>
                          <a:pt x="315" y="217"/>
                        </a:lnTo>
                        <a:lnTo>
                          <a:pt x="401" y="190"/>
                        </a:lnTo>
                        <a:lnTo>
                          <a:pt x="315" y="135"/>
                        </a:lnTo>
                        <a:lnTo>
                          <a:pt x="430" y="135"/>
                        </a:lnTo>
                        <a:lnTo>
                          <a:pt x="458" y="0"/>
                        </a:lnTo>
                        <a:lnTo>
                          <a:pt x="286"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526" name="Freeform 252"/>
                  <p:cNvSpPr>
                    <a:spLocks/>
                  </p:cNvSpPr>
                  <p:nvPr/>
                </p:nvSpPr>
                <p:spPr bwMode="auto">
                  <a:xfrm>
                    <a:off x="2218" y="1498"/>
                    <a:ext cx="458" cy="760"/>
                  </a:xfrm>
                  <a:custGeom>
                    <a:avLst/>
                    <a:gdLst>
                      <a:gd name="T0" fmla="*/ 286 w 458"/>
                      <a:gd name="T1" fmla="*/ 0 h 760"/>
                      <a:gd name="T2" fmla="*/ 143 w 458"/>
                      <a:gd name="T3" fmla="*/ 27 h 760"/>
                      <a:gd name="T4" fmla="*/ 28 w 458"/>
                      <a:gd name="T5" fmla="*/ 190 h 760"/>
                      <a:gd name="T6" fmla="*/ 114 w 458"/>
                      <a:gd name="T7" fmla="*/ 326 h 760"/>
                      <a:gd name="T8" fmla="*/ 0 w 458"/>
                      <a:gd name="T9" fmla="*/ 272 h 760"/>
                      <a:gd name="T10" fmla="*/ 57 w 458"/>
                      <a:gd name="T11" fmla="*/ 380 h 760"/>
                      <a:gd name="T12" fmla="*/ 0 w 458"/>
                      <a:gd name="T13" fmla="*/ 408 h 760"/>
                      <a:gd name="T14" fmla="*/ 28 w 458"/>
                      <a:gd name="T15" fmla="*/ 488 h 760"/>
                      <a:gd name="T16" fmla="*/ 172 w 458"/>
                      <a:gd name="T17" fmla="*/ 570 h 760"/>
                      <a:gd name="T18" fmla="*/ 143 w 458"/>
                      <a:gd name="T19" fmla="*/ 706 h 760"/>
                      <a:gd name="T20" fmla="*/ 229 w 458"/>
                      <a:gd name="T21" fmla="*/ 760 h 760"/>
                      <a:gd name="T22" fmla="*/ 286 w 458"/>
                      <a:gd name="T23" fmla="*/ 706 h 760"/>
                      <a:gd name="T24" fmla="*/ 229 w 458"/>
                      <a:gd name="T25" fmla="*/ 624 h 760"/>
                      <a:gd name="T26" fmla="*/ 258 w 458"/>
                      <a:gd name="T27" fmla="*/ 570 h 760"/>
                      <a:gd name="T28" fmla="*/ 200 w 458"/>
                      <a:gd name="T29" fmla="*/ 488 h 760"/>
                      <a:gd name="T30" fmla="*/ 286 w 458"/>
                      <a:gd name="T31" fmla="*/ 488 h 760"/>
                      <a:gd name="T32" fmla="*/ 344 w 458"/>
                      <a:gd name="T33" fmla="*/ 435 h 760"/>
                      <a:gd name="T34" fmla="*/ 258 w 458"/>
                      <a:gd name="T35" fmla="*/ 353 h 760"/>
                      <a:gd name="T36" fmla="*/ 372 w 458"/>
                      <a:gd name="T37" fmla="*/ 380 h 760"/>
                      <a:gd name="T38" fmla="*/ 315 w 458"/>
                      <a:gd name="T39" fmla="*/ 217 h 760"/>
                      <a:gd name="T40" fmla="*/ 401 w 458"/>
                      <a:gd name="T41" fmla="*/ 190 h 760"/>
                      <a:gd name="T42" fmla="*/ 315 w 458"/>
                      <a:gd name="T43" fmla="*/ 135 h 760"/>
                      <a:gd name="T44" fmla="*/ 430 w 458"/>
                      <a:gd name="T45" fmla="*/ 135 h 760"/>
                      <a:gd name="T46" fmla="*/ 458 w 458"/>
                      <a:gd name="T47" fmla="*/ 0 h 760"/>
                      <a:gd name="T48" fmla="*/ 286 w 458"/>
                      <a:gd name="T49" fmla="*/ 0 h 7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8"/>
                      <a:gd name="T76" fmla="*/ 0 h 760"/>
                      <a:gd name="T77" fmla="*/ 458 w 458"/>
                      <a:gd name="T78" fmla="*/ 760 h 7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8" h="760">
                        <a:moveTo>
                          <a:pt x="286" y="0"/>
                        </a:moveTo>
                        <a:lnTo>
                          <a:pt x="143" y="27"/>
                        </a:lnTo>
                        <a:lnTo>
                          <a:pt x="28" y="190"/>
                        </a:lnTo>
                        <a:lnTo>
                          <a:pt x="114" y="326"/>
                        </a:lnTo>
                        <a:lnTo>
                          <a:pt x="0" y="272"/>
                        </a:lnTo>
                        <a:lnTo>
                          <a:pt x="57" y="380"/>
                        </a:lnTo>
                        <a:lnTo>
                          <a:pt x="0" y="408"/>
                        </a:lnTo>
                        <a:lnTo>
                          <a:pt x="28" y="488"/>
                        </a:lnTo>
                        <a:lnTo>
                          <a:pt x="172" y="570"/>
                        </a:lnTo>
                        <a:lnTo>
                          <a:pt x="143" y="706"/>
                        </a:lnTo>
                        <a:lnTo>
                          <a:pt x="229" y="760"/>
                        </a:lnTo>
                        <a:lnTo>
                          <a:pt x="286" y="706"/>
                        </a:lnTo>
                        <a:lnTo>
                          <a:pt x="229" y="624"/>
                        </a:lnTo>
                        <a:lnTo>
                          <a:pt x="258" y="570"/>
                        </a:lnTo>
                        <a:lnTo>
                          <a:pt x="200" y="488"/>
                        </a:lnTo>
                        <a:lnTo>
                          <a:pt x="286" y="488"/>
                        </a:lnTo>
                        <a:lnTo>
                          <a:pt x="344" y="435"/>
                        </a:lnTo>
                        <a:lnTo>
                          <a:pt x="258" y="353"/>
                        </a:lnTo>
                        <a:lnTo>
                          <a:pt x="372" y="380"/>
                        </a:lnTo>
                        <a:lnTo>
                          <a:pt x="315" y="217"/>
                        </a:lnTo>
                        <a:lnTo>
                          <a:pt x="401" y="190"/>
                        </a:lnTo>
                        <a:lnTo>
                          <a:pt x="315" y="135"/>
                        </a:lnTo>
                        <a:lnTo>
                          <a:pt x="430" y="135"/>
                        </a:lnTo>
                        <a:lnTo>
                          <a:pt x="458" y="0"/>
                        </a:lnTo>
                        <a:lnTo>
                          <a:pt x="286" y="0"/>
                        </a:lnTo>
                      </a:path>
                    </a:pathLst>
                  </a:custGeom>
                  <a:solidFill>
                    <a:srgbClr val="FFC00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88" name="Group 253"/>
                <p:cNvGrpSpPr>
                  <a:grpSpLocks/>
                </p:cNvGrpSpPr>
                <p:nvPr/>
              </p:nvGrpSpPr>
              <p:grpSpPr bwMode="auto">
                <a:xfrm>
                  <a:off x="323" y="1390"/>
                  <a:ext cx="603" cy="678"/>
                  <a:chOff x="323" y="1390"/>
                  <a:chExt cx="603" cy="678"/>
                </a:xfrm>
                <a:grpFill/>
              </p:grpSpPr>
              <p:sp>
                <p:nvSpPr>
                  <p:cNvPr id="523" name="Freeform 254"/>
                  <p:cNvSpPr>
                    <a:spLocks/>
                  </p:cNvSpPr>
                  <p:nvPr/>
                </p:nvSpPr>
                <p:spPr bwMode="auto">
                  <a:xfrm>
                    <a:off x="323" y="1390"/>
                    <a:ext cx="603" cy="678"/>
                  </a:xfrm>
                  <a:custGeom>
                    <a:avLst/>
                    <a:gdLst>
                      <a:gd name="T0" fmla="*/ 0 w 603"/>
                      <a:gd name="T1" fmla="*/ 0 h 678"/>
                      <a:gd name="T2" fmla="*/ 57 w 603"/>
                      <a:gd name="T3" fmla="*/ 163 h 678"/>
                      <a:gd name="T4" fmla="*/ 28 w 603"/>
                      <a:gd name="T5" fmla="*/ 272 h 678"/>
                      <a:gd name="T6" fmla="*/ 201 w 603"/>
                      <a:gd name="T7" fmla="*/ 516 h 678"/>
                      <a:gd name="T8" fmla="*/ 172 w 603"/>
                      <a:gd name="T9" fmla="*/ 571 h 678"/>
                      <a:gd name="T10" fmla="*/ 258 w 603"/>
                      <a:gd name="T11" fmla="*/ 678 h 678"/>
                      <a:gd name="T12" fmla="*/ 316 w 603"/>
                      <a:gd name="T13" fmla="*/ 678 h 678"/>
                      <a:gd name="T14" fmla="*/ 316 w 603"/>
                      <a:gd name="T15" fmla="*/ 624 h 678"/>
                      <a:gd name="T16" fmla="*/ 373 w 603"/>
                      <a:gd name="T17" fmla="*/ 597 h 678"/>
                      <a:gd name="T18" fmla="*/ 431 w 603"/>
                      <a:gd name="T19" fmla="*/ 597 h 678"/>
                      <a:gd name="T20" fmla="*/ 459 w 603"/>
                      <a:gd name="T21" fmla="*/ 516 h 678"/>
                      <a:gd name="T22" fmla="*/ 603 w 603"/>
                      <a:gd name="T23" fmla="*/ 516 h 678"/>
                      <a:gd name="T24" fmla="*/ 603 w 603"/>
                      <a:gd name="T25" fmla="*/ 326 h 678"/>
                      <a:gd name="T26" fmla="*/ 517 w 603"/>
                      <a:gd name="T27" fmla="*/ 326 h 678"/>
                      <a:gd name="T28" fmla="*/ 517 w 603"/>
                      <a:gd name="T29" fmla="*/ 135 h 678"/>
                      <a:gd name="T30" fmla="*/ 402 w 603"/>
                      <a:gd name="T31" fmla="*/ 135 h 678"/>
                      <a:gd name="T32" fmla="*/ 402 w 603"/>
                      <a:gd name="T33" fmla="*/ 0 h 678"/>
                      <a:gd name="T34" fmla="*/ 0 w 603"/>
                      <a:gd name="T35" fmla="*/ 0 h 6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3"/>
                      <a:gd name="T55" fmla="*/ 0 h 678"/>
                      <a:gd name="T56" fmla="*/ 603 w 603"/>
                      <a:gd name="T57" fmla="*/ 678 h 6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3" h="678">
                        <a:moveTo>
                          <a:pt x="0" y="0"/>
                        </a:moveTo>
                        <a:lnTo>
                          <a:pt x="57" y="163"/>
                        </a:lnTo>
                        <a:lnTo>
                          <a:pt x="28" y="272"/>
                        </a:lnTo>
                        <a:lnTo>
                          <a:pt x="201" y="516"/>
                        </a:lnTo>
                        <a:lnTo>
                          <a:pt x="172" y="571"/>
                        </a:lnTo>
                        <a:lnTo>
                          <a:pt x="258" y="678"/>
                        </a:lnTo>
                        <a:lnTo>
                          <a:pt x="316" y="678"/>
                        </a:lnTo>
                        <a:lnTo>
                          <a:pt x="316" y="624"/>
                        </a:lnTo>
                        <a:lnTo>
                          <a:pt x="373" y="597"/>
                        </a:lnTo>
                        <a:lnTo>
                          <a:pt x="431" y="597"/>
                        </a:lnTo>
                        <a:lnTo>
                          <a:pt x="459" y="516"/>
                        </a:lnTo>
                        <a:lnTo>
                          <a:pt x="603" y="516"/>
                        </a:lnTo>
                        <a:lnTo>
                          <a:pt x="603" y="326"/>
                        </a:lnTo>
                        <a:lnTo>
                          <a:pt x="517" y="326"/>
                        </a:lnTo>
                        <a:lnTo>
                          <a:pt x="517" y="135"/>
                        </a:lnTo>
                        <a:lnTo>
                          <a:pt x="402" y="135"/>
                        </a:lnTo>
                        <a:lnTo>
                          <a:pt x="402" y="0"/>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524" name="Freeform 255"/>
                  <p:cNvSpPr>
                    <a:spLocks/>
                  </p:cNvSpPr>
                  <p:nvPr/>
                </p:nvSpPr>
                <p:spPr bwMode="auto">
                  <a:xfrm>
                    <a:off x="323" y="1390"/>
                    <a:ext cx="603" cy="678"/>
                  </a:xfrm>
                  <a:custGeom>
                    <a:avLst/>
                    <a:gdLst>
                      <a:gd name="T0" fmla="*/ 0 w 603"/>
                      <a:gd name="T1" fmla="*/ 0 h 678"/>
                      <a:gd name="T2" fmla="*/ 57 w 603"/>
                      <a:gd name="T3" fmla="*/ 163 h 678"/>
                      <a:gd name="T4" fmla="*/ 28 w 603"/>
                      <a:gd name="T5" fmla="*/ 272 h 678"/>
                      <a:gd name="T6" fmla="*/ 201 w 603"/>
                      <a:gd name="T7" fmla="*/ 516 h 678"/>
                      <a:gd name="T8" fmla="*/ 172 w 603"/>
                      <a:gd name="T9" fmla="*/ 571 h 678"/>
                      <a:gd name="T10" fmla="*/ 258 w 603"/>
                      <a:gd name="T11" fmla="*/ 678 h 678"/>
                      <a:gd name="T12" fmla="*/ 316 w 603"/>
                      <a:gd name="T13" fmla="*/ 678 h 678"/>
                      <a:gd name="T14" fmla="*/ 316 w 603"/>
                      <a:gd name="T15" fmla="*/ 624 h 678"/>
                      <a:gd name="T16" fmla="*/ 373 w 603"/>
                      <a:gd name="T17" fmla="*/ 597 h 678"/>
                      <a:gd name="T18" fmla="*/ 431 w 603"/>
                      <a:gd name="T19" fmla="*/ 597 h 678"/>
                      <a:gd name="T20" fmla="*/ 459 w 603"/>
                      <a:gd name="T21" fmla="*/ 516 h 678"/>
                      <a:gd name="T22" fmla="*/ 603 w 603"/>
                      <a:gd name="T23" fmla="*/ 516 h 678"/>
                      <a:gd name="T24" fmla="*/ 603 w 603"/>
                      <a:gd name="T25" fmla="*/ 326 h 678"/>
                      <a:gd name="T26" fmla="*/ 517 w 603"/>
                      <a:gd name="T27" fmla="*/ 326 h 678"/>
                      <a:gd name="T28" fmla="*/ 517 w 603"/>
                      <a:gd name="T29" fmla="*/ 135 h 678"/>
                      <a:gd name="T30" fmla="*/ 402 w 603"/>
                      <a:gd name="T31" fmla="*/ 135 h 678"/>
                      <a:gd name="T32" fmla="*/ 402 w 603"/>
                      <a:gd name="T33" fmla="*/ 0 h 678"/>
                      <a:gd name="T34" fmla="*/ 0 w 603"/>
                      <a:gd name="T35" fmla="*/ 0 h 6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3"/>
                      <a:gd name="T55" fmla="*/ 0 h 678"/>
                      <a:gd name="T56" fmla="*/ 603 w 603"/>
                      <a:gd name="T57" fmla="*/ 678 h 6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3" h="678">
                        <a:moveTo>
                          <a:pt x="0" y="0"/>
                        </a:moveTo>
                        <a:lnTo>
                          <a:pt x="57" y="163"/>
                        </a:lnTo>
                        <a:lnTo>
                          <a:pt x="28" y="272"/>
                        </a:lnTo>
                        <a:lnTo>
                          <a:pt x="201" y="516"/>
                        </a:lnTo>
                        <a:lnTo>
                          <a:pt x="172" y="571"/>
                        </a:lnTo>
                        <a:lnTo>
                          <a:pt x="258" y="678"/>
                        </a:lnTo>
                        <a:lnTo>
                          <a:pt x="316" y="678"/>
                        </a:lnTo>
                        <a:lnTo>
                          <a:pt x="316" y="624"/>
                        </a:lnTo>
                        <a:lnTo>
                          <a:pt x="373" y="597"/>
                        </a:lnTo>
                        <a:lnTo>
                          <a:pt x="431" y="597"/>
                        </a:lnTo>
                        <a:lnTo>
                          <a:pt x="459" y="516"/>
                        </a:lnTo>
                        <a:lnTo>
                          <a:pt x="603" y="516"/>
                        </a:lnTo>
                        <a:lnTo>
                          <a:pt x="603" y="326"/>
                        </a:lnTo>
                        <a:lnTo>
                          <a:pt x="517" y="326"/>
                        </a:lnTo>
                        <a:lnTo>
                          <a:pt x="517" y="135"/>
                        </a:lnTo>
                        <a:lnTo>
                          <a:pt x="402" y="135"/>
                        </a:lnTo>
                        <a:lnTo>
                          <a:pt x="402" y="0"/>
                        </a:lnTo>
                        <a:lnTo>
                          <a:pt x="0"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89" name="Group 256"/>
                <p:cNvGrpSpPr>
                  <a:grpSpLocks/>
                </p:cNvGrpSpPr>
                <p:nvPr/>
              </p:nvGrpSpPr>
              <p:grpSpPr bwMode="auto">
                <a:xfrm>
                  <a:off x="610" y="1906"/>
                  <a:ext cx="717" cy="488"/>
                  <a:chOff x="610" y="1906"/>
                  <a:chExt cx="717" cy="488"/>
                </a:xfrm>
                <a:grpFill/>
              </p:grpSpPr>
              <p:sp>
                <p:nvSpPr>
                  <p:cNvPr id="521" name="Freeform 257"/>
                  <p:cNvSpPr>
                    <a:spLocks/>
                  </p:cNvSpPr>
                  <p:nvPr/>
                </p:nvSpPr>
                <p:spPr bwMode="auto">
                  <a:xfrm>
                    <a:off x="610" y="1906"/>
                    <a:ext cx="717" cy="488"/>
                  </a:xfrm>
                  <a:custGeom>
                    <a:avLst/>
                    <a:gdLst>
                      <a:gd name="T0" fmla="*/ 28 w 717"/>
                      <a:gd name="T1" fmla="*/ 162 h 488"/>
                      <a:gd name="T2" fmla="*/ 57 w 717"/>
                      <a:gd name="T3" fmla="*/ 325 h 488"/>
                      <a:gd name="T4" fmla="*/ 0 w 717"/>
                      <a:gd name="T5" fmla="*/ 352 h 488"/>
                      <a:gd name="T6" fmla="*/ 28 w 717"/>
                      <a:gd name="T7" fmla="*/ 434 h 488"/>
                      <a:gd name="T8" fmla="*/ 0 w 717"/>
                      <a:gd name="T9" fmla="*/ 488 h 488"/>
                      <a:gd name="T10" fmla="*/ 115 w 717"/>
                      <a:gd name="T11" fmla="*/ 461 h 488"/>
                      <a:gd name="T12" fmla="*/ 717 w 717"/>
                      <a:gd name="T13" fmla="*/ 461 h 488"/>
                      <a:gd name="T14" fmla="*/ 717 w 717"/>
                      <a:gd name="T15" fmla="*/ 108 h 488"/>
                      <a:gd name="T16" fmla="*/ 573 w 717"/>
                      <a:gd name="T17" fmla="*/ 27 h 488"/>
                      <a:gd name="T18" fmla="*/ 487 w 717"/>
                      <a:gd name="T19" fmla="*/ 0 h 488"/>
                      <a:gd name="T20" fmla="*/ 172 w 717"/>
                      <a:gd name="T21" fmla="*/ 0 h 488"/>
                      <a:gd name="T22" fmla="*/ 143 w 717"/>
                      <a:gd name="T23" fmla="*/ 80 h 488"/>
                      <a:gd name="T24" fmla="*/ 86 w 717"/>
                      <a:gd name="T25" fmla="*/ 80 h 488"/>
                      <a:gd name="T26" fmla="*/ 28 w 717"/>
                      <a:gd name="T27" fmla="*/ 108 h 488"/>
                      <a:gd name="T28" fmla="*/ 28 w 717"/>
                      <a:gd name="T29" fmla="*/ 162 h 4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17"/>
                      <a:gd name="T46" fmla="*/ 0 h 488"/>
                      <a:gd name="T47" fmla="*/ 717 w 717"/>
                      <a:gd name="T48" fmla="*/ 488 h 4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17" h="488">
                        <a:moveTo>
                          <a:pt x="28" y="162"/>
                        </a:moveTo>
                        <a:lnTo>
                          <a:pt x="57" y="325"/>
                        </a:lnTo>
                        <a:lnTo>
                          <a:pt x="0" y="352"/>
                        </a:lnTo>
                        <a:lnTo>
                          <a:pt x="28" y="434"/>
                        </a:lnTo>
                        <a:lnTo>
                          <a:pt x="0" y="488"/>
                        </a:lnTo>
                        <a:lnTo>
                          <a:pt x="115" y="461"/>
                        </a:lnTo>
                        <a:lnTo>
                          <a:pt x="717" y="461"/>
                        </a:lnTo>
                        <a:lnTo>
                          <a:pt x="717" y="108"/>
                        </a:lnTo>
                        <a:lnTo>
                          <a:pt x="573" y="27"/>
                        </a:lnTo>
                        <a:lnTo>
                          <a:pt x="487" y="0"/>
                        </a:lnTo>
                        <a:lnTo>
                          <a:pt x="172" y="0"/>
                        </a:lnTo>
                        <a:lnTo>
                          <a:pt x="143" y="80"/>
                        </a:lnTo>
                        <a:lnTo>
                          <a:pt x="86" y="80"/>
                        </a:lnTo>
                        <a:lnTo>
                          <a:pt x="28" y="108"/>
                        </a:lnTo>
                        <a:lnTo>
                          <a:pt x="28" y="162"/>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522" name="Freeform 258"/>
                  <p:cNvSpPr>
                    <a:spLocks/>
                  </p:cNvSpPr>
                  <p:nvPr/>
                </p:nvSpPr>
                <p:spPr bwMode="auto">
                  <a:xfrm>
                    <a:off x="610" y="1906"/>
                    <a:ext cx="717" cy="488"/>
                  </a:xfrm>
                  <a:custGeom>
                    <a:avLst/>
                    <a:gdLst>
                      <a:gd name="T0" fmla="*/ 28 w 717"/>
                      <a:gd name="T1" fmla="*/ 162 h 488"/>
                      <a:gd name="T2" fmla="*/ 57 w 717"/>
                      <a:gd name="T3" fmla="*/ 325 h 488"/>
                      <a:gd name="T4" fmla="*/ 0 w 717"/>
                      <a:gd name="T5" fmla="*/ 352 h 488"/>
                      <a:gd name="T6" fmla="*/ 28 w 717"/>
                      <a:gd name="T7" fmla="*/ 434 h 488"/>
                      <a:gd name="T8" fmla="*/ 0 w 717"/>
                      <a:gd name="T9" fmla="*/ 488 h 488"/>
                      <a:gd name="T10" fmla="*/ 115 w 717"/>
                      <a:gd name="T11" fmla="*/ 461 h 488"/>
                      <a:gd name="T12" fmla="*/ 717 w 717"/>
                      <a:gd name="T13" fmla="*/ 461 h 488"/>
                      <a:gd name="T14" fmla="*/ 717 w 717"/>
                      <a:gd name="T15" fmla="*/ 108 h 488"/>
                      <a:gd name="T16" fmla="*/ 573 w 717"/>
                      <a:gd name="T17" fmla="*/ 27 h 488"/>
                      <a:gd name="T18" fmla="*/ 487 w 717"/>
                      <a:gd name="T19" fmla="*/ 0 h 488"/>
                      <a:gd name="T20" fmla="*/ 172 w 717"/>
                      <a:gd name="T21" fmla="*/ 0 h 488"/>
                      <a:gd name="T22" fmla="*/ 143 w 717"/>
                      <a:gd name="T23" fmla="*/ 80 h 488"/>
                      <a:gd name="T24" fmla="*/ 86 w 717"/>
                      <a:gd name="T25" fmla="*/ 80 h 488"/>
                      <a:gd name="T26" fmla="*/ 28 w 717"/>
                      <a:gd name="T27" fmla="*/ 108 h 488"/>
                      <a:gd name="T28" fmla="*/ 28 w 717"/>
                      <a:gd name="T29" fmla="*/ 162 h 4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17"/>
                      <a:gd name="T46" fmla="*/ 0 h 488"/>
                      <a:gd name="T47" fmla="*/ 717 w 717"/>
                      <a:gd name="T48" fmla="*/ 488 h 4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17" h="488">
                        <a:moveTo>
                          <a:pt x="28" y="162"/>
                        </a:moveTo>
                        <a:lnTo>
                          <a:pt x="57" y="325"/>
                        </a:lnTo>
                        <a:lnTo>
                          <a:pt x="0" y="352"/>
                        </a:lnTo>
                        <a:lnTo>
                          <a:pt x="28" y="434"/>
                        </a:lnTo>
                        <a:lnTo>
                          <a:pt x="0" y="488"/>
                        </a:lnTo>
                        <a:lnTo>
                          <a:pt x="115" y="461"/>
                        </a:lnTo>
                        <a:lnTo>
                          <a:pt x="717" y="461"/>
                        </a:lnTo>
                        <a:lnTo>
                          <a:pt x="717" y="108"/>
                        </a:lnTo>
                        <a:lnTo>
                          <a:pt x="573" y="27"/>
                        </a:lnTo>
                        <a:lnTo>
                          <a:pt x="487" y="0"/>
                        </a:lnTo>
                        <a:lnTo>
                          <a:pt x="172" y="0"/>
                        </a:lnTo>
                        <a:lnTo>
                          <a:pt x="143" y="80"/>
                        </a:lnTo>
                        <a:lnTo>
                          <a:pt x="86" y="80"/>
                        </a:lnTo>
                        <a:lnTo>
                          <a:pt x="28" y="108"/>
                        </a:lnTo>
                        <a:lnTo>
                          <a:pt x="28" y="162"/>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90" name="Group 259"/>
                <p:cNvGrpSpPr>
                  <a:grpSpLocks/>
                </p:cNvGrpSpPr>
                <p:nvPr/>
              </p:nvGrpSpPr>
              <p:grpSpPr bwMode="auto">
                <a:xfrm>
                  <a:off x="1184" y="1743"/>
                  <a:ext cx="802" cy="624"/>
                  <a:chOff x="1184" y="1743"/>
                  <a:chExt cx="802" cy="624"/>
                </a:xfrm>
                <a:grpFill/>
              </p:grpSpPr>
              <p:sp>
                <p:nvSpPr>
                  <p:cNvPr id="519" name="Freeform 260"/>
                  <p:cNvSpPr>
                    <a:spLocks/>
                  </p:cNvSpPr>
                  <p:nvPr/>
                </p:nvSpPr>
                <p:spPr bwMode="auto">
                  <a:xfrm>
                    <a:off x="1184" y="1743"/>
                    <a:ext cx="802" cy="624"/>
                  </a:xfrm>
                  <a:custGeom>
                    <a:avLst/>
                    <a:gdLst>
                      <a:gd name="T0" fmla="*/ 229 w 802"/>
                      <a:gd name="T1" fmla="*/ 0 h 624"/>
                      <a:gd name="T2" fmla="*/ 0 w 802"/>
                      <a:gd name="T3" fmla="*/ 190 h 624"/>
                      <a:gd name="T4" fmla="*/ 143 w 802"/>
                      <a:gd name="T5" fmla="*/ 270 h 624"/>
                      <a:gd name="T6" fmla="*/ 143 w 802"/>
                      <a:gd name="T7" fmla="*/ 624 h 624"/>
                      <a:gd name="T8" fmla="*/ 430 w 802"/>
                      <a:gd name="T9" fmla="*/ 624 h 624"/>
                      <a:gd name="T10" fmla="*/ 545 w 802"/>
                      <a:gd name="T11" fmla="*/ 542 h 624"/>
                      <a:gd name="T12" fmla="*/ 631 w 802"/>
                      <a:gd name="T13" fmla="*/ 570 h 624"/>
                      <a:gd name="T14" fmla="*/ 688 w 802"/>
                      <a:gd name="T15" fmla="*/ 570 h 624"/>
                      <a:gd name="T16" fmla="*/ 688 w 802"/>
                      <a:gd name="T17" fmla="*/ 217 h 624"/>
                      <a:gd name="T18" fmla="*/ 773 w 802"/>
                      <a:gd name="T19" fmla="*/ 217 h 624"/>
                      <a:gd name="T20" fmla="*/ 802 w 802"/>
                      <a:gd name="T21" fmla="*/ 190 h 624"/>
                      <a:gd name="T22" fmla="*/ 717 w 802"/>
                      <a:gd name="T23" fmla="*/ 54 h 624"/>
                      <a:gd name="T24" fmla="*/ 316 w 802"/>
                      <a:gd name="T25" fmla="*/ 136 h 624"/>
                      <a:gd name="T26" fmla="*/ 258 w 802"/>
                      <a:gd name="T27" fmla="*/ 108 h 624"/>
                      <a:gd name="T28" fmla="*/ 229 w 802"/>
                      <a:gd name="T29" fmla="*/ 0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2"/>
                      <a:gd name="T46" fmla="*/ 0 h 624"/>
                      <a:gd name="T47" fmla="*/ 802 w 80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2" h="624">
                        <a:moveTo>
                          <a:pt x="229" y="0"/>
                        </a:moveTo>
                        <a:lnTo>
                          <a:pt x="0" y="190"/>
                        </a:lnTo>
                        <a:lnTo>
                          <a:pt x="143" y="270"/>
                        </a:lnTo>
                        <a:lnTo>
                          <a:pt x="143" y="624"/>
                        </a:lnTo>
                        <a:lnTo>
                          <a:pt x="430" y="624"/>
                        </a:lnTo>
                        <a:lnTo>
                          <a:pt x="545" y="542"/>
                        </a:lnTo>
                        <a:lnTo>
                          <a:pt x="631" y="570"/>
                        </a:lnTo>
                        <a:lnTo>
                          <a:pt x="688" y="570"/>
                        </a:lnTo>
                        <a:lnTo>
                          <a:pt x="688" y="217"/>
                        </a:lnTo>
                        <a:lnTo>
                          <a:pt x="773" y="217"/>
                        </a:lnTo>
                        <a:lnTo>
                          <a:pt x="802" y="190"/>
                        </a:lnTo>
                        <a:lnTo>
                          <a:pt x="717" y="54"/>
                        </a:lnTo>
                        <a:lnTo>
                          <a:pt x="316" y="136"/>
                        </a:lnTo>
                        <a:lnTo>
                          <a:pt x="258" y="108"/>
                        </a:lnTo>
                        <a:lnTo>
                          <a:pt x="229"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520" name="Freeform 261"/>
                  <p:cNvSpPr>
                    <a:spLocks/>
                  </p:cNvSpPr>
                  <p:nvPr/>
                </p:nvSpPr>
                <p:spPr bwMode="auto">
                  <a:xfrm>
                    <a:off x="1184" y="1743"/>
                    <a:ext cx="802" cy="624"/>
                  </a:xfrm>
                  <a:custGeom>
                    <a:avLst/>
                    <a:gdLst>
                      <a:gd name="T0" fmla="*/ 229 w 802"/>
                      <a:gd name="T1" fmla="*/ 0 h 624"/>
                      <a:gd name="T2" fmla="*/ 0 w 802"/>
                      <a:gd name="T3" fmla="*/ 190 h 624"/>
                      <a:gd name="T4" fmla="*/ 143 w 802"/>
                      <a:gd name="T5" fmla="*/ 270 h 624"/>
                      <a:gd name="T6" fmla="*/ 143 w 802"/>
                      <a:gd name="T7" fmla="*/ 624 h 624"/>
                      <a:gd name="T8" fmla="*/ 430 w 802"/>
                      <a:gd name="T9" fmla="*/ 624 h 624"/>
                      <a:gd name="T10" fmla="*/ 545 w 802"/>
                      <a:gd name="T11" fmla="*/ 542 h 624"/>
                      <a:gd name="T12" fmla="*/ 631 w 802"/>
                      <a:gd name="T13" fmla="*/ 570 h 624"/>
                      <a:gd name="T14" fmla="*/ 688 w 802"/>
                      <a:gd name="T15" fmla="*/ 570 h 624"/>
                      <a:gd name="T16" fmla="*/ 688 w 802"/>
                      <a:gd name="T17" fmla="*/ 217 h 624"/>
                      <a:gd name="T18" fmla="*/ 773 w 802"/>
                      <a:gd name="T19" fmla="*/ 217 h 624"/>
                      <a:gd name="T20" fmla="*/ 802 w 802"/>
                      <a:gd name="T21" fmla="*/ 190 h 624"/>
                      <a:gd name="T22" fmla="*/ 717 w 802"/>
                      <a:gd name="T23" fmla="*/ 54 h 624"/>
                      <a:gd name="T24" fmla="*/ 316 w 802"/>
                      <a:gd name="T25" fmla="*/ 136 h 624"/>
                      <a:gd name="T26" fmla="*/ 258 w 802"/>
                      <a:gd name="T27" fmla="*/ 108 h 624"/>
                      <a:gd name="T28" fmla="*/ 229 w 802"/>
                      <a:gd name="T29" fmla="*/ 0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2"/>
                      <a:gd name="T46" fmla="*/ 0 h 624"/>
                      <a:gd name="T47" fmla="*/ 802 w 80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2" h="624">
                        <a:moveTo>
                          <a:pt x="229" y="0"/>
                        </a:moveTo>
                        <a:lnTo>
                          <a:pt x="0" y="190"/>
                        </a:lnTo>
                        <a:lnTo>
                          <a:pt x="143" y="270"/>
                        </a:lnTo>
                        <a:lnTo>
                          <a:pt x="143" y="624"/>
                        </a:lnTo>
                        <a:lnTo>
                          <a:pt x="430" y="624"/>
                        </a:lnTo>
                        <a:lnTo>
                          <a:pt x="545" y="542"/>
                        </a:lnTo>
                        <a:lnTo>
                          <a:pt x="631" y="570"/>
                        </a:lnTo>
                        <a:lnTo>
                          <a:pt x="688" y="570"/>
                        </a:lnTo>
                        <a:lnTo>
                          <a:pt x="688" y="217"/>
                        </a:lnTo>
                        <a:lnTo>
                          <a:pt x="773" y="217"/>
                        </a:lnTo>
                        <a:lnTo>
                          <a:pt x="802" y="190"/>
                        </a:lnTo>
                        <a:lnTo>
                          <a:pt x="717" y="54"/>
                        </a:lnTo>
                        <a:lnTo>
                          <a:pt x="316" y="136"/>
                        </a:lnTo>
                        <a:lnTo>
                          <a:pt x="258" y="108"/>
                        </a:lnTo>
                        <a:lnTo>
                          <a:pt x="229"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91" name="Group 262"/>
                <p:cNvGrpSpPr>
                  <a:grpSpLocks/>
                </p:cNvGrpSpPr>
                <p:nvPr/>
              </p:nvGrpSpPr>
              <p:grpSpPr bwMode="auto">
                <a:xfrm>
                  <a:off x="1815" y="1932"/>
                  <a:ext cx="574" cy="489"/>
                  <a:chOff x="1815" y="1932"/>
                  <a:chExt cx="574" cy="489"/>
                </a:xfrm>
                <a:grpFill/>
              </p:grpSpPr>
              <p:sp>
                <p:nvSpPr>
                  <p:cNvPr id="517" name="Freeform 264"/>
                  <p:cNvSpPr>
                    <a:spLocks/>
                  </p:cNvSpPr>
                  <p:nvPr/>
                </p:nvSpPr>
                <p:spPr bwMode="auto">
                  <a:xfrm>
                    <a:off x="1815" y="1932"/>
                    <a:ext cx="573" cy="489"/>
                  </a:xfrm>
                  <a:custGeom>
                    <a:avLst/>
                    <a:gdLst>
                      <a:gd name="T0" fmla="*/ 171 w 573"/>
                      <a:gd name="T1" fmla="*/ 0 h 489"/>
                      <a:gd name="T2" fmla="*/ 142 w 573"/>
                      <a:gd name="T3" fmla="*/ 28 h 489"/>
                      <a:gd name="T4" fmla="*/ 57 w 573"/>
                      <a:gd name="T5" fmla="*/ 28 h 489"/>
                      <a:gd name="T6" fmla="*/ 57 w 573"/>
                      <a:gd name="T7" fmla="*/ 380 h 489"/>
                      <a:gd name="T8" fmla="*/ 0 w 573"/>
                      <a:gd name="T9" fmla="*/ 380 h 489"/>
                      <a:gd name="T10" fmla="*/ 0 w 573"/>
                      <a:gd name="T11" fmla="*/ 407 h 489"/>
                      <a:gd name="T12" fmla="*/ 57 w 573"/>
                      <a:gd name="T13" fmla="*/ 461 h 489"/>
                      <a:gd name="T14" fmla="*/ 57 w 573"/>
                      <a:gd name="T15" fmla="*/ 489 h 489"/>
                      <a:gd name="T16" fmla="*/ 430 w 573"/>
                      <a:gd name="T17" fmla="*/ 489 h 489"/>
                      <a:gd name="T18" fmla="*/ 458 w 573"/>
                      <a:gd name="T19" fmla="*/ 352 h 489"/>
                      <a:gd name="T20" fmla="*/ 548 w 573"/>
                      <a:gd name="T21" fmla="*/ 273 h 489"/>
                      <a:gd name="T22" fmla="*/ 573 w 573"/>
                      <a:gd name="T23" fmla="*/ 135 h 489"/>
                      <a:gd name="T24" fmla="*/ 430 w 573"/>
                      <a:gd name="T25" fmla="*/ 54 h 489"/>
                      <a:gd name="T26" fmla="*/ 315 w 573"/>
                      <a:gd name="T27" fmla="*/ 28 h 489"/>
                      <a:gd name="T28" fmla="*/ 315 w 573"/>
                      <a:gd name="T29" fmla="*/ 108 h 489"/>
                      <a:gd name="T30" fmla="*/ 257 w 573"/>
                      <a:gd name="T31" fmla="*/ 54 h 489"/>
                      <a:gd name="T32" fmla="*/ 257 w 573"/>
                      <a:gd name="T33" fmla="*/ 0 h 489"/>
                      <a:gd name="T34" fmla="*/ 171 w 573"/>
                      <a:gd name="T35" fmla="*/ 0 h 4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3"/>
                      <a:gd name="T55" fmla="*/ 0 h 489"/>
                      <a:gd name="T56" fmla="*/ 573 w 573"/>
                      <a:gd name="T57" fmla="*/ 489 h 4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3" h="489">
                        <a:moveTo>
                          <a:pt x="171" y="0"/>
                        </a:moveTo>
                        <a:lnTo>
                          <a:pt x="142" y="28"/>
                        </a:lnTo>
                        <a:lnTo>
                          <a:pt x="57" y="28"/>
                        </a:lnTo>
                        <a:lnTo>
                          <a:pt x="57" y="380"/>
                        </a:lnTo>
                        <a:lnTo>
                          <a:pt x="0" y="380"/>
                        </a:lnTo>
                        <a:lnTo>
                          <a:pt x="0" y="407"/>
                        </a:lnTo>
                        <a:lnTo>
                          <a:pt x="57" y="461"/>
                        </a:lnTo>
                        <a:lnTo>
                          <a:pt x="57" y="489"/>
                        </a:lnTo>
                        <a:lnTo>
                          <a:pt x="430" y="489"/>
                        </a:lnTo>
                        <a:lnTo>
                          <a:pt x="458" y="352"/>
                        </a:lnTo>
                        <a:lnTo>
                          <a:pt x="548" y="273"/>
                        </a:lnTo>
                        <a:lnTo>
                          <a:pt x="573" y="135"/>
                        </a:lnTo>
                        <a:lnTo>
                          <a:pt x="430" y="54"/>
                        </a:lnTo>
                        <a:lnTo>
                          <a:pt x="315" y="28"/>
                        </a:lnTo>
                        <a:lnTo>
                          <a:pt x="315" y="108"/>
                        </a:lnTo>
                        <a:lnTo>
                          <a:pt x="257" y="54"/>
                        </a:lnTo>
                        <a:lnTo>
                          <a:pt x="257" y="0"/>
                        </a:lnTo>
                        <a:lnTo>
                          <a:pt x="171"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518" name="Freeform 263"/>
                  <p:cNvSpPr>
                    <a:spLocks/>
                  </p:cNvSpPr>
                  <p:nvPr/>
                </p:nvSpPr>
                <p:spPr bwMode="auto">
                  <a:xfrm>
                    <a:off x="1816" y="1932"/>
                    <a:ext cx="573" cy="489"/>
                  </a:xfrm>
                  <a:custGeom>
                    <a:avLst/>
                    <a:gdLst>
                      <a:gd name="T0" fmla="*/ 171 w 573"/>
                      <a:gd name="T1" fmla="*/ 0 h 489"/>
                      <a:gd name="T2" fmla="*/ 142 w 573"/>
                      <a:gd name="T3" fmla="*/ 28 h 489"/>
                      <a:gd name="T4" fmla="*/ 57 w 573"/>
                      <a:gd name="T5" fmla="*/ 28 h 489"/>
                      <a:gd name="T6" fmla="*/ 57 w 573"/>
                      <a:gd name="T7" fmla="*/ 380 h 489"/>
                      <a:gd name="T8" fmla="*/ 0 w 573"/>
                      <a:gd name="T9" fmla="*/ 380 h 489"/>
                      <a:gd name="T10" fmla="*/ 0 w 573"/>
                      <a:gd name="T11" fmla="*/ 407 h 489"/>
                      <a:gd name="T12" fmla="*/ 57 w 573"/>
                      <a:gd name="T13" fmla="*/ 461 h 489"/>
                      <a:gd name="T14" fmla="*/ 57 w 573"/>
                      <a:gd name="T15" fmla="*/ 489 h 489"/>
                      <a:gd name="T16" fmla="*/ 430 w 573"/>
                      <a:gd name="T17" fmla="*/ 489 h 489"/>
                      <a:gd name="T18" fmla="*/ 458 w 573"/>
                      <a:gd name="T19" fmla="*/ 352 h 489"/>
                      <a:gd name="T20" fmla="*/ 548 w 573"/>
                      <a:gd name="T21" fmla="*/ 273 h 489"/>
                      <a:gd name="T22" fmla="*/ 573 w 573"/>
                      <a:gd name="T23" fmla="*/ 135 h 489"/>
                      <a:gd name="T24" fmla="*/ 430 w 573"/>
                      <a:gd name="T25" fmla="*/ 54 h 489"/>
                      <a:gd name="T26" fmla="*/ 315 w 573"/>
                      <a:gd name="T27" fmla="*/ 28 h 489"/>
                      <a:gd name="T28" fmla="*/ 315 w 573"/>
                      <a:gd name="T29" fmla="*/ 108 h 489"/>
                      <a:gd name="T30" fmla="*/ 257 w 573"/>
                      <a:gd name="T31" fmla="*/ 54 h 489"/>
                      <a:gd name="T32" fmla="*/ 257 w 573"/>
                      <a:gd name="T33" fmla="*/ 0 h 489"/>
                      <a:gd name="T34" fmla="*/ 171 w 573"/>
                      <a:gd name="T35" fmla="*/ 0 h 4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3"/>
                      <a:gd name="T55" fmla="*/ 0 h 489"/>
                      <a:gd name="T56" fmla="*/ 573 w 573"/>
                      <a:gd name="T57" fmla="*/ 489 h 4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3" h="489">
                        <a:moveTo>
                          <a:pt x="171" y="0"/>
                        </a:moveTo>
                        <a:lnTo>
                          <a:pt x="142" y="28"/>
                        </a:lnTo>
                        <a:lnTo>
                          <a:pt x="57" y="28"/>
                        </a:lnTo>
                        <a:lnTo>
                          <a:pt x="57" y="380"/>
                        </a:lnTo>
                        <a:lnTo>
                          <a:pt x="0" y="380"/>
                        </a:lnTo>
                        <a:lnTo>
                          <a:pt x="0" y="407"/>
                        </a:lnTo>
                        <a:lnTo>
                          <a:pt x="57" y="461"/>
                        </a:lnTo>
                        <a:lnTo>
                          <a:pt x="57" y="489"/>
                        </a:lnTo>
                        <a:lnTo>
                          <a:pt x="430" y="489"/>
                        </a:lnTo>
                        <a:lnTo>
                          <a:pt x="458" y="352"/>
                        </a:lnTo>
                        <a:lnTo>
                          <a:pt x="548" y="273"/>
                        </a:lnTo>
                        <a:lnTo>
                          <a:pt x="573" y="135"/>
                        </a:lnTo>
                        <a:lnTo>
                          <a:pt x="430" y="54"/>
                        </a:lnTo>
                        <a:lnTo>
                          <a:pt x="315" y="28"/>
                        </a:lnTo>
                        <a:lnTo>
                          <a:pt x="315" y="108"/>
                        </a:lnTo>
                        <a:lnTo>
                          <a:pt x="257" y="54"/>
                        </a:lnTo>
                        <a:lnTo>
                          <a:pt x="257" y="0"/>
                        </a:lnTo>
                        <a:lnTo>
                          <a:pt x="171"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sp>
              <p:nvSpPr>
                <p:cNvPr id="492" name="Rectangle 265"/>
                <p:cNvSpPr>
                  <a:spLocks noChangeArrowheads="1"/>
                </p:cNvSpPr>
                <p:nvPr/>
              </p:nvSpPr>
              <p:spPr bwMode="auto">
                <a:xfrm>
                  <a:off x="527" y="1603"/>
                  <a:ext cx="276"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SABINE</a:t>
                  </a:r>
                  <a:endParaRPr lang="en-US" sz="1700">
                    <a:solidFill>
                      <a:srgbClr val="000000"/>
                    </a:solidFill>
                    <a:latin typeface="Arial" charset="0"/>
                  </a:endParaRPr>
                </a:p>
              </p:txBody>
            </p:sp>
            <p:sp>
              <p:nvSpPr>
                <p:cNvPr id="493" name="Rectangle 266"/>
                <p:cNvSpPr>
                  <a:spLocks noChangeArrowheads="1"/>
                </p:cNvSpPr>
                <p:nvPr/>
              </p:nvSpPr>
              <p:spPr bwMode="auto">
                <a:xfrm>
                  <a:off x="1079" y="1439"/>
                  <a:ext cx="1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I</a:t>
                  </a:r>
                  <a:endParaRPr lang="en-US" sz="1700">
                    <a:solidFill>
                      <a:srgbClr val="000000"/>
                    </a:solidFill>
                    <a:latin typeface="Arial" charset="0"/>
                  </a:endParaRPr>
                </a:p>
              </p:txBody>
            </p:sp>
            <p:sp>
              <p:nvSpPr>
                <p:cNvPr id="494" name="Rectangle 267"/>
                <p:cNvSpPr>
                  <a:spLocks noChangeArrowheads="1"/>
                </p:cNvSpPr>
                <p:nvPr/>
              </p:nvSpPr>
              <p:spPr bwMode="auto">
                <a:xfrm>
                  <a:off x="1070" y="1500"/>
                  <a:ext cx="4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T</a:t>
                  </a:r>
                  <a:endParaRPr lang="en-US" sz="1700">
                    <a:solidFill>
                      <a:srgbClr val="000000"/>
                    </a:solidFill>
                    <a:latin typeface="Arial" charset="0"/>
                  </a:endParaRPr>
                </a:p>
              </p:txBody>
            </p:sp>
            <p:sp>
              <p:nvSpPr>
                <p:cNvPr id="495" name="Rectangle 268"/>
                <p:cNvSpPr>
                  <a:spLocks noChangeArrowheads="1"/>
                </p:cNvSpPr>
                <p:nvPr/>
              </p:nvSpPr>
              <p:spPr bwMode="auto">
                <a:xfrm>
                  <a:off x="1066" y="1557"/>
                  <a:ext cx="57"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O</a:t>
                  </a:r>
                  <a:endParaRPr lang="en-US" sz="1700">
                    <a:solidFill>
                      <a:srgbClr val="000000"/>
                    </a:solidFill>
                    <a:latin typeface="Arial" charset="0"/>
                  </a:endParaRPr>
                </a:p>
              </p:txBody>
            </p:sp>
            <p:sp>
              <p:nvSpPr>
                <p:cNvPr id="496" name="Rectangle 269"/>
                <p:cNvSpPr>
                  <a:spLocks noChangeArrowheads="1"/>
                </p:cNvSpPr>
                <p:nvPr/>
              </p:nvSpPr>
              <p:spPr bwMode="auto">
                <a:xfrm>
                  <a:off x="1066" y="1614"/>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C</a:t>
                  </a:r>
                  <a:endParaRPr lang="en-US" sz="1700">
                    <a:solidFill>
                      <a:srgbClr val="000000"/>
                    </a:solidFill>
                    <a:latin typeface="Arial" charset="0"/>
                  </a:endParaRPr>
                </a:p>
              </p:txBody>
            </p:sp>
            <p:sp>
              <p:nvSpPr>
                <p:cNvPr id="497" name="Rectangle 270"/>
                <p:cNvSpPr>
                  <a:spLocks noChangeArrowheads="1"/>
                </p:cNvSpPr>
                <p:nvPr/>
              </p:nvSpPr>
              <p:spPr bwMode="auto">
                <a:xfrm>
                  <a:off x="1066" y="1673"/>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H</a:t>
                  </a:r>
                  <a:endParaRPr lang="en-US" sz="1700">
                    <a:solidFill>
                      <a:srgbClr val="000000"/>
                    </a:solidFill>
                    <a:latin typeface="Arial" charset="0"/>
                  </a:endParaRPr>
                </a:p>
              </p:txBody>
            </p:sp>
            <p:sp>
              <p:nvSpPr>
                <p:cNvPr id="498" name="Rectangle 271"/>
                <p:cNvSpPr>
                  <a:spLocks noChangeArrowheads="1"/>
                </p:cNvSpPr>
                <p:nvPr/>
              </p:nvSpPr>
              <p:spPr bwMode="auto">
                <a:xfrm>
                  <a:off x="1070" y="1734"/>
                  <a:ext cx="48"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E</a:t>
                  </a:r>
                  <a:endParaRPr lang="en-US" sz="1700">
                    <a:solidFill>
                      <a:srgbClr val="000000"/>
                    </a:solidFill>
                    <a:latin typeface="Arial" charset="0"/>
                  </a:endParaRPr>
                </a:p>
              </p:txBody>
            </p:sp>
            <p:sp>
              <p:nvSpPr>
                <p:cNvPr id="499" name="Rectangle 272"/>
                <p:cNvSpPr>
                  <a:spLocks noChangeArrowheads="1"/>
                </p:cNvSpPr>
                <p:nvPr/>
              </p:nvSpPr>
              <p:spPr bwMode="auto">
                <a:xfrm>
                  <a:off x="1070" y="1793"/>
                  <a:ext cx="48"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S</a:t>
                  </a:r>
                  <a:endParaRPr lang="en-US" sz="1700">
                    <a:solidFill>
                      <a:srgbClr val="000000"/>
                    </a:solidFill>
                    <a:latin typeface="Arial" charset="0"/>
                  </a:endParaRPr>
                </a:p>
              </p:txBody>
            </p:sp>
            <p:sp>
              <p:nvSpPr>
                <p:cNvPr id="500" name="Rectangle 273"/>
                <p:cNvSpPr>
                  <a:spLocks noChangeArrowheads="1"/>
                </p:cNvSpPr>
                <p:nvPr/>
              </p:nvSpPr>
              <p:spPr bwMode="auto">
                <a:xfrm>
                  <a:off x="1465" y="1638"/>
                  <a:ext cx="260"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GRANT</a:t>
                  </a:r>
                  <a:endParaRPr lang="en-US" sz="1700">
                    <a:solidFill>
                      <a:srgbClr val="000000"/>
                    </a:solidFill>
                    <a:latin typeface="Arial" charset="0"/>
                  </a:endParaRPr>
                </a:p>
              </p:txBody>
            </p:sp>
            <p:sp>
              <p:nvSpPr>
                <p:cNvPr id="501" name="Rectangle 274"/>
                <p:cNvSpPr>
                  <a:spLocks noChangeArrowheads="1"/>
                </p:cNvSpPr>
                <p:nvPr/>
              </p:nvSpPr>
              <p:spPr bwMode="auto">
                <a:xfrm>
                  <a:off x="1777" y="1554"/>
                  <a:ext cx="336"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LASALLE</a:t>
                  </a:r>
                  <a:endParaRPr lang="en-US" sz="1700">
                    <a:solidFill>
                      <a:srgbClr val="000000"/>
                    </a:solidFill>
                    <a:latin typeface="Arial" charset="0"/>
                  </a:endParaRPr>
                </a:p>
              </p:txBody>
            </p:sp>
            <p:sp>
              <p:nvSpPr>
                <p:cNvPr id="502" name="Rectangle 275"/>
                <p:cNvSpPr>
                  <a:spLocks noChangeArrowheads="1"/>
                </p:cNvSpPr>
                <p:nvPr/>
              </p:nvSpPr>
              <p:spPr bwMode="auto">
                <a:xfrm>
                  <a:off x="2386" y="1541"/>
                  <a:ext cx="5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C</a:t>
                  </a:r>
                  <a:endParaRPr lang="en-US" sz="1700">
                    <a:solidFill>
                      <a:srgbClr val="000000"/>
                    </a:solidFill>
                    <a:latin typeface="Arial" charset="0"/>
                  </a:endParaRPr>
                </a:p>
              </p:txBody>
            </p:sp>
            <p:sp>
              <p:nvSpPr>
                <p:cNvPr id="503" name="Rectangle 276"/>
                <p:cNvSpPr>
                  <a:spLocks noChangeArrowheads="1"/>
                </p:cNvSpPr>
                <p:nvPr/>
              </p:nvSpPr>
              <p:spPr bwMode="auto">
                <a:xfrm>
                  <a:off x="2386" y="1600"/>
                  <a:ext cx="57"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O</a:t>
                  </a:r>
                  <a:endParaRPr lang="en-US" sz="1700">
                    <a:solidFill>
                      <a:srgbClr val="000000"/>
                    </a:solidFill>
                    <a:latin typeface="Arial" charset="0"/>
                  </a:endParaRPr>
                </a:p>
              </p:txBody>
            </p:sp>
            <p:sp>
              <p:nvSpPr>
                <p:cNvPr id="504" name="Rectangle 277"/>
                <p:cNvSpPr>
                  <a:spLocks noChangeArrowheads="1"/>
                </p:cNvSpPr>
                <p:nvPr/>
              </p:nvSpPr>
              <p:spPr bwMode="auto">
                <a:xfrm>
                  <a:off x="2386" y="1659"/>
                  <a:ext cx="5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N</a:t>
                  </a:r>
                  <a:endParaRPr lang="en-US" sz="1700">
                    <a:solidFill>
                      <a:srgbClr val="000000"/>
                    </a:solidFill>
                    <a:latin typeface="Arial" charset="0"/>
                  </a:endParaRPr>
                </a:p>
              </p:txBody>
            </p:sp>
            <p:sp>
              <p:nvSpPr>
                <p:cNvPr id="505" name="Rectangle 278"/>
                <p:cNvSpPr>
                  <a:spLocks noChangeArrowheads="1"/>
                </p:cNvSpPr>
                <p:nvPr/>
              </p:nvSpPr>
              <p:spPr bwMode="auto">
                <a:xfrm>
                  <a:off x="2386" y="1718"/>
                  <a:ext cx="53"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C</a:t>
                  </a:r>
                  <a:endParaRPr lang="en-US" sz="1700">
                    <a:solidFill>
                      <a:srgbClr val="000000"/>
                    </a:solidFill>
                    <a:latin typeface="Arial" charset="0"/>
                  </a:endParaRPr>
                </a:p>
              </p:txBody>
            </p:sp>
            <p:sp>
              <p:nvSpPr>
                <p:cNvPr id="506" name="Rectangle 279"/>
                <p:cNvSpPr>
                  <a:spLocks noChangeArrowheads="1"/>
                </p:cNvSpPr>
                <p:nvPr/>
              </p:nvSpPr>
              <p:spPr bwMode="auto">
                <a:xfrm>
                  <a:off x="2386" y="1779"/>
                  <a:ext cx="57"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O</a:t>
                  </a:r>
                  <a:endParaRPr lang="en-US" sz="1700">
                    <a:solidFill>
                      <a:srgbClr val="000000"/>
                    </a:solidFill>
                    <a:latin typeface="Arial" charset="0"/>
                  </a:endParaRPr>
                </a:p>
              </p:txBody>
            </p:sp>
            <p:sp>
              <p:nvSpPr>
                <p:cNvPr id="507" name="Rectangle 280"/>
                <p:cNvSpPr>
                  <a:spLocks noChangeArrowheads="1"/>
                </p:cNvSpPr>
                <p:nvPr/>
              </p:nvSpPr>
              <p:spPr bwMode="auto">
                <a:xfrm>
                  <a:off x="2386" y="1836"/>
                  <a:ext cx="5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R</a:t>
                  </a:r>
                  <a:endParaRPr lang="en-US" sz="1700">
                    <a:solidFill>
                      <a:srgbClr val="000000"/>
                    </a:solidFill>
                    <a:latin typeface="Arial" charset="0"/>
                  </a:endParaRPr>
                </a:p>
              </p:txBody>
            </p:sp>
            <p:sp>
              <p:nvSpPr>
                <p:cNvPr id="508" name="Rectangle 281"/>
                <p:cNvSpPr>
                  <a:spLocks noChangeArrowheads="1"/>
                </p:cNvSpPr>
                <p:nvPr/>
              </p:nvSpPr>
              <p:spPr bwMode="auto">
                <a:xfrm>
                  <a:off x="2386" y="1892"/>
                  <a:ext cx="5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D</a:t>
                  </a:r>
                  <a:endParaRPr lang="en-US" sz="1700">
                    <a:solidFill>
                      <a:srgbClr val="000000"/>
                    </a:solidFill>
                    <a:latin typeface="Arial" charset="0"/>
                  </a:endParaRPr>
                </a:p>
              </p:txBody>
            </p:sp>
            <p:sp>
              <p:nvSpPr>
                <p:cNvPr id="509" name="Rectangle 282"/>
                <p:cNvSpPr>
                  <a:spLocks noChangeArrowheads="1"/>
                </p:cNvSpPr>
                <p:nvPr/>
              </p:nvSpPr>
              <p:spPr bwMode="auto">
                <a:xfrm>
                  <a:off x="2398" y="1951"/>
                  <a:ext cx="20"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I</a:t>
                  </a:r>
                  <a:endParaRPr lang="en-US" sz="1700">
                    <a:solidFill>
                      <a:srgbClr val="000000"/>
                    </a:solidFill>
                    <a:latin typeface="Arial" charset="0"/>
                  </a:endParaRPr>
                </a:p>
              </p:txBody>
            </p:sp>
            <p:sp>
              <p:nvSpPr>
                <p:cNvPr id="510" name="Rectangle 283"/>
                <p:cNvSpPr>
                  <a:spLocks noChangeArrowheads="1"/>
                </p:cNvSpPr>
                <p:nvPr/>
              </p:nvSpPr>
              <p:spPr bwMode="auto">
                <a:xfrm>
                  <a:off x="2386" y="2013"/>
                  <a:ext cx="53"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A</a:t>
                  </a:r>
                  <a:endParaRPr lang="en-US" sz="1700">
                    <a:solidFill>
                      <a:srgbClr val="000000"/>
                    </a:solidFill>
                    <a:latin typeface="Arial" charset="0"/>
                  </a:endParaRPr>
                </a:p>
              </p:txBody>
            </p:sp>
            <p:sp>
              <p:nvSpPr>
                <p:cNvPr id="511" name="Rectangle 284"/>
                <p:cNvSpPr>
                  <a:spLocks noChangeArrowheads="1"/>
                </p:cNvSpPr>
                <p:nvPr/>
              </p:nvSpPr>
              <p:spPr bwMode="auto">
                <a:xfrm>
                  <a:off x="864" y="2129"/>
                  <a:ext cx="31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VERNON</a:t>
                  </a:r>
                  <a:endParaRPr lang="en-US" sz="1700">
                    <a:solidFill>
                      <a:srgbClr val="000000"/>
                    </a:solidFill>
                    <a:latin typeface="Arial" charset="0"/>
                  </a:endParaRPr>
                </a:p>
              </p:txBody>
            </p:sp>
            <p:sp>
              <p:nvSpPr>
                <p:cNvPr id="512" name="Rectangle 285"/>
                <p:cNvSpPr>
                  <a:spLocks noChangeArrowheads="1"/>
                </p:cNvSpPr>
                <p:nvPr/>
              </p:nvSpPr>
              <p:spPr bwMode="auto">
                <a:xfrm>
                  <a:off x="1472" y="2085"/>
                  <a:ext cx="326"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RAPIDES</a:t>
                  </a:r>
                  <a:endParaRPr lang="en-US" sz="1700">
                    <a:solidFill>
                      <a:srgbClr val="000000"/>
                    </a:solidFill>
                    <a:latin typeface="Arial" charset="0"/>
                  </a:endParaRPr>
                </a:p>
              </p:txBody>
            </p:sp>
            <p:sp>
              <p:nvSpPr>
                <p:cNvPr id="513" name="Rectangle 287"/>
                <p:cNvSpPr>
                  <a:spLocks noChangeArrowheads="1"/>
                </p:cNvSpPr>
                <p:nvPr/>
              </p:nvSpPr>
              <p:spPr bwMode="auto">
                <a:xfrm>
                  <a:off x="2602" y="2270"/>
                  <a:ext cx="177"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WEST</a:t>
                  </a:r>
                  <a:endParaRPr lang="en-US" sz="1700">
                    <a:solidFill>
                      <a:srgbClr val="000000"/>
                    </a:solidFill>
                    <a:latin typeface="Arial" charset="0"/>
                  </a:endParaRPr>
                </a:p>
              </p:txBody>
            </p:sp>
            <p:sp>
              <p:nvSpPr>
                <p:cNvPr id="514" name="AutoShape 288"/>
                <p:cNvSpPr>
                  <a:spLocks noChangeArrowheads="1"/>
                </p:cNvSpPr>
                <p:nvPr/>
              </p:nvSpPr>
              <p:spPr bwMode="auto">
                <a:xfrm>
                  <a:off x="1524" y="2172"/>
                  <a:ext cx="102" cy="102"/>
                </a:xfrm>
                <a:prstGeom prst="star5">
                  <a:avLst/>
                </a:prstGeom>
                <a:grpFill/>
                <a:ln w="9525">
                  <a:noFill/>
                  <a:miter lim="800000"/>
                  <a:headEnd/>
                  <a:tailEnd/>
                </a:ln>
                <a:effectLst/>
              </p:spPr>
              <p:txBody>
                <a:bodyPr wrap="none" anchor="ctr"/>
                <a:lstStyle/>
                <a:p>
                  <a:pPr defTabSz="914400" fontAlgn="base">
                    <a:spcBef>
                      <a:spcPct val="0"/>
                    </a:spcBef>
                    <a:spcAft>
                      <a:spcPct val="0"/>
                    </a:spcAft>
                    <a:defRPr/>
                  </a:pPr>
                  <a:endParaRPr lang="en-US" sz="10700">
                    <a:solidFill>
                      <a:srgbClr val="000000"/>
                    </a:solidFill>
                    <a:latin typeface="Arial" charset="0"/>
                  </a:endParaRPr>
                </a:p>
              </p:txBody>
            </p:sp>
            <p:sp>
              <p:nvSpPr>
                <p:cNvPr id="515" name="Text Box 289"/>
                <p:cNvSpPr txBox="1">
                  <a:spLocks noChangeArrowheads="1"/>
                </p:cNvSpPr>
                <p:nvPr/>
              </p:nvSpPr>
              <p:spPr bwMode="auto">
                <a:xfrm>
                  <a:off x="1150" y="1536"/>
                  <a:ext cx="412" cy="622"/>
                </a:xfrm>
                <a:prstGeom prst="rect">
                  <a:avLst/>
                </a:prstGeom>
                <a:grpFill/>
                <a:ln w="9525">
                  <a:noFill/>
                  <a:miter lim="800000"/>
                  <a:headEnd/>
                  <a:tailEnd/>
                </a:ln>
              </p:spPr>
              <p:txBody>
                <a:bodyPr wrap="none" lIns="84894" tIns="42447" rIns="84894" bIns="42447">
                  <a:spAutoFit/>
                </a:bodyPr>
                <a:lstStyle/>
                <a:p>
                  <a:pPr defTabSz="849313" fontAlgn="base">
                    <a:spcBef>
                      <a:spcPct val="0"/>
                    </a:spcBef>
                    <a:spcAft>
                      <a:spcPct val="0"/>
                    </a:spcAft>
                  </a:pPr>
                  <a:r>
                    <a:rPr lang="en-US" sz="3700" b="1">
                      <a:solidFill>
                        <a:srgbClr val="000000"/>
                      </a:solidFill>
                      <a:latin typeface="Arial" charset="0"/>
                    </a:rPr>
                    <a:t>6</a:t>
                  </a:r>
                </a:p>
              </p:txBody>
            </p:sp>
            <p:sp>
              <p:nvSpPr>
                <p:cNvPr id="516" name="Rectangle 233"/>
                <p:cNvSpPr>
                  <a:spLocks noChangeArrowheads="1"/>
                </p:cNvSpPr>
                <p:nvPr/>
              </p:nvSpPr>
              <p:spPr bwMode="auto">
                <a:xfrm>
                  <a:off x="1891" y="2122"/>
                  <a:ext cx="441"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AVOYELLES</a:t>
                  </a:r>
                  <a:endParaRPr lang="en-US" sz="1700" dirty="0">
                    <a:solidFill>
                      <a:srgbClr val="000000"/>
                    </a:solidFill>
                    <a:latin typeface="Arial" charset="0"/>
                  </a:endParaRPr>
                </a:p>
              </p:txBody>
            </p:sp>
          </p:grpSp>
          <p:grpSp>
            <p:nvGrpSpPr>
              <p:cNvPr id="10" name="Group 290"/>
              <p:cNvGrpSpPr>
                <a:grpSpLocks/>
              </p:cNvGrpSpPr>
              <p:nvPr/>
            </p:nvGrpSpPr>
            <p:grpSpPr bwMode="auto">
              <a:xfrm>
                <a:off x="1270" y="196"/>
                <a:ext cx="1835" cy="1302"/>
                <a:chOff x="1270" y="196"/>
                <a:chExt cx="1835" cy="1302"/>
              </a:xfrm>
              <a:grpFill/>
            </p:grpSpPr>
            <p:grpSp>
              <p:nvGrpSpPr>
                <p:cNvPr id="345" name="Group 291"/>
                <p:cNvGrpSpPr>
                  <a:grpSpLocks/>
                </p:cNvGrpSpPr>
                <p:nvPr/>
              </p:nvGrpSpPr>
              <p:grpSpPr bwMode="auto">
                <a:xfrm>
                  <a:off x="1270" y="196"/>
                  <a:ext cx="1835" cy="1302"/>
                  <a:chOff x="1270" y="196"/>
                  <a:chExt cx="1835" cy="1302"/>
                </a:xfrm>
                <a:grpFill/>
              </p:grpSpPr>
              <p:grpSp>
                <p:nvGrpSpPr>
                  <p:cNvPr id="422" name="Group 292"/>
                  <p:cNvGrpSpPr>
                    <a:grpSpLocks/>
                  </p:cNvGrpSpPr>
                  <p:nvPr/>
                </p:nvGrpSpPr>
                <p:grpSpPr bwMode="auto">
                  <a:xfrm>
                    <a:off x="1413" y="196"/>
                    <a:ext cx="601" cy="461"/>
                    <a:chOff x="1413" y="196"/>
                    <a:chExt cx="601" cy="461"/>
                  </a:xfrm>
                  <a:grpFill/>
                </p:grpSpPr>
                <p:sp>
                  <p:nvSpPr>
                    <p:cNvPr id="448" name="Freeform 293"/>
                    <p:cNvSpPr>
                      <a:spLocks/>
                    </p:cNvSpPr>
                    <p:nvPr/>
                  </p:nvSpPr>
                  <p:spPr bwMode="auto">
                    <a:xfrm>
                      <a:off x="1413" y="196"/>
                      <a:ext cx="601" cy="461"/>
                    </a:xfrm>
                    <a:custGeom>
                      <a:avLst/>
                      <a:gdLst>
                        <a:gd name="T0" fmla="*/ 0 w 601"/>
                        <a:gd name="T1" fmla="*/ 0 h 461"/>
                        <a:gd name="T2" fmla="*/ 0 w 601"/>
                        <a:gd name="T3" fmla="*/ 272 h 461"/>
                        <a:gd name="T4" fmla="*/ 57 w 601"/>
                        <a:gd name="T5" fmla="*/ 272 h 461"/>
                        <a:gd name="T6" fmla="*/ 172 w 601"/>
                        <a:gd name="T7" fmla="*/ 326 h 461"/>
                        <a:gd name="T8" fmla="*/ 172 w 601"/>
                        <a:gd name="T9" fmla="*/ 379 h 461"/>
                        <a:gd name="T10" fmla="*/ 287 w 601"/>
                        <a:gd name="T11" fmla="*/ 379 h 461"/>
                        <a:gd name="T12" fmla="*/ 287 w 601"/>
                        <a:gd name="T13" fmla="*/ 461 h 461"/>
                        <a:gd name="T14" fmla="*/ 401 w 601"/>
                        <a:gd name="T15" fmla="*/ 461 h 461"/>
                        <a:gd name="T16" fmla="*/ 601 w 601"/>
                        <a:gd name="T17" fmla="*/ 326 h 461"/>
                        <a:gd name="T18" fmla="*/ 601 w 601"/>
                        <a:gd name="T19" fmla="*/ 190 h 461"/>
                        <a:gd name="T20" fmla="*/ 572 w 601"/>
                        <a:gd name="T21" fmla="*/ 136 h 461"/>
                        <a:gd name="T22" fmla="*/ 601 w 601"/>
                        <a:gd name="T23" fmla="*/ 0 h 461"/>
                        <a:gd name="T24" fmla="*/ 0 w 601"/>
                        <a:gd name="T25" fmla="*/ 0 h 4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1"/>
                        <a:gd name="T40" fmla="*/ 0 h 461"/>
                        <a:gd name="T41" fmla="*/ 601 w 601"/>
                        <a:gd name="T42" fmla="*/ 461 h 4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1" h="461">
                          <a:moveTo>
                            <a:pt x="0" y="0"/>
                          </a:moveTo>
                          <a:lnTo>
                            <a:pt x="0" y="272"/>
                          </a:lnTo>
                          <a:lnTo>
                            <a:pt x="57" y="272"/>
                          </a:lnTo>
                          <a:lnTo>
                            <a:pt x="172" y="326"/>
                          </a:lnTo>
                          <a:lnTo>
                            <a:pt x="172" y="379"/>
                          </a:lnTo>
                          <a:lnTo>
                            <a:pt x="287" y="379"/>
                          </a:lnTo>
                          <a:lnTo>
                            <a:pt x="287" y="461"/>
                          </a:lnTo>
                          <a:lnTo>
                            <a:pt x="401" y="461"/>
                          </a:lnTo>
                          <a:lnTo>
                            <a:pt x="601" y="326"/>
                          </a:lnTo>
                          <a:lnTo>
                            <a:pt x="601" y="190"/>
                          </a:lnTo>
                          <a:lnTo>
                            <a:pt x="572" y="136"/>
                          </a:lnTo>
                          <a:lnTo>
                            <a:pt x="601" y="0"/>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449" name="Freeform 294"/>
                    <p:cNvSpPr>
                      <a:spLocks/>
                    </p:cNvSpPr>
                    <p:nvPr/>
                  </p:nvSpPr>
                  <p:spPr bwMode="auto">
                    <a:xfrm>
                      <a:off x="1413" y="196"/>
                      <a:ext cx="601" cy="461"/>
                    </a:xfrm>
                    <a:custGeom>
                      <a:avLst/>
                      <a:gdLst>
                        <a:gd name="T0" fmla="*/ 0 w 601"/>
                        <a:gd name="T1" fmla="*/ 0 h 461"/>
                        <a:gd name="T2" fmla="*/ 0 w 601"/>
                        <a:gd name="T3" fmla="*/ 272 h 461"/>
                        <a:gd name="T4" fmla="*/ 57 w 601"/>
                        <a:gd name="T5" fmla="*/ 272 h 461"/>
                        <a:gd name="T6" fmla="*/ 172 w 601"/>
                        <a:gd name="T7" fmla="*/ 326 h 461"/>
                        <a:gd name="T8" fmla="*/ 172 w 601"/>
                        <a:gd name="T9" fmla="*/ 379 h 461"/>
                        <a:gd name="T10" fmla="*/ 287 w 601"/>
                        <a:gd name="T11" fmla="*/ 379 h 461"/>
                        <a:gd name="T12" fmla="*/ 287 w 601"/>
                        <a:gd name="T13" fmla="*/ 461 h 461"/>
                        <a:gd name="T14" fmla="*/ 401 w 601"/>
                        <a:gd name="T15" fmla="*/ 461 h 461"/>
                        <a:gd name="T16" fmla="*/ 601 w 601"/>
                        <a:gd name="T17" fmla="*/ 326 h 461"/>
                        <a:gd name="T18" fmla="*/ 601 w 601"/>
                        <a:gd name="T19" fmla="*/ 190 h 461"/>
                        <a:gd name="T20" fmla="*/ 572 w 601"/>
                        <a:gd name="T21" fmla="*/ 136 h 461"/>
                        <a:gd name="T22" fmla="*/ 601 w 601"/>
                        <a:gd name="T23" fmla="*/ 0 h 461"/>
                        <a:gd name="T24" fmla="*/ 0 w 601"/>
                        <a:gd name="T25" fmla="*/ 0 h 4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1"/>
                        <a:gd name="T40" fmla="*/ 0 h 461"/>
                        <a:gd name="T41" fmla="*/ 601 w 601"/>
                        <a:gd name="T42" fmla="*/ 461 h 4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1" h="461">
                          <a:moveTo>
                            <a:pt x="0" y="0"/>
                          </a:moveTo>
                          <a:lnTo>
                            <a:pt x="0" y="272"/>
                          </a:lnTo>
                          <a:lnTo>
                            <a:pt x="57" y="272"/>
                          </a:lnTo>
                          <a:lnTo>
                            <a:pt x="172" y="326"/>
                          </a:lnTo>
                          <a:lnTo>
                            <a:pt x="172" y="379"/>
                          </a:lnTo>
                          <a:lnTo>
                            <a:pt x="287" y="379"/>
                          </a:lnTo>
                          <a:lnTo>
                            <a:pt x="287" y="461"/>
                          </a:lnTo>
                          <a:lnTo>
                            <a:pt x="401" y="461"/>
                          </a:lnTo>
                          <a:lnTo>
                            <a:pt x="601" y="326"/>
                          </a:lnTo>
                          <a:lnTo>
                            <a:pt x="601" y="190"/>
                          </a:lnTo>
                          <a:lnTo>
                            <a:pt x="572" y="136"/>
                          </a:lnTo>
                          <a:lnTo>
                            <a:pt x="601" y="0"/>
                          </a:lnTo>
                          <a:lnTo>
                            <a:pt x="0"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23" name="Group 295"/>
                  <p:cNvGrpSpPr>
                    <a:grpSpLocks/>
                  </p:cNvGrpSpPr>
                  <p:nvPr/>
                </p:nvGrpSpPr>
                <p:grpSpPr bwMode="auto">
                  <a:xfrm>
                    <a:off x="1986" y="196"/>
                    <a:ext cx="602" cy="514"/>
                    <a:chOff x="1986" y="196"/>
                    <a:chExt cx="602" cy="514"/>
                  </a:xfrm>
                  <a:grpFill/>
                </p:grpSpPr>
                <p:sp>
                  <p:nvSpPr>
                    <p:cNvPr id="446" name="Freeform 296"/>
                    <p:cNvSpPr>
                      <a:spLocks/>
                    </p:cNvSpPr>
                    <p:nvPr/>
                  </p:nvSpPr>
                  <p:spPr bwMode="auto">
                    <a:xfrm>
                      <a:off x="1986" y="196"/>
                      <a:ext cx="602" cy="514"/>
                    </a:xfrm>
                    <a:custGeom>
                      <a:avLst/>
                      <a:gdLst>
                        <a:gd name="T0" fmla="*/ 29 w 602"/>
                        <a:gd name="T1" fmla="*/ 0 h 514"/>
                        <a:gd name="T2" fmla="*/ 0 w 602"/>
                        <a:gd name="T3" fmla="*/ 136 h 514"/>
                        <a:gd name="T4" fmla="*/ 29 w 602"/>
                        <a:gd name="T5" fmla="*/ 190 h 514"/>
                        <a:gd name="T6" fmla="*/ 29 w 602"/>
                        <a:gd name="T7" fmla="*/ 326 h 514"/>
                        <a:gd name="T8" fmla="*/ 57 w 602"/>
                        <a:gd name="T9" fmla="*/ 352 h 514"/>
                        <a:gd name="T10" fmla="*/ 115 w 602"/>
                        <a:gd name="T11" fmla="*/ 352 h 514"/>
                        <a:gd name="T12" fmla="*/ 143 w 602"/>
                        <a:gd name="T13" fmla="*/ 379 h 514"/>
                        <a:gd name="T14" fmla="*/ 172 w 602"/>
                        <a:gd name="T15" fmla="*/ 514 h 514"/>
                        <a:gd name="T16" fmla="*/ 402 w 602"/>
                        <a:gd name="T17" fmla="*/ 406 h 514"/>
                        <a:gd name="T18" fmla="*/ 430 w 602"/>
                        <a:gd name="T19" fmla="*/ 352 h 514"/>
                        <a:gd name="T20" fmla="*/ 488 w 602"/>
                        <a:gd name="T21" fmla="*/ 136 h 514"/>
                        <a:gd name="T22" fmla="*/ 602 w 602"/>
                        <a:gd name="T23" fmla="*/ 0 h 514"/>
                        <a:gd name="T24" fmla="*/ 29 w 602"/>
                        <a:gd name="T25" fmla="*/ 0 h 5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2"/>
                        <a:gd name="T40" fmla="*/ 0 h 514"/>
                        <a:gd name="T41" fmla="*/ 602 w 602"/>
                        <a:gd name="T42" fmla="*/ 514 h 5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2" h="514">
                          <a:moveTo>
                            <a:pt x="29" y="0"/>
                          </a:moveTo>
                          <a:lnTo>
                            <a:pt x="0" y="136"/>
                          </a:lnTo>
                          <a:lnTo>
                            <a:pt x="29" y="190"/>
                          </a:lnTo>
                          <a:lnTo>
                            <a:pt x="29" y="326"/>
                          </a:lnTo>
                          <a:lnTo>
                            <a:pt x="57" y="352"/>
                          </a:lnTo>
                          <a:lnTo>
                            <a:pt x="115" y="352"/>
                          </a:lnTo>
                          <a:lnTo>
                            <a:pt x="143" y="379"/>
                          </a:lnTo>
                          <a:lnTo>
                            <a:pt x="172" y="514"/>
                          </a:lnTo>
                          <a:lnTo>
                            <a:pt x="402" y="406"/>
                          </a:lnTo>
                          <a:lnTo>
                            <a:pt x="430" y="352"/>
                          </a:lnTo>
                          <a:lnTo>
                            <a:pt x="488" y="136"/>
                          </a:lnTo>
                          <a:lnTo>
                            <a:pt x="602" y="0"/>
                          </a:lnTo>
                          <a:lnTo>
                            <a:pt x="29"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447" name="Freeform 297"/>
                    <p:cNvSpPr>
                      <a:spLocks/>
                    </p:cNvSpPr>
                    <p:nvPr/>
                  </p:nvSpPr>
                  <p:spPr bwMode="auto">
                    <a:xfrm>
                      <a:off x="1986" y="196"/>
                      <a:ext cx="602" cy="514"/>
                    </a:xfrm>
                    <a:custGeom>
                      <a:avLst/>
                      <a:gdLst>
                        <a:gd name="T0" fmla="*/ 29 w 602"/>
                        <a:gd name="T1" fmla="*/ 0 h 514"/>
                        <a:gd name="T2" fmla="*/ 0 w 602"/>
                        <a:gd name="T3" fmla="*/ 136 h 514"/>
                        <a:gd name="T4" fmla="*/ 29 w 602"/>
                        <a:gd name="T5" fmla="*/ 190 h 514"/>
                        <a:gd name="T6" fmla="*/ 29 w 602"/>
                        <a:gd name="T7" fmla="*/ 326 h 514"/>
                        <a:gd name="T8" fmla="*/ 57 w 602"/>
                        <a:gd name="T9" fmla="*/ 352 h 514"/>
                        <a:gd name="T10" fmla="*/ 115 w 602"/>
                        <a:gd name="T11" fmla="*/ 352 h 514"/>
                        <a:gd name="T12" fmla="*/ 143 w 602"/>
                        <a:gd name="T13" fmla="*/ 379 h 514"/>
                        <a:gd name="T14" fmla="*/ 172 w 602"/>
                        <a:gd name="T15" fmla="*/ 514 h 514"/>
                        <a:gd name="T16" fmla="*/ 402 w 602"/>
                        <a:gd name="T17" fmla="*/ 406 h 514"/>
                        <a:gd name="T18" fmla="*/ 430 w 602"/>
                        <a:gd name="T19" fmla="*/ 352 h 514"/>
                        <a:gd name="T20" fmla="*/ 488 w 602"/>
                        <a:gd name="T21" fmla="*/ 136 h 514"/>
                        <a:gd name="T22" fmla="*/ 602 w 602"/>
                        <a:gd name="T23" fmla="*/ 0 h 514"/>
                        <a:gd name="T24" fmla="*/ 29 w 602"/>
                        <a:gd name="T25" fmla="*/ 0 h 5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2"/>
                        <a:gd name="T40" fmla="*/ 0 h 514"/>
                        <a:gd name="T41" fmla="*/ 602 w 602"/>
                        <a:gd name="T42" fmla="*/ 514 h 5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2" h="514">
                          <a:moveTo>
                            <a:pt x="29" y="0"/>
                          </a:moveTo>
                          <a:lnTo>
                            <a:pt x="0" y="136"/>
                          </a:lnTo>
                          <a:lnTo>
                            <a:pt x="29" y="190"/>
                          </a:lnTo>
                          <a:lnTo>
                            <a:pt x="29" y="326"/>
                          </a:lnTo>
                          <a:lnTo>
                            <a:pt x="57" y="352"/>
                          </a:lnTo>
                          <a:lnTo>
                            <a:pt x="115" y="352"/>
                          </a:lnTo>
                          <a:lnTo>
                            <a:pt x="143" y="379"/>
                          </a:lnTo>
                          <a:lnTo>
                            <a:pt x="172" y="514"/>
                          </a:lnTo>
                          <a:lnTo>
                            <a:pt x="402" y="406"/>
                          </a:lnTo>
                          <a:lnTo>
                            <a:pt x="430" y="352"/>
                          </a:lnTo>
                          <a:lnTo>
                            <a:pt x="488" y="136"/>
                          </a:lnTo>
                          <a:lnTo>
                            <a:pt x="602" y="0"/>
                          </a:lnTo>
                          <a:lnTo>
                            <a:pt x="29"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24" name="Group 298"/>
                  <p:cNvGrpSpPr>
                    <a:grpSpLocks/>
                  </p:cNvGrpSpPr>
                  <p:nvPr/>
                </p:nvGrpSpPr>
                <p:grpSpPr bwMode="auto">
                  <a:xfrm>
                    <a:off x="2590" y="196"/>
                    <a:ext cx="372" cy="488"/>
                    <a:chOff x="2590" y="196"/>
                    <a:chExt cx="372" cy="488"/>
                  </a:xfrm>
                  <a:grpFill/>
                </p:grpSpPr>
                <p:sp>
                  <p:nvSpPr>
                    <p:cNvPr id="444" name="Freeform 299"/>
                    <p:cNvSpPr>
                      <a:spLocks/>
                    </p:cNvSpPr>
                    <p:nvPr/>
                  </p:nvSpPr>
                  <p:spPr bwMode="auto">
                    <a:xfrm>
                      <a:off x="2590" y="196"/>
                      <a:ext cx="372" cy="488"/>
                    </a:xfrm>
                    <a:custGeom>
                      <a:avLst/>
                      <a:gdLst>
                        <a:gd name="T0" fmla="*/ 143 w 372"/>
                        <a:gd name="T1" fmla="*/ 0 h 488"/>
                        <a:gd name="T2" fmla="*/ 115 w 372"/>
                        <a:gd name="T3" fmla="*/ 82 h 488"/>
                        <a:gd name="T4" fmla="*/ 57 w 372"/>
                        <a:gd name="T5" fmla="*/ 272 h 488"/>
                        <a:gd name="T6" fmla="*/ 0 w 372"/>
                        <a:gd name="T7" fmla="*/ 461 h 488"/>
                        <a:gd name="T8" fmla="*/ 0 w 372"/>
                        <a:gd name="T9" fmla="*/ 488 h 488"/>
                        <a:gd name="T10" fmla="*/ 315 w 372"/>
                        <a:gd name="T11" fmla="*/ 488 h 488"/>
                        <a:gd name="T12" fmla="*/ 372 w 372"/>
                        <a:gd name="T13" fmla="*/ 379 h 488"/>
                        <a:gd name="T14" fmla="*/ 257 w 372"/>
                        <a:gd name="T15" fmla="*/ 407 h 488"/>
                        <a:gd name="T16" fmla="*/ 344 w 372"/>
                        <a:gd name="T17" fmla="*/ 299 h 488"/>
                        <a:gd name="T18" fmla="*/ 228 w 372"/>
                        <a:gd name="T19" fmla="*/ 272 h 488"/>
                        <a:gd name="T20" fmla="*/ 315 w 372"/>
                        <a:gd name="T21" fmla="*/ 163 h 488"/>
                        <a:gd name="T22" fmla="*/ 315 w 372"/>
                        <a:gd name="T23" fmla="*/ 54 h 488"/>
                        <a:gd name="T24" fmla="*/ 257 w 372"/>
                        <a:gd name="T25" fmla="*/ 27 h 488"/>
                        <a:gd name="T26" fmla="*/ 228 w 372"/>
                        <a:gd name="T27" fmla="*/ 109 h 488"/>
                        <a:gd name="T28" fmla="*/ 201 w 372"/>
                        <a:gd name="T29" fmla="*/ 54 h 488"/>
                        <a:gd name="T30" fmla="*/ 228 w 372"/>
                        <a:gd name="T31" fmla="*/ 0 h 488"/>
                        <a:gd name="T32" fmla="*/ 143 w 372"/>
                        <a:gd name="T33" fmla="*/ 0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2"/>
                        <a:gd name="T52" fmla="*/ 0 h 488"/>
                        <a:gd name="T53" fmla="*/ 372 w 372"/>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2" h="488">
                          <a:moveTo>
                            <a:pt x="143" y="0"/>
                          </a:moveTo>
                          <a:lnTo>
                            <a:pt x="115" y="82"/>
                          </a:lnTo>
                          <a:lnTo>
                            <a:pt x="57" y="272"/>
                          </a:lnTo>
                          <a:lnTo>
                            <a:pt x="0" y="461"/>
                          </a:lnTo>
                          <a:lnTo>
                            <a:pt x="0" y="488"/>
                          </a:lnTo>
                          <a:lnTo>
                            <a:pt x="315" y="488"/>
                          </a:lnTo>
                          <a:lnTo>
                            <a:pt x="372" y="379"/>
                          </a:lnTo>
                          <a:lnTo>
                            <a:pt x="257" y="407"/>
                          </a:lnTo>
                          <a:lnTo>
                            <a:pt x="344" y="299"/>
                          </a:lnTo>
                          <a:lnTo>
                            <a:pt x="228" y="272"/>
                          </a:lnTo>
                          <a:lnTo>
                            <a:pt x="315" y="163"/>
                          </a:lnTo>
                          <a:lnTo>
                            <a:pt x="315" y="54"/>
                          </a:lnTo>
                          <a:lnTo>
                            <a:pt x="257" y="27"/>
                          </a:lnTo>
                          <a:lnTo>
                            <a:pt x="228" y="109"/>
                          </a:lnTo>
                          <a:lnTo>
                            <a:pt x="201" y="54"/>
                          </a:lnTo>
                          <a:lnTo>
                            <a:pt x="228" y="0"/>
                          </a:lnTo>
                          <a:lnTo>
                            <a:pt x="143"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445" name="Freeform 300"/>
                    <p:cNvSpPr>
                      <a:spLocks/>
                    </p:cNvSpPr>
                    <p:nvPr/>
                  </p:nvSpPr>
                  <p:spPr bwMode="auto">
                    <a:xfrm>
                      <a:off x="2590" y="196"/>
                      <a:ext cx="372" cy="488"/>
                    </a:xfrm>
                    <a:custGeom>
                      <a:avLst/>
                      <a:gdLst>
                        <a:gd name="T0" fmla="*/ 143 w 372"/>
                        <a:gd name="T1" fmla="*/ 0 h 488"/>
                        <a:gd name="T2" fmla="*/ 115 w 372"/>
                        <a:gd name="T3" fmla="*/ 82 h 488"/>
                        <a:gd name="T4" fmla="*/ 57 w 372"/>
                        <a:gd name="T5" fmla="*/ 272 h 488"/>
                        <a:gd name="T6" fmla="*/ 0 w 372"/>
                        <a:gd name="T7" fmla="*/ 461 h 488"/>
                        <a:gd name="T8" fmla="*/ 0 w 372"/>
                        <a:gd name="T9" fmla="*/ 488 h 488"/>
                        <a:gd name="T10" fmla="*/ 315 w 372"/>
                        <a:gd name="T11" fmla="*/ 488 h 488"/>
                        <a:gd name="T12" fmla="*/ 372 w 372"/>
                        <a:gd name="T13" fmla="*/ 379 h 488"/>
                        <a:gd name="T14" fmla="*/ 257 w 372"/>
                        <a:gd name="T15" fmla="*/ 407 h 488"/>
                        <a:gd name="T16" fmla="*/ 344 w 372"/>
                        <a:gd name="T17" fmla="*/ 299 h 488"/>
                        <a:gd name="T18" fmla="*/ 228 w 372"/>
                        <a:gd name="T19" fmla="*/ 272 h 488"/>
                        <a:gd name="T20" fmla="*/ 315 w 372"/>
                        <a:gd name="T21" fmla="*/ 163 h 488"/>
                        <a:gd name="T22" fmla="*/ 315 w 372"/>
                        <a:gd name="T23" fmla="*/ 54 h 488"/>
                        <a:gd name="T24" fmla="*/ 257 w 372"/>
                        <a:gd name="T25" fmla="*/ 27 h 488"/>
                        <a:gd name="T26" fmla="*/ 228 w 372"/>
                        <a:gd name="T27" fmla="*/ 109 h 488"/>
                        <a:gd name="T28" fmla="*/ 201 w 372"/>
                        <a:gd name="T29" fmla="*/ 54 h 488"/>
                        <a:gd name="T30" fmla="*/ 228 w 372"/>
                        <a:gd name="T31" fmla="*/ 0 h 488"/>
                        <a:gd name="T32" fmla="*/ 143 w 372"/>
                        <a:gd name="T33" fmla="*/ 0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2"/>
                        <a:gd name="T52" fmla="*/ 0 h 488"/>
                        <a:gd name="T53" fmla="*/ 372 w 372"/>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2" h="488">
                          <a:moveTo>
                            <a:pt x="143" y="0"/>
                          </a:moveTo>
                          <a:lnTo>
                            <a:pt x="115" y="82"/>
                          </a:lnTo>
                          <a:lnTo>
                            <a:pt x="57" y="272"/>
                          </a:lnTo>
                          <a:lnTo>
                            <a:pt x="0" y="461"/>
                          </a:lnTo>
                          <a:lnTo>
                            <a:pt x="0" y="488"/>
                          </a:lnTo>
                          <a:lnTo>
                            <a:pt x="315" y="488"/>
                          </a:lnTo>
                          <a:lnTo>
                            <a:pt x="372" y="379"/>
                          </a:lnTo>
                          <a:lnTo>
                            <a:pt x="257" y="407"/>
                          </a:lnTo>
                          <a:lnTo>
                            <a:pt x="344" y="299"/>
                          </a:lnTo>
                          <a:lnTo>
                            <a:pt x="228" y="272"/>
                          </a:lnTo>
                          <a:lnTo>
                            <a:pt x="315" y="163"/>
                          </a:lnTo>
                          <a:lnTo>
                            <a:pt x="315" y="54"/>
                          </a:lnTo>
                          <a:lnTo>
                            <a:pt x="257" y="27"/>
                          </a:lnTo>
                          <a:lnTo>
                            <a:pt x="228" y="109"/>
                          </a:lnTo>
                          <a:lnTo>
                            <a:pt x="201" y="54"/>
                          </a:lnTo>
                          <a:lnTo>
                            <a:pt x="228" y="0"/>
                          </a:lnTo>
                          <a:lnTo>
                            <a:pt x="143"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25" name="Group 301"/>
                  <p:cNvGrpSpPr>
                    <a:grpSpLocks/>
                  </p:cNvGrpSpPr>
                  <p:nvPr/>
                </p:nvGrpSpPr>
                <p:grpSpPr bwMode="auto">
                  <a:xfrm>
                    <a:off x="1270" y="467"/>
                    <a:ext cx="430" cy="325"/>
                    <a:chOff x="1270" y="467"/>
                    <a:chExt cx="430" cy="325"/>
                  </a:xfrm>
                  <a:grpFill/>
                </p:grpSpPr>
                <p:sp>
                  <p:nvSpPr>
                    <p:cNvPr id="442" name="Freeform 302"/>
                    <p:cNvSpPr>
                      <a:spLocks/>
                    </p:cNvSpPr>
                    <p:nvPr/>
                  </p:nvSpPr>
                  <p:spPr bwMode="auto">
                    <a:xfrm>
                      <a:off x="1270" y="467"/>
                      <a:ext cx="430" cy="325"/>
                    </a:xfrm>
                    <a:custGeom>
                      <a:avLst/>
                      <a:gdLst>
                        <a:gd name="T0" fmla="*/ 28 w 430"/>
                        <a:gd name="T1" fmla="*/ 0 h 325"/>
                        <a:gd name="T2" fmla="*/ 28 w 430"/>
                        <a:gd name="T3" fmla="*/ 55 h 325"/>
                        <a:gd name="T4" fmla="*/ 0 w 430"/>
                        <a:gd name="T5" fmla="*/ 108 h 325"/>
                        <a:gd name="T6" fmla="*/ 0 w 430"/>
                        <a:gd name="T7" fmla="*/ 325 h 325"/>
                        <a:gd name="T8" fmla="*/ 229 w 430"/>
                        <a:gd name="T9" fmla="*/ 325 h 325"/>
                        <a:gd name="T10" fmla="*/ 229 w 430"/>
                        <a:gd name="T11" fmla="*/ 271 h 325"/>
                        <a:gd name="T12" fmla="*/ 430 w 430"/>
                        <a:gd name="T13" fmla="*/ 271 h 325"/>
                        <a:gd name="T14" fmla="*/ 430 w 430"/>
                        <a:gd name="T15" fmla="*/ 108 h 325"/>
                        <a:gd name="T16" fmla="*/ 315 w 430"/>
                        <a:gd name="T17" fmla="*/ 108 h 325"/>
                        <a:gd name="T18" fmla="*/ 315 w 430"/>
                        <a:gd name="T19" fmla="*/ 55 h 325"/>
                        <a:gd name="T20" fmla="*/ 200 w 430"/>
                        <a:gd name="T21" fmla="*/ 0 h 325"/>
                        <a:gd name="T22" fmla="*/ 28 w 430"/>
                        <a:gd name="T23" fmla="*/ 0 h 3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0"/>
                        <a:gd name="T37" fmla="*/ 0 h 325"/>
                        <a:gd name="T38" fmla="*/ 430 w 430"/>
                        <a:gd name="T39" fmla="*/ 325 h 3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0" h="325">
                          <a:moveTo>
                            <a:pt x="28" y="0"/>
                          </a:moveTo>
                          <a:lnTo>
                            <a:pt x="28" y="55"/>
                          </a:lnTo>
                          <a:lnTo>
                            <a:pt x="0" y="108"/>
                          </a:lnTo>
                          <a:lnTo>
                            <a:pt x="0" y="325"/>
                          </a:lnTo>
                          <a:lnTo>
                            <a:pt x="229" y="325"/>
                          </a:lnTo>
                          <a:lnTo>
                            <a:pt x="229" y="271"/>
                          </a:lnTo>
                          <a:lnTo>
                            <a:pt x="430" y="271"/>
                          </a:lnTo>
                          <a:lnTo>
                            <a:pt x="430" y="108"/>
                          </a:lnTo>
                          <a:lnTo>
                            <a:pt x="315" y="108"/>
                          </a:lnTo>
                          <a:lnTo>
                            <a:pt x="315" y="55"/>
                          </a:lnTo>
                          <a:lnTo>
                            <a:pt x="200" y="0"/>
                          </a:lnTo>
                          <a:lnTo>
                            <a:pt x="28"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443" name="Freeform 303"/>
                    <p:cNvSpPr>
                      <a:spLocks/>
                    </p:cNvSpPr>
                    <p:nvPr/>
                  </p:nvSpPr>
                  <p:spPr bwMode="auto">
                    <a:xfrm>
                      <a:off x="1270" y="467"/>
                      <a:ext cx="430" cy="325"/>
                    </a:xfrm>
                    <a:custGeom>
                      <a:avLst/>
                      <a:gdLst>
                        <a:gd name="T0" fmla="*/ 28 w 430"/>
                        <a:gd name="T1" fmla="*/ 0 h 325"/>
                        <a:gd name="T2" fmla="*/ 28 w 430"/>
                        <a:gd name="T3" fmla="*/ 55 h 325"/>
                        <a:gd name="T4" fmla="*/ 0 w 430"/>
                        <a:gd name="T5" fmla="*/ 108 h 325"/>
                        <a:gd name="T6" fmla="*/ 0 w 430"/>
                        <a:gd name="T7" fmla="*/ 325 h 325"/>
                        <a:gd name="T8" fmla="*/ 229 w 430"/>
                        <a:gd name="T9" fmla="*/ 325 h 325"/>
                        <a:gd name="T10" fmla="*/ 229 w 430"/>
                        <a:gd name="T11" fmla="*/ 271 h 325"/>
                        <a:gd name="T12" fmla="*/ 430 w 430"/>
                        <a:gd name="T13" fmla="*/ 271 h 325"/>
                        <a:gd name="T14" fmla="*/ 430 w 430"/>
                        <a:gd name="T15" fmla="*/ 108 h 325"/>
                        <a:gd name="T16" fmla="*/ 315 w 430"/>
                        <a:gd name="T17" fmla="*/ 108 h 325"/>
                        <a:gd name="T18" fmla="*/ 315 w 430"/>
                        <a:gd name="T19" fmla="*/ 55 h 325"/>
                        <a:gd name="T20" fmla="*/ 200 w 430"/>
                        <a:gd name="T21" fmla="*/ 0 h 325"/>
                        <a:gd name="T22" fmla="*/ 28 w 430"/>
                        <a:gd name="T23" fmla="*/ 0 h 3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0"/>
                        <a:gd name="T37" fmla="*/ 0 h 325"/>
                        <a:gd name="T38" fmla="*/ 430 w 430"/>
                        <a:gd name="T39" fmla="*/ 325 h 3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0" h="325">
                          <a:moveTo>
                            <a:pt x="28" y="0"/>
                          </a:moveTo>
                          <a:lnTo>
                            <a:pt x="28" y="55"/>
                          </a:lnTo>
                          <a:lnTo>
                            <a:pt x="0" y="108"/>
                          </a:lnTo>
                          <a:lnTo>
                            <a:pt x="0" y="325"/>
                          </a:lnTo>
                          <a:lnTo>
                            <a:pt x="229" y="325"/>
                          </a:lnTo>
                          <a:lnTo>
                            <a:pt x="229" y="271"/>
                          </a:lnTo>
                          <a:lnTo>
                            <a:pt x="430" y="271"/>
                          </a:lnTo>
                          <a:lnTo>
                            <a:pt x="430" y="108"/>
                          </a:lnTo>
                          <a:lnTo>
                            <a:pt x="315" y="108"/>
                          </a:lnTo>
                          <a:lnTo>
                            <a:pt x="315" y="55"/>
                          </a:lnTo>
                          <a:lnTo>
                            <a:pt x="200" y="0"/>
                          </a:lnTo>
                          <a:lnTo>
                            <a:pt x="28"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26" name="Group 304"/>
                  <p:cNvGrpSpPr>
                    <a:grpSpLocks/>
                  </p:cNvGrpSpPr>
                  <p:nvPr/>
                </p:nvGrpSpPr>
                <p:grpSpPr bwMode="auto">
                  <a:xfrm>
                    <a:off x="1298" y="738"/>
                    <a:ext cx="490" cy="354"/>
                    <a:chOff x="1298" y="738"/>
                    <a:chExt cx="490" cy="354"/>
                  </a:xfrm>
                  <a:grpFill/>
                </p:grpSpPr>
                <p:sp>
                  <p:nvSpPr>
                    <p:cNvPr id="440" name="Freeform 305"/>
                    <p:cNvSpPr>
                      <a:spLocks/>
                    </p:cNvSpPr>
                    <p:nvPr/>
                  </p:nvSpPr>
                  <p:spPr bwMode="auto">
                    <a:xfrm>
                      <a:off x="1298" y="738"/>
                      <a:ext cx="490" cy="354"/>
                    </a:xfrm>
                    <a:custGeom>
                      <a:avLst/>
                      <a:gdLst>
                        <a:gd name="T0" fmla="*/ 57 w 490"/>
                        <a:gd name="T1" fmla="*/ 54 h 354"/>
                        <a:gd name="T2" fmla="*/ 57 w 490"/>
                        <a:gd name="T3" fmla="*/ 272 h 354"/>
                        <a:gd name="T4" fmla="*/ 0 w 490"/>
                        <a:gd name="T5" fmla="*/ 354 h 354"/>
                        <a:gd name="T6" fmla="*/ 490 w 490"/>
                        <a:gd name="T7" fmla="*/ 354 h 354"/>
                        <a:gd name="T8" fmla="*/ 490 w 490"/>
                        <a:gd name="T9" fmla="*/ 190 h 354"/>
                        <a:gd name="T10" fmla="*/ 403 w 490"/>
                        <a:gd name="T11" fmla="*/ 109 h 354"/>
                        <a:gd name="T12" fmla="*/ 403 w 490"/>
                        <a:gd name="T13" fmla="*/ 0 h 354"/>
                        <a:gd name="T14" fmla="*/ 202 w 490"/>
                        <a:gd name="T15" fmla="*/ 0 h 354"/>
                        <a:gd name="T16" fmla="*/ 202 w 490"/>
                        <a:gd name="T17" fmla="*/ 54 h 354"/>
                        <a:gd name="T18" fmla="*/ 57 w 490"/>
                        <a:gd name="T19" fmla="*/ 54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0"/>
                        <a:gd name="T31" fmla="*/ 0 h 354"/>
                        <a:gd name="T32" fmla="*/ 490 w 490"/>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0" h="354">
                          <a:moveTo>
                            <a:pt x="57" y="54"/>
                          </a:moveTo>
                          <a:lnTo>
                            <a:pt x="57" y="272"/>
                          </a:lnTo>
                          <a:lnTo>
                            <a:pt x="0" y="354"/>
                          </a:lnTo>
                          <a:lnTo>
                            <a:pt x="490" y="354"/>
                          </a:lnTo>
                          <a:lnTo>
                            <a:pt x="490" y="190"/>
                          </a:lnTo>
                          <a:lnTo>
                            <a:pt x="403" y="109"/>
                          </a:lnTo>
                          <a:lnTo>
                            <a:pt x="403" y="0"/>
                          </a:lnTo>
                          <a:lnTo>
                            <a:pt x="202" y="0"/>
                          </a:lnTo>
                          <a:lnTo>
                            <a:pt x="202" y="54"/>
                          </a:lnTo>
                          <a:lnTo>
                            <a:pt x="57" y="54"/>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441" name="Freeform 306"/>
                    <p:cNvSpPr>
                      <a:spLocks/>
                    </p:cNvSpPr>
                    <p:nvPr/>
                  </p:nvSpPr>
                  <p:spPr bwMode="auto">
                    <a:xfrm>
                      <a:off x="1298" y="738"/>
                      <a:ext cx="490" cy="354"/>
                    </a:xfrm>
                    <a:custGeom>
                      <a:avLst/>
                      <a:gdLst>
                        <a:gd name="T0" fmla="*/ 57 w 490"/>
                        <a:gd name="T1" fmla="*/ 54 h 354"/>
                        <a:gd name="T2" fmla="*/ 57 w 490"/>
                        <a:gd name="T3" fmla="*/ 272 h 354"/>
                        <a:gd name="T4" fmla="*/ 0 w 490"/>
                        <a:gd name="T5" fmla="*/ 354 h 354"/>
                        <a:gd name="T6" fmla="*/ 490 w 490"/>
                        <a:gd name="T7" fmla="*/ 354 h 354"/>
                        <a:gd name="T8" fmla="*/ 490 w 490"/>
                        <a:gd name="T9" fmla="*/ 190 h 354"/>
                        <a:gd name="T10" fmla="*/ 403 w 490"/>
                        <a:gd name="T11" fmla="*/ 109 h 354"/>
                        <a:gd name="T12" fmla="*/ 403 w 490"/>
                        <a:gd name="T13" fmla="*/ 0 h 354"/>
                        <a:gd name="T14" fmla="*/ 202 w 490"/>
                        <a:gd name="T15" fmla="*/ 0 h 354"/>
                        <a:gd name="T16" fmla="*/ 202 w 490"/>
                        <a:gd name="T17" fmla="*/ 54 h 354"/>
                        <a:gd name="T18" fmla="*/ 57 w 490"/>
                        <a:gd name="T19" fmla="*/ 54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0"/>
                        <a:gd name="T31" fmla="*/ 0 h 354"/>
                        <a:gd name="T32" fmla="*/ 490 w 490"/>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0" h="354">
                          <a:moveTo>
                            <a:pt x="57" y="54"/>
                          </a:moveTo>
                          <a:lnTo>
                            <a:pt x="57" y="272"/>
                          </a:lnTo>
                          <a:lnTo>
                            <a:pt x="0" y="354"/>
                          </a:lnTo>
                          <a:lnTo>
                            <a:pt x="490" y="354"/>
                          </a:lnTo>
                          <a:lnTo>
                            <a:pt x="490" y="190"/>
                          </a:lnTo>
                          <a:lnTo>
                            <a:pt x="403" y="109"/>
                          </a:lnTo>
                          <a:lnTo>
                            <a:pt x="403" y="0"/>
                          </a:lnTo>
                          <a:lnTo>
                            <a:pt x="202" y="0"/>
                          </a:lnTo>
                          <a:lnTo>
                            <a:pt x="202" y="54"/>
                          </a:lnTo>
                          <a:lnTo>
                            <a:pt x="57" y="54"/>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27" name="Group 307"/>
                  <p:cNvGrpSpPr>
                    <a:grpSpLocks/>
                  </p:cNvGrpSpPr>
                  <p:nvPr/>
                </p:nvGrpSpPr>
                <p:grpSpPr bwMode="auto">
                  <a:xfrm>
                    <a:off x="1786" y="955"/>
                    <a:ext cx="401" cy="380"/>
                    <a:chOff x="1786" y="955"/>
                    <a:chExt cx="401" cy="380"/>
                  </a:xfrm>
                  <a:grpFill/>
                </p:grpSpPr>
                <p:sp>
                  <p:nvSpPr>
                    <p:cNvPr id="438" name="Freeform 308"/>
                    <p:cNvSpPr>
                      <a:spLocks/>
                    </p:cNvSpPr>
                    <p:nvPr/>
                  </p:nvSpPr>
                  <p:spPr bwMode="auto">
                    <a:xfrm>
                      <a:off x="1786" y="955"/>
                      <a:ext cx="401" cy="380"/>
                    </a:xfrm>
                    <a:custGeom>
                      <a:avLst/>
                      <a:gdLst>
                        <a:gd name="T0" fmla="*/ 0 w 401"/>
                        <a:gd name="T1" fmla="*/ 0 h 380"/>
                        <a:gd name="T2" fmla="*/ 0 w 401"/>
                        <a:gd name="T3" fmla="*/ 380 h 380"/>
                        <a:gd name="T4" fmla="*/ 373 w 401"/>
                        <a:gd name="T5" fmla="*/ 380 h 380"/>
                        <a:gd name="T6" fmla="*/ 373 w 401"/>
                        <a:gd name="T7" fmla="*/ 298 h 380"/>
                        <a:gd name="T8" fmla="*/ 344 w 401"/>
                        <a:gd name="T9" fmla="*/ 218 h 380"/>
                        <a:gd name="T10" fmla="*/ 401 w 401"/>
                        <a:gd name="T11" fmla="*/ 190 h 380"/>
                        <a:gd name="T12" fmla="*/ 373 w 401"/>
                        <a:gd name="T13" fmla="*/ 136 h 380"/>
                        <a:gd name="T14" fmla="*/ 287 w 401"/>
                        <a:gd name="T15" fmla="*/ 109 h 380"/>
                        <a:gd name="T16" fmla="*/ 287 w 401"/>
                        <a:gd name="T17" fmla="*/ 0 h 380"/>
                        <a:gd name="T18" fmla="*/ 0 w 401"/>
                        <a:gd name="T19" fmla="*/ 0 h 3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1"/>
                        <a:gd name="T31" fmla="*/ 0 h 380"/>
                        <a:gd name="T32" fmla="*/ 401 w 401"/>
                        <a:gd name="T33" fmla="*/ 380 h 3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1" h="380">
                          <a:moveTo>
                            <a:pt x="0" y="0"/>
                          </a:moveTo>
                          <a:lnTo>
                            <a:pt x="0" y="380"/>
                          </a:lnTo>
                          <a:lnTo>
                            <a:pt x="373" y="380"/>
                          </a:lnTo>
                          <a:lnTo>
                            <a:pt x="373" y="298"/>
                          </a:lnTo>
                          <a:lnTo>
                            <a:pt x="344" y="218"/>
                          </a:lnTo>
                          <a:lnTo>
                            <a:pt x="401" y="190"/>
                          </a:lnTo>
                          <a:lnTo>
                            <a:pt x="373" y="136"/>
                          </a:lnTo>
                          <a:lnTo>
                            <a:pt x="287" y="109"/>
                          </a:lnTo>
                          <a:lnTo>
                            <a:pt x="287" y="0"/>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439" name="Freeform 309"/>
                    <p:cNvSpPr>
                      <a:spLocks/>
                    </p:cNvSpPr>
                    <p:nvPr/>
                  </p:nvSpPr>
                  <p:spPr bwMode="auto">
                    <a:xfrm>
                      <a:off x="1786" y="955"/>
                      <a:ext cx="401" cy="380"/>
                    </a:xfrm>
                    <a:custGeom>
                      <a:avLst/>
                      <a:gdLst>
                        <a:gd name="T0" fmla="*/ 0 w 401"/>
                        <a:gd name="T1" fmla="*/ 0 h 380"/>
                        <a:gd name="T2" fmla="*/ 0 w 401"/>
                        <a:gd name="T3" fmla="*/ 380 h 380"/>
                        <a:gd name="T4" fmla="*/ 373 w 401"/>
                        <a:gd name="T5" fmla="*/ 380 h 380"/>
                        <a:gd name="T6" fmla="*/ 373 w 401"/>
                        <a:gd name="T7" fmla="*/ 298 h 380"/>
                        <a:gd name="T8" fmla="*/ 344 w 401"/>
                        <a:gd name="T9" fmla="*/ 218 h 380"/>
                        <a:gd name="T10" fmla="*/ 401 w 401"/>
                        <a:gd name="T11" fmla="*/ 190 h 380"/>
                        <a:gd name="T12" fmla="*/ 373 w 401"/>
                        <a:gd name="T13" fmla="*/ 136 h 380"/>
                        <a:gd name="T14" fmla="*/ 287 w 401"/>
                        <a:gd name="T15" fmla="*/ 109 h 380"/>
                        <a:gd name="T16" fmla="*/ 287 w 401"/>
                        <a:gd name="T17" fmla="*/ 0 h 380"/>
                        <a:gd name="T18" fmla="*/ 0 w 401"/>
                        <a:gd name="T19" fmla="*/ 0 h 3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1"/>
                        <a:gd name="T31" fmla="*/ 0 h 380"/>
                        <a:gd name="T32" fmla="*/ 401 w 401"/>
                        <a:gd name="T33" fmla="*/ 380 h 3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1" h="380">
                          <a:moveTo>
                            <a:pt x="0" y="0"/>
                          </a:moveTo>
                          <a:lnTo>
                            <a:pt x="0" y="380"/>
                          </a:lnTo>
                          <a:lnTo>
                            <a:pt x="373" y="380"/>
                          </a:lnTo>
                          <a:lnTo>
                            <a:pt x="373" y="298"/>
                          </a:lnTo>
                          <a:lnTo>
                            <a:pt x="344" y="218"/>
                          </a:lnTo>
                          <a:lnTo>
                            <a:pt x="401" y="190"/>
                          </a:lnTo>
                          <a:lnTo>
                            <a:pt x="373" y="136"/>
                          </a:lnTo>
                          <a:lnTo>
                            <a:pt x="287" y="109"/>
                          </a:lnTo>
                          <a:lnTo>
                            <a:pt x="287" y="0"/>
                          </a:lnTo>
                          <a:lnTo>
                            <a:pt x="0"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28" name="Group 310"/>
                  <p:cNvGrpSpPr>
                    <a:grpSpLocks/>
                  </p:cNvGrpSpPr>
                  <p:nvPr/>
                </p:nvGrpSpPr>
                <p:grpSpPr bwMode="auto">
                  <a:xfrm>
                    <a:off x="2505" y="684"/>
                    <a:ext cx="600" cy="353"/>
                    <a:chOff x="2505" y="684"/>
                    <a:chExt cx="600" cy="353"/>
                  </a:xfrm>
                  <a:grpFill/>
                </p:grpSpPr>
                <p:sp>
                  <p:nvSpPr>
                    <p:cNvPr id="436" name="Freeform 311"/>
                    <p:cNvSpPr>
                      <a:spLocks/>
                    </p:cNvSpPr>
                    <p:nvPr/>
                  </p:nvSpPr>
                  <p:spPr bwMode="auto">
                    <a:xfrm>
                      <a:off x="2505" y="684"/>
                      <a:ext cx="600" cy="353"/>
                    </a:xfrm>
                    <a:custGeom>
                      <a:avLst/>
                      <a:gdLst>
                        <a:gd name="T0" fmla="*/ 86 w 600"/>
                        <a:gd name="T1" fmla="*/ 0 h 353"/>
                        <a:gd name="T2" fmla="*/ 86 w 600"/>
                        <a:gd name="T3" fmla="*/ 27 h 353"/>
                        <a:gd name="T4" fmla="*/ 57 w 600"/>
                        <a:gd name="T5" fmla="*/ 27 h 353"/>
                        <a:gd name="T6" fmla="*/ 57 w 600"/>
                        <a:gd name="T7" fmla="*/ 218 h 353"/>
                        <a:gd name="T8" fmla="*/ 0 w 600"/>
                        <a:gd name="T9" fmla="*/ 353 h 353"/>
                        <a:gd name="T10" fmla="*/ 200 w 600"/>
                        <a:gd name="T11" fmla="*/ 353 h 353"/>
                        <a:gd name="T12" fmla="*/ 371 w 600"/>
                        <a:gd name="T13" fmla="*/ 299 h 353"/>
                        <a:gd name="T14" fmla="*/ 400 w 600"/>
                        <a:gd name="T15" fmla="*/ 353 h 353"/>
                        <a:gd name="T16" fmla="*/ 514 w 600"/>
                        <a:gd name="T17" fmla="*/ 353 h 353"/>
                        <a:gd name="T18" fmla="*/ 514 w 600"/>
                        <a:gd name="T19" fmla="*/ 245 h 353"/>
                        <a:gd name="T20" fmla="*/ 600 w 600"/>
                        <a:gd name="T21" fmla="*/ 190 h 353"/>
                        <a:gd name="T22" fmla="*/ 486 w 600"/>
                        <a:gd name="T23" fmla="*/ 163 h 353"/>
                        <a:gd name="T24" fmla="*/ 514 w 600"/>
                        <a:gd name="T25" fmla="*/ 109 h 353"/>
                        <a:gd name="T26" fmla="*/ 400 w 600"/>
                        <a:gd name="T27" fmla="*/ 55 h 353"/>
                        <a:gd name="T28" fmla="*/ 486 w 600"/>
                        <a:gd name="T29" fmla="*/ 55 h 353"/>
                        <a:gd name="T30" fmla="*/ 400 w 600"/>
                        <a:gd name="T31" fmla="*/ 0 h 353"/>
                        <a:gd name="T32" fmla="*/ 86 w 600"/>
                        <a:gd name="T33" fmla="*/ 0 h 3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0"/>
                        <a:gd name="T52" fmla="*/ 0 h 353"/>
                        <a:gd name="T53" fmla="*/ 600 w 600"/>
                        <a:gd name="T54" fmla="*/ 353 h 3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0" h="353">
                          <a:moveTo>
                            <a:pt x="86" y="0"/>
                          </a:moveTo>
                          <a:lnTo>
                            <a:pt x="86" y="27"/>
                          </a:lnTo>
                          <a:lnTo>
                            <a:pt x="57" y="27"/>
                          </a:lnTo>
                          <a:lnTo>
                            <a:pt x="57" y="218"/>
                          </a:lnTo>
                          <a:lnTo>
                            <a:pt x="0" y="353"/>
                          </a:lnTo>
                          <a:lnTo>
                            <a:pt x="200" y="353"/>
                          </a:lnTo>
                          <a:lnTo>
                            <a:pt x="371" y="299"/>
                          </a:lnTo>
                          <a:lnTo>
                            <a:pt x="400" y="353"/>
                          </a:lnTo>
                          <a:lnTo>
                            <a:pt x="514" y="353"/>
                          </a:lnTo>
                          <a:lnTo>
                            <a:pt x="514" y="245"/>
                          </a:lnTo>
                          <a:lnTo>
                            <a:pt x="600" y="190"/>
                          </a:lnTo>
                          <a:lnTo>
                            <a:pt x="486" y="163"/>
                          </a:lnTo>
                          <a:lnTo>
                            <a:pt x="514" y="109"/>
                          </a:lnTo>
                          <a:lnTo>
                            <a:pt x="400" y="55"/>
                          </a:lnTo>
                          <a:lnTo>
                            <a:pt x="486" y="55"/>
                          </a:lnTo>
                          <a:lnTo>
                            <a:pt x="400" y="0"/>
                          </a:lnTo>
                          <a:lnTo>
                            <a:pt x="86"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437" name="Freeform 312"/>
                    <p:cNvSpPr>
                      <a:spLocks/>
                    </p:cNvSpPr>
                    <p:nvPr/>
                  </p:nvSpPr>
                  <p:spPr bwMode="auto">
                    <a:xfrm>
                      <a:off x="2505" y="684"/>
                      <a:ext cx="600" cy="353"/>
                    </a:xfrm>
                    <a:custGeom>
                      <a:avLst/>
                      <a:gdLst>
                        <a:gd name="T0" fmla="*/ 86 w 600"/>
                        <a:gd name="T1" fmla="*/ 0 h 353"/>
                        <a:gd name="T2" fmla="*/ 86 w 600"/>
                        <a:gd name="T3" fmla="*/ 27 h 353"/>
                        <a:gd name="T4" fmla="*/ 57 w 600"/>
                        <a:gd name="T5" fmla="*/ 27 h 353"/>
                        <a:gd name="T6" fmla="*/ 57 w 600"/>
                        <a:gd name="T7" fmla="*/ 218 h 353"/>
                        <a:gd name="T8" fmla="*/ 0 w 600"/>
                        <a:gd name="T9" fmla="*/ 353 h 353"/>
                        <a:gd name="T10" fmla="*/ 200 w 600"/>
                        <a:gd name="T11" fmla="*/ 353 h 353"/>
                        <a:gd name="T12" fmla="*/ 371 w 600"/>
                        <a:gd name="T13" fmla="*/ 299 h 353"/>
                        <a:gd name="T14" fmla="*/ 400 w 600"/>
                        <a:gd name="T15" fmla="*/ 353 h 353"/>
                        <a:gd name="T16" fmla="*/ 514 w 600"/>
                        <a:gd name="T17" fmla="*/ 353 h 353"/>
                        <a:gd name="T18" fmla="*/ 514 w 600"/>
                        <a:gd name="T19" fmla="*/ 245 h 353"/>
                        <a:gd name="T20" fmla="*/ 600 w 600"/>
                        <a:gd name="T21" fmla="*/ 190 h 353"/>
                        <a:gd name="T22" fmla="*/ 486 w 600"/>
                        <a:gd name="T23" fmla="*/ 163 h 353"/>
                        <a:gd name="T24" fmla="*/ 514 w 600"/>
                        <a:gd name="T25" fmla="*/ 109 h 353"/>
                        <a:gd name="T26" fmla="*/ 400 w 600"/>
                        <a:gd name="T27" fmla="*/ 55 h 353"/>
                        <a:gd name="T28" fmla="*/ 486 w 600"/>
                        <a:gd name="T29" fmla="*/ 55 h 353"/>
                        <a:gd name="T30" fmla="*/ 400 w 600"/>
                        <a:gd name="T31" fmla="*/ 0 h 353"/>
                        <a:gd name="T32" fmla="*/ 86 w 600"/>
                        <a:gd name="T33" fmla="*/ 0 h 3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0"/>
                        <a:gd name="T52" fmla="*/ 0 h 353"/>
                        <a:gd name="T53" fmla="*/ 600 w 600"/>
                        <a:gd name="T54" fmla="*/ 353 h 3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0" h="353">
                          <a:moveTo>
                            <a:pt x="86" y="0"/>
                          </a:moveTo>
                          <a:lnTo>
                            <a:pt x="86" y="27"/>
                          </a:lnTo>
                          <a:lnTo>
                            <a:pt x="57" y="27"/>
                          </a:lnTo>
                          <a:lnTo>
                            <a:pt x="57" y="218"/>
                          </a:lnTo>
                          <a:lnTo>
                            <a:pt x="0" y="353"/>
                          </a:lnTo>
                          <a:lnTo>
                            <a:pt x="200" y="353"/>
                          </a:lnTo>
                          <a:lnTo>
                            <a:pt x="371" y="299"/>
                          </a:lnTo>
                          <a:lnTo>
                            <a:pt x="400" y="353"/>
                          </a:lnTo>
                          <a:lnTo>
                            <a:pt x="514" y="353"/>
                          </a:lnTo>
                          <a:lnTo>
                            <a:pt x="514" y="245"/>
                          </a:lnTo>
                          <a:lnTo>
                            <a:pt x="600" y="190"/>
                          </a:lnTo>
                          <a:lnTo>
                            <a:pt x="486" y="163"/>
                          </a:lnTo>
                          <a:lnTo>
                            <a:pt x="514" y="109"/>
                          </a:lnTo>
                          <a:lnTo>
                            <a:pt x="400" y="55"/>
                          </a:lnTo>
                          <a:lnTo>
                            <a:pt x="486" y="55"/>
                          </a:lnTo>
                          <a:lnTo>
                            <a:pt x="400" y="0"/>
                          </a:lnTo>
                          <a:lnTo>
                            <a:pt x="86"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29" name="Group 313"/>
                  <p:cNvGrpSpPr>
                    <a:grpSpLocks/>
                  </p:cNvGrpSpPr>
                  <p:nvPr/>
                </p:nvGrpSpPr>
                <p:grpSpPr bwMode="auto">
                  <a:xfrm>
                    <a:off x="2129" y="847"/>
                    <a:ext cx="431" cy="515"/>
                    <a:chOff x="2129" y="847"/>
                    <a:chExt cx="431" cy="515"/>
                  </a:xfrm>
                  <a:grpFill/>
                </p:grpSpPr>
                <p:sp>
                  <p:nvSpPr>
                    <p:cNvPr id="434" name="Freeform 314"/>
                    <p:cNvSpPr>
                      <a:spLocks/>
                    </p:cNvSpPr>
                    <p:nvPr/>
                  </p:nvSpPr>
                  <p:spPr bwMode="auto">
                    <a:xfrm>
                      <a:off x="2129" y="847"/>
                      <a:ext cx="431" cy="515"/>
                    </a:xfrm>
                    <a:custGeom>
                      <a:avLst/>
                      <a:gdLst>
                        <a:gd name="T0" fmla="*/ 29 w 431"/>
                        <a:gd name="T1" fmla="*/ 244 h 515"/>
                        <a:gd name="T2" fmla="*/ 58 w 431"/>
                        <a:gd name="T3" fmla="*/ 299 h 515"/>
                        <a:gd name="T4" fmla="*/ 0 w 431"/>
                        <a:gd name="T5" fmla="*/ 326 h 515"/>
                        <a:gd name="T6" fmla="*/ 29 w 431"/>
                        <a:gd name="T7" fmla="*/ 406 h 515"/>
                        <a:gd name="T8" fmla="*/ 144 w 431"/>
                        <a:gd name="T9" fmla="*/ 515 h 515"/>
                        <a:gd name="T10" fmla="*/ 288 w 431"/>
                        <a:gd name="T11" fmla="*/ 434 h 515"/>
                        <a:gd name="T12" fmla="*/ 345 w 431"/>
                        <a:gd name="T13" fmla="*/ 434 h 515"/>
                        <a:gd name="T14" fmla="*/ 345 w 431"/>
                        <a:gd name="T15" fmla="*/ 515 h 515"/>
                        <a:gd name="T16" fmla="*/ 403 w 431"/>
                        <a:gd name="T17" fmla="*/ 461 h 515"/>
                        <a:gd name="T18" fmla="*/ 431 w 431"/>
                        <a:gd name="T19" fmla="*/ 190 h 515"/>
                        <a:gd name="T20" fmla="*/ 374 w 431"/>
                        <a:gd name="T21" fmla="*/ 190 h 515"/>
                        <a:gd name="T22" fmla="*/ 431 w 431"/>
                        <a:gd name="T23" fmla="*/ 54 h 515"/>
                        <a:gd name="T24" fmla="*/ 431 w 431"/>
                        <a:gd name="T25" fmla="*/ 0 h 515"/>
                        <a:gd name="T26" fmla="*/ 288 w 431"/>
                        <a:gd name="T27" fmla="*/ 0 h 515"/>
                        <a:gd name="T28" fmla="*/ 172 w 431"/>
                        <a:gd name="T29" fmla="*/ 54 h 515"/>
                        <a:gd name="T30" fmla="*/ 144 w 431"/>
                        <a:gd name="T31" fmla="*/ 163 h 515"/>
                        <a:gd name="T32" fmla="*/ 29 w 431"/>
                        <a:gd name="T33" fmla="*/ 244 h 5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1"/>
                        <a:gd name="T52" fmla="*/ 0 h 515"/>
                        <a:gd name="T53" fmla="*/ 431 w 431"/>
                        <a:gd name="T54" fmla="*/ 515 h 5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1" h="515">
                          <a:moveTo>
                            <a:pt x="29" y="244"/>
                          </a:moveTo>
                          <a:lnTo>
                            <a:pt x="58" y="299"/>
                          </a:lnTo>
                          <a:lnTo>
                            <a:pt x="0" y="326"/>
                          </a:lnTo>
                          <a:lnTo>
                            <a:pt x="29" y="406"/>
                          </a:lnTo>
                          <a:lnTo>
                            <a:pt x="144" y="515"/>
                          </a:lnTo>
                          <a:lnTo>
                            <a:pt x="288" y="434"/>
                          </a:lnTo>
                          <a:lnTo>
                            <a:pt x="345" y="434"/>
                          </a:lnTo>
                          <a:lnTo>
                            <a:pt x="345" y="515"/>
                          </a:lnTo>
                          <a:lnTo>
                            <a:pt x="403" y="461"/>
                          </a:lnTo>
                          <a:lnTo>
                            <a:pt x="431" y="190"/>
                          </a:lnTo>
                          <a:lnTo>
                            <a:pt x="374" y="190"/>
                          </a:lnTo>
                          <a:lnTo>
                            <a:pt x="431" y="54"/>
                          </a:lnTo>
                          <a:lnTo>
                            <a:pt x="431" y="0"/>
                          </a:lnTo>
                          <a:lnTo>
                            <a:pt x="288" y="0"/>
                          </a:lnTo>
                          <a:lnTo>
                            <a:pt x="172" y="54"/>
                          </a:lnTo>
                          <a:lnTo>
                            <a:pt x="144" y="163"/>
                          </a:lnTo>
                          <a:lnTo>
                            <a:pt x="29" y="244"/>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435" name="Freeform 315"/>
                    <p:cNvSpPr>
                      <a:spLocks/>
                    </p:cNvSpPr>
                    <p:nvPr/>
                  </p:nvSpPr>
                  <p:spPr bwMode="auto">
                    <a:xfrm>
                      <a:off x="2129" y="847"/>
                      <a:ext cx="431" cy="515"/>
                    </a:xfrm>
                    <a:custGeom>
                      <a:avLst/>
                      <a:gdLst>
                        <a:gd name="T0" fmla="*/ 29 w 431"/>
                        <a:gd name="T1" fmla="*/ 244 h 515"/>
                        <a:gd name="T2" fmla="*/ 58 w 431"/>
                        <a:gd name="T3" fmla="*/ 299 h 515"/>
                        <a:gd name="T4" fmla="*/ 0 w 431"/>
                        <a:gd name="T5" fmla="*/ 326 h 515"/>
                        <a:gd name="T6" fmla="*/ 29 w 431"/>
                        <a:gd name="T7" fmla="*/ 406 h 515"/>
                        <a:gd name="T8" fmla="*/ 144 w 431"/>
                        <a:gd name="T9" fmla="*/ 515 h 515"/>
                        <a:gd name="T10" fmla="*/ 288 w 431"/>
                        <a:gd name="T11" fmla="*/ 434 h 515"/>
                        <a:gd name="T12" fmla="*/ 345 w 431"/>
                        <a:gd name="T13" fmla="*/ 434 h 515"/>
                        <a:gd name="T14" fmla="*/ 345 w 431"/>
                        <a:gd name="T15" fmla="*/ 515 h 515"/>
                        <a:gd name="T16" fmla="*/ 403 w 431"/>
                        <a:gd name="T17" fmla="*/ 461 h 515"/>
                        <a:gd name="T18" fmla="*/ 431 w 431"/>
                        <a:gd name="T19" fmla="*/ 190 h 515"/>
                        <a:gd name="T20" fmla="*/ 374 w 431"/>
                        <a:gd name="T21" fmla="*/ 190 h 515"/>
                        <a:gd name="T22" fmla="*/ 431 w 431"/>
                        <a:gd name="T23" fmla="*/ 54 h 515"/>
                        <a:gd name="T24" fmla="*/ 431 w 431"/>
                        <a:gd name="T25" fmla="*/ 0 h 515"/>
                        <a:gd name="T26" fmla="*/ 288 w 431"/>
                        <a:gd name="T27" fmla="*/ 0 h 515"/>
                        <a:gd name="T28" fmla="*/ 172 w 431"/>
                        <a:gd name="T29" fmla="*/ 54 h 515"/>
                        <a:gd name="T30" fmla="*/ 144 w 431"/>
                        <a:gd name="T31" fmla="*/ 163 h 515"/>
                        <a:gd name="T32" fmla="*/ 29 w 431"/>
                        <a:gd name="T33" fmla="*/ 244 h 5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1"/>
                        <a:gd name="T52" fmla="*/ 0 h 515"/>
                        <a:gd name="T53" fmla="*/ 431 w 431"/>
                        <a:gd name="T54" fmla="*/ 515 h 5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1" h="515">
                          <a:moveTo>
                            <a:pt x="29" y="244"/>
                          </a:moveTo>
                          <a:lnTo>
                            <a:pt x="58" y="299"/>
                          </a:lnTo>
                          <a:lnTo>
                            <a:pt x="0" y="326"/>
                          </a:lnTo>
                          <a:lnTo>
                            <a:pt x="29" y="406"/>
                          </a:lnTo>
                          <a:lnTo>
                            <a:pt x="144" y="515"/>
                          </a:lnTo>
                          <a:lnTo>
                            <a:pt x="288" y="434"/>
                          </a:lnTo>
                          <a:lnTo>
                            <a:pt x="345" y="434"/>
                          </a:lnTo>
                          <a:lnTo>
                            <a:pt x="345" y="515"/>
                          </a:lnTo>
                          <a:lnTo>
                            <a:pt x="403" y="461"/>
                          </a:lnTo>
                          <a:lnTo>
                            <a:pt x="431" y="190"/>
                          </a:lnTo>
                          <a:lnTo>
                            <a:pt x="374" y="190"/>
                          </a:lnTo>
                          <a:lnTo>
                            <a:pt x="431" y="54"/>
                          </a:lnTo>
                          <a:lnTo>
                            <a:pt x="431" y="0"/>
                          </a:lnTo>
                          <a:lnTo>
                            <a:pt x="288" y="0"/>
                          </a:lnTo>
                          <a:lnTo>
                            <a:pt x="172" y="54"/>
                          </a:lnTo>
                          <a:lnTo>
                            <a:pt x="144" y="163"/>
                          </a:lnTo>
                          <a:lnTo>
                            <a:pt x="29" y="244"/>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30" name="Group 316"/>
                  <p:cNvGrpSpPr>
                    <a:grpSpLocks/>
                  </p:cNvGrpSpPr>
                  <p:nvPr/>
                </p:nvGrpSpPr>
                <p:grpSpPr bwMode="auto">
                  <a:xfrm>
                    <a:off x="2475" y="983"/>
                    <a:ext cx="517" cy="515"/>
                    <a:chOff x="2475" y="983"/>
                    <a:chExt cx="517" cy="515"/>
                  </a:xfrm>
                  <a:grpFill/>
                </p:grpSpPr>
                <p:sp>
                  <p:nvSpPr>
                    <p:cNvPr id="432" name="Freeform 317"/>
                    <p:cNvSpPr>
                      <a:spLocks/>
                    </p:cNvSpPr>
                    <p:nvPr/>
                  </p:nvSpPr>
                  <p:spPr bwMode="auto">
                    <a:xfrm>
                      <a:off x="2475" y="983"/>
                      <a:ext cx="517" cy="515"/>
                    </a:xfrm>
                    <a:custGeom>
                      <a:avLst/>
                      <a:gdLst>
                        <a:gd name="T0" fmla="*/ 86 w 517"/>
                        <a:gd name="T1" fmla="*/ 54 h 515"/>
                        <a:gd name="T2" fmla="*/ 57 w 517"/>
                        <a:gd name="T3" fmla="*/ 325 h 515"/>
                        <a:gd name="T4" fmla="*/ 0 w 517"/>
                        <a:gd name="T5" fmla="*/ 379 h 515"/>
                        <a:gd name="T6" fmla="*/ 0 w 517"/>
                        <a:gd name="T7" fmla="*/ 461 h 515"/>
                        <a:gd name="T8" fmla="*/ 28 w 517"/>
                        <a:gd name="T9" fmla="*/ 515 h 515"/>
                        <a:gd name="T10" fmla="*/ 287 w 517"/>
                        <a:gd name="T11" fmla="*/ 515 h 515"/>
                        <a:gd name="T12" fmla="*/ 316 w 517"/>
                        <a:gd name="T13" fmla="*/ 488 h 515"/>
                        <a:gd name="T14" fmla="*/ 201 w 517"/>
                        <a:gd name="T15" fmla="*/ 488 h 515"/>
                        <a:gd name="T16" fmla="*/ 230 w 517"/>
                        <a:gd name="T17" fmla="*/ 407 h 515"/>
                        <a:gd name="T18" fmla="*/ 287 w 517"/>
                        <a:gd name="T19" fmla="*/ 461 h 515"/>
                        <a:gd name="T20" fmla="*/ 287 w 517"/>
                        <a:gd name="T21" fmla="*/ 407 h 515"/>
                        <a:gd name="T22" fmla="*/ 459 w 517"/>
                        <a:gd name="T23" fmla="*/ 245 h 515"/>
                        <a:gd name="T24" fmla="*/ 517 w 517"/>
                        <a:gd name="T25" fmla="*/ 109 h 515"/>
                        <a:gd name="T26" fmla="*/ 459 w 517"/>
                        <a:gd name="T27" fmla="*/ 109 h 515"/>
                        <a:gd name="T28" fmla="*/ 344 w 517"/>
                        <a:gd name="T29" fmla="*/ 109 h 515"/>
                        <a:gd name="T30" fmla="*/ 430 w 517"/>
                        <a:gd name="T31" fmla="*/ 54 h 515"/>
                        <a:gd name="T32" fmla="*/ 401 w 517"/>
                        <a:gd name="T33" fmla="*/ 0 h 515"/>
                        <a:gd name="T34" fmla="*/ 230 w 517"/>
                        <a:gd name="T35" fmla="*/ 54 h 515"/>
                        <a:gd name="T36" fmla="*/ 143 w 517"/>
                        <a:gd name="T37" fmla="*/ 111 h 5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7"/>
                        <a:gd name="T58" fmla="*/ 0 h 515"/>
                        <a:gd name="T59" fmla="*/ 517 w 517"/>
                        <a:gd name="T60" fmla="*/ 515 h 5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7" h="515">
                          <a:moveTo>
                            <a:pt x="86" y="54"/>
                          </a:moveTo>
                          <a:lnTo>
                            <a:pt x="57" y="325"/>
                          </a:lnTo>
                          <a:lnTo>
                            <a:pt x="0" y="379"/>
                          </a:lnTo>
                          <a:lnTo>
                            <a:pt x="0" y="461"/>
                          </a:lnTo>
                          <a:lnTo>
                            <a:pt x="28" y="515"/>
                          </a:lnTo>
                          <a:lnTo>
                            <a:pt x="287" y="515"/>
                          </a:lnTo>
                          <a:lnTo>
                            <a:pt x="316" y="488"/>
                          </a:lnTo>
                          <a:lnTo>
                            <a:pt x="201" y="488"/>
                          </a:lnTo>
                          <a:lnTo>
                            <a:pt x="230" y="407"/>
                          </a:lnTo>
                          <a:lnTo>
                            <a:pt x="287" y="461"/>
                          </a:lnTo>
                          <a:lnTo>
                            <a:pt x="287" y="407"/>
                          </a:lnTo>
                          <a:lnTo>
                            <a:pt x="459" y="245"/>
                          </a:lnTo>
                          <a:lnTo>
                            <a:pt x="517" y="109"/>
                          </a:lnTo>
                          <a:lnTo>
                            <a:pt x="459" y="109"/>
                          </a:lnTo>
                          <a:lnTo>
                            <a:pt x="344" y="109"/>
                          </a:lnTo>
                          <a:lnTo>
                            <a:pt x="430" y="54"/>
                          </a:lnTo>
                          <a:lnTo>
                            <a:pt x="401" y="0"/>
                          </a:lnTo>
                          <a:lnTo>
                            <a:pt x="230" y="54"/>
                          </a:lnTo>
                          <a:lnTo>
                            <a:pt x="143" y="111"/>
                          </a:lnTo>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433" name="Freeform 318"/>
                    <p:cNvSpPr>
                      <a:spLocks/>
                    </p:cNvSpPr>
                    <p:nvPr/>
                  </p:nvSpPr>
                  <p:spPr bwMode="auto">
                    <a:xfrm>
                      <a:off x="2475" y="983"/>
                      <a:ext cx="517" cy="515"/>
                    </a:xfrm>
                    <a:custGeom>
                      <a:avLst/>
                      <a:gdLst>
                        <a:gd name="T0" fmla="*/ 86 w 517"/>
                        <a:gd name="T1" fmla="*/ 54 h 515"/>
                        <a:gd name="T2" fmla="*/ 57 w 517"/>
                        <a:gd name="T3" fmla="*/ 325 h 515"/>
                        <a:gd name="T4" fmla="*/ 0 w 517"/>
                        <a:gd name="T5" fmla="*/ 379 h 515"/>
                        <a:gd name="T6" fmla="*/ 0 w 517"/>
                        <a:gd name="T7" fmla="*/ 461 h 515"/>
                        <a:gd name="T8" fmla="*/ 28 w 517"/>
                        <a:gd name="T9" fmla="*/ 515 h 515"/>
                        <a:gd name="T10" fmla="*/ 287 w 517"/>
                        <a:gd name="T11" fmla="*/ 515 h 515"/>
                        <a:gd name="T12" fmla="*/ 316 w 517"/>
                        <a:gd name="T13" fmla="*/ 488 h 515"/>
                        <a:gd name="T14" fmla="*/ 201 w 517"/>
                        <a:gd name="T15" fmla="*/ 488 h 515"/>
                        <a:gd name="T16" fmla="*/ 230 w 517"/>
                        <a:gd name="T17" fmla="*/ 407 h 515"/>
                        <a:gd name="T18" fmla="*/ 287 w 517"/>
                        <a:gd name="T19" fmla="*/ 461 h 515"/>
                        <a:gd name="T20" fmla="*/ 287 w 517"/>
                        <a:gd name="T21" fmla="*/ 407 h 515"/>
                        <a:gd name="T22" fmla="*/ 459 w 517"/>
                        <a:gd name="T23" fmla="*/ 245 h 515"/>
                        <a:gd name="T24" fmla="*/ 517 w 517"/>
                        <a:gd name="T25" fmla="*/ 109 h 515"/>
                        <a:gd name="T26" fmla="*/ 459 w 517"/>
                        <a:gd name="T27" fmla="*/ 109 h 515"/>
                        <a:gd name="T28" fmla="*/ 344 w 517"/>
                        <a:gd name="T29" fmla="*/ 109 h 515"/>
                        <a:gd name="T30" fmla="*/ 430 w 517"/>
                        <a:gd name="T31" fmla="*/ 54 h 515"/>
                        <a:gd name="T32" fmla="*/ 401 w 517"/>
                        <a:gd name="T33" fmla="*/ 0 h 515"/>
                        <a:gd name="T34" fmla="*/ 230 w 517"/>
                        <a:gd name="T35" fmla="*/ 54 h 515"/>
                        <a:gd name="T36" fmla="*/ 86 w 517"/>
                        <a:gd name="T37" fmla="*/ 54 h 5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7"/>
                        <a:gd name="T58" fmla="*/ 0 h 515"/>
                        <a:gd name="T59" fmla="*/ 517 w 517"/>
                        <a:gd name="T60" fmla="*/ 515 h 5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7" h="515">
                          <a:moveTo>
                            <a:pt x="86" y="54"/>
                          </a:moveTo>
                          <a:lnTo>
                            <a:pt x="57" y="325"/>
                          </a:lnTo>
                          <a:lnTo>
                            <a:pt x="0" y="379"/>
                          </a:lnTo>
                          <a:lnTo>
                            <a:pt x="0" y="461"/>
                          </a:lnTo>
                          <a:lnTo>
                            <a:pt x="28" y="515"/>
                          </a:lnTo>
                          <a:lnTo>
                            <a:pt x="287" y="515"/>
                          </a:lnTo>
                          <a:lnTo>
                            <a:pt x="316" y="488"/>
                          </a:lnTo>
                          <a:lnTo>
                            <a:pt x="201" y="488"/>
                          </a:lnTo>
                          <a:lnTo>
                            <a:pt x="230" y="407"/>
                          </a:lnTo>
                          <a:lnTo>
                            <a:pt x="287" y="461"/>
                          </a:lnTo>
                          <a:lnTo>
                            <a:pt x="287" y="407"/>
                          </a:lnTo>
                          <a:lnTo>
                            <a:pt x="459" y="245"/>
                          </a:lnTo>
                          <a:lnTo>
                            <a:pt x="517" y="109"/>
                          </a:lnTo>
                          <a:lnTo>
                            <a:pt x="459" y="109"/>
                          </a:lnTo>
                          <a:lnTo>
                            <a:pt x="344" y="109"/>
                          </a:lnTo>
                          <a:lnTo>
                            <a:pt x="430" y="54"/>
                          </a:lnTo>
                          <a:lnTo>
                            <a:pt x="401" y="0"/>
                          </a:lnTo>
                          <a:lnTo>
                            <a:pt x="230" y="54"/>
                          </a:lnTo>
                          <a:lnTo>
                            <a:pt x="86" y="54"/>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sp>
                <p:nvSpPr>
                  <p:cNvPr id="431" name="Text Box 319"/>
                  <p:cNvSpPr txBox="1">
                    <a:spLocks noChangeArrowheads="1"/>
                  </p:cNvSpPr>
                  <p:nvPr/>
                </p:nvSpPr>
                <p:spPr bwMode="auto">
                  <a:xfrm>
                    <a:off x="2016" y="480"/>
                    <a:ext cx="414" cy="623"/>
                  </a:xfrm>
                  <a:prstGeom prst="rect">
                    <a:avLst/>
                  </a:prstGeom>
                  <a:grpFill/>
                  <a:ln w="9525">
                    <a:noFill/>
                    <a:miter lim="800000"/>
                    <a:headEnd/>
                    <a:tailEnd/>
                  </a:ln>
                </p:spPr>
                <p:txBody>
                  <a:bodyPr wrap="none" lIns="84894" tIns="42447" rIns="84894" bIns="42447">
                    <a:spAutoFit/>
                  </a:bodyPr>
                  <a:lstStyle/>
                  <a:p>
                    <a:pPr defTabSz="849313" fontAlgn="base">
                      <a:spcBef>
                        <a:spcPct val="0"/>
                      </a:spcBef>
                      <a:spcAft>
                        <a:spcPct val="0"/>
                      </a:spcAft>
                    </a:pPr>
                    <a:r>
                      <a:rPr lang="en-US" sz="3700" b="1" dirty="0">
                        <a:solidFill>
                          <a:srgbClr val="FFFFFF"/>
                        </a:solidFill>
                        <a:latin typeface="Arial" charset="0"/>
                      </a:rPr>
                      <a:t>8</a:t>
                    </a:r>
                  </a:p>
                </p:txBody>
              </p:sp>
            </p:grpSp>
            <p:grpSp>
              <p:nvGrpSpPr>
                <p:cNvPr id="346" name="Group 320"/>
                <p:cNvGrpSpPr>
                  <a:grpSpLocks/>
                </p:cNvGrpSpPr>
                <p:nvPr/>
              </p:nvGrpSpPr>
              <p:grpSpPr bwMode="auto">
                <a:xfrm>
                  <a:off x="1413" y="196"/>
                  <a:ext cx="601" cy="461"/>
                  <a:chOff x="1413" y="196"/>
                  <a:chExt cx="601" cy="461"/>
                </a:xfrm>
                <a:grpFill/>
              </p:grpSpPr>
              <p:sp>
                <p:nvSpPr>
                  <p:cNvPr id="420" name="Freeform 321"/>
                  <p:cNvSpPr>
                    <a:spLocks/>
                  </p:cNvSpPr>
                  <p:nvPr/>
                </p:nvSpPr>
                <p:spPr bwMode="auto">
                  <a:xfrm>
                    <a:off x="1413" y="196"/>
                    <a:ext cx="601" cy="461"/>
                  </a:xfrm>
                  <a:custGeom>
                    <a:avLst/>
                    <a:gdLst>
                      <a:gd name="T0" fmla="*/ 0 w 601"/>
                      <a:gd name="T1" fmla="*/ 0 h 461"/>
                      <a:gd name="T2" fmla="*/ 0 w 601"/>
                      <a:gd name="T3" fmla="*/ 272 h 461"/>
                      <a:gd name="T4" fmla="*/ 57 w 601"/>
                      <a:gd name="T5" fmla="*/ 272 h 461"/>
                      <a:gd name="T6" fmla="*/ 172 w 601"/>
                      <a:gd name="T7" fmla="*/ 326 h 461"/>
                      <a:gd name="T8" fmla="*/ 172 w 601"/>
                      <a:gd name="T9" fmla="*/ 379 h 461"/>
                      <a:gd name="T10" fmla="*/ 287 w 601"/>
                      <a:gd name="T11" fmla="*/ 379 h 461"/>
                      <a:gd name="T12" fmla="*/ 287 w 601"/>
                      <a:gd name="T13" fmla="*/ 461 h 461"/>
                      <a:gd name="T14" fmla="*/ 401 w 601"/>
                      <a:gd name="T15" fmla="*/ 461 h 461"/>
                      <a:gd name="T16" fmla="*/ 601 w 601"/>
                      <a:gd name="T17" fmla="*/ 326 h 461"/>
                      <a:gd name="T18" fmla="*/ 601 w 601"/>
                      <a:gd name="T19" fmla="*/ 190 h 461"/>
                      <a:gd name="T20" fmla="*/ 572 w 601"/>
                      <a:gd name="T21" fmla="*/ 136 h 461"/>
                      <a:gd name="T22" fmla="*/ 601 w 601"/>
                      <a:gd name="T23" fmla="*/ 0 h 461"/>
                      <a:gd name="T24" fmla="*/ 0 w 601"/>
                      <a:gd name="T25" fmla="*/ 0 h 4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1"/>
                      <a:gd name="T40" fmla="*/ 0 h 461"/>
                      <a:gd name="T41" fmla="*/ 601 w 601"/>
                      <a:gd name="T42" fmla="*/ 461 h 4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1" h="461">
                        <a:moveTo>
                          <a:pt x="0" y="0"/>
                        </a:moveTo>
                        <a:lnTo>
                          <a:pt x="0" y="272"/>
                        </a:lnTo>
                        <a:lnTo>
                          <a:pt x="57" y="272"/>
                        </a:lnTo>
                        <a:lnTo>
                          <a:pt x="172" y="326"/>
                        </a:lnTo>
                        <a:lnTo>
                          <a:pt x="172" y="379"/>
                        </a:lnTo>
                        <a:lnTo>
                          <a:pt x="287" y="379"/>
                        </a:lnTo>
                        <a:lnTo>
                          <a:pt x="287" y="461"/>
                        </a:lnTo>
                        <a:lnTo>
                          <a:pt x="401" y="461"/>
                        </a:lnTo>
                        <a:lnTo>
                          <a:pt x="601" y="326"/>
                        </a:lnTo>
                        <a:lnTo>
                          <a:pt x="601" y="190"/>
                        </a:lnTo>
                        <a:lnTo>
                          <a:pt x="572" y="136"/>
                        </a:lnTo>
                        <a:lnTo>
                          <a:pt x="601" y="0"/>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421" name="Freeform 322"/>
                  <p:cNvSpPr>
                    <a:spLocks/>
                  </p:cNvSpPr>
                  <p:nvPr/>
                </p:nvSpPr>
                <p:spPr bwMode="auto">
                  <a:xfrm>
                    <a:off x="1413" y="196"/>
                    <a:ext cx="601" cy="461"/>
                  </a:xfrm>
                  <a:custGeom>
                    <a:avLst/>
                    <a:gdLst>
                      <a:gd name="T0" fmla="*/ 0 w 601"/>
                      <a:gd name="T1" fmla="*/ 0 h 461"/>
                      <a:gd name="T2" fmla="*/ 0 w 601"/>
                      <a:gd name="T3" fmla="*/ 272 h 461"/>
                      <a:gd name="T4" fmla="*/ 57 w 601"/>
                      <a:gd name="T5" fmla="*/ 272 h 461"/>
                      <a:gd name="T6" fmla="*/ 172 w 601"/>
                      <a:gd name="T7" fmla="*/ 326 h 461"/>
                      <a:gd name="T8" fmla="*/ 172 w 601"/>
                      <a:gd name="T9" fmla="*/ 379 h 461"/>
                      <a:gd name="T10" fmla="*/ 287 w 601"/>
                      <a:gd name="T11" fmla="*/ 379 h 461"/>
                      <a:gd name="T12" fmla="*/ 287 w 601"/>
                      <a:gd name="T13" fmla="*/ 461 h 461"/>
                      <a:gd name="T14" fmla="*/ 401 w 601"/>
                      <a:gd name="T15" fmla="*/ 461 h 461"/>
                      <a:gd name="T16" fmla="*/ 601 w 601"/>
                      <a:gd name="T17" fmla="*/ 326 h 461"/>
                      <a:gd name="T18" fmla="*/ 601 w 601"/>
                      <a:gd name="T19" fmla="*/ 190 h 461"/>
                      <a:gd name="T20" fmla="*/ 572 w 601"/>
                      <a:gd name="T21" fmla="*/ 136 h 461"/>
                      <a:gd name="T22" fmla="*/ 601 w 601"/>
                      <a:gd name="T23" fmla="*/ 0 h 461"/>
                      <a:gd name="T24" fmla="*/ 0 w 601"/>
                      <a:gd name="T25" fmla="*/ 0 h 4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1"/>
                      <a:gd name="T40" fmla="*/ 0 h 461"/>
                      <a:gd name="T41" fmla="*/ 601 w 601"/>
                      <a:gd name="T42" fmla="*/ 461 h 4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1" h="461">
                        <a:moveTo>
                          <a:pt x="0" y="0"/>
                        </a:moveTo>
                        <a:lnTo>
                          <a:pt x="0" y="272"/>
                        </a:lnTo>
                        <a:lnTo>
                          <a:pt x="57" y="272"/>
                        </a:lnTo>
                        <a:lnTo>
                          <a:pt x="172" y="326"/>
                        </a:lnTo>
                        <a:lnTo>
                          <a:pt x="172" y="379"/>
                        </a:lnTo>
                        <a:lnTo>
                          <a:pt x="287" y="379"/>
                        </a:lnTo>
                        <a:lnTo>
                          <a:pt x="287" y="461"/>
                        </a:lnTo>
                        <a:lnTo>
                          <a:pt x="401" y="461"/>
                        </a:lnTo>
                        <a:lnTo>
                          <a:pt x="601" y="326"/>
                        </a:lnTo>
                        <a:lnTo>
                          <a:pt x="601" y="190"/>
                        </a:lnTo>
                        <a:lnTo>
                          <a:pt x="572" y="136"/>
                        </a:lnTo>
                        <a:lnTo>
                          <a:pt x="601" y="0"/>
                        </a:lnTo>
                        <a:lnTo>
                          <a:pt x="0" y="0"/>
                        </a:lnTo>
                      </a:path>
                    </a:pathLst>
                  </a:custGeom>
                  <a:solidFill>
                    <a:srgbClr val="FFC00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347" name="Group 323"/>
                <p:cNvGrpSpPr>
                  <a:grpSpLocks/>
                </p:cNvGrpSpPr>
                <p:nvPr/>
              </p:nvGrpSpPr>
              <p:grpSpPr bwMode="auto">
                <a:xfrm>
                  <a:off x="1986" y="196"/>
                  <a:ext cx="602" cy="514"/>
                  <a:chOff x="1986" y="196"/>
                  <a:chExt cx="602" cy="514"/>
                </a:xfrm>
                <a:grpFill/>
              </p:grpSpPr>
              <p:sp>
                <p:nvSpPr>
                  <p:cNvPr id="418" name="Freeform 324"/>
                  <p:cNvSpPr>
                    <a:spLocks/>
                  </p:cNvSpPr>
                  <p:nvPr/>
                </p:nvSpPr>
                <p:spPr bwMode="auto">
                  <a:xfrm>
                    <a:off x="1986" y="196"/>
                    <a:ext cx="602" cy="514"/>
                  </a:xfrm>
                  <a:custGeom>
                    <a:avLst/>
                    <a:gdLst>
                      <a:gd name="T0" fmla="*/ 29 w 602"/>
                      <a:gd name="T1" fmla="*/ 0 h 514"/>
                      <a:gd name="T2" fmla="*/ 0 w 602"/>
                      <a:gd name="T3" fmla="*/ 136 h 514"/>
                      <a:gd name="T4" fmla="*/ 29 w 602"/>
                      <a:gd name="T5" fmla="*/ 190 h 514"/>
                      <a:gd name="T6" fmla="*/ 29 w 602"/>
                      <a:gd name="T7" fmla="*/ 326 h 514"/>
                      <a:gd name="T8" fmla="*/ 57 w 602"/>
                      <a:gd name="T9" fmla="*/ 352 h 514"/>
                      <a:gd name="T10" fmla="*/ 115 w 602"/>
                      <a:gd name="T11" fmla="*/ 352 h 514"/>
                      <a:gd name="T12" fmla="*/ 143 w 602"/>
                      <a:gd name="T13" fmla="*/ 379 h 514"/>
                      <a:gd name="T14" fmla="*/ 172 w 602"/>
                      <a:gd name="T15" fmla="*/ 514 h 514"/>
                      <a:gd name="T16" fmla="*/ 402 w 602"/>
                      <a:gd name="T17" fmla="*/ 406 h 514"/>
                      <a:gd name="T18" fmla="*/ 430 w 602"/>
                      <a:gd name="T19" fmla="*/ 352 h 514"/>
                      <a:gd name="T20" fmla="*/ 488 w 602"/>
                      <a:gd name="T21" fmla="*/ 136 h 514"/>
                      <a:gd name="T22" fmla="*/ 602 w 602"/>
                      <a:gd name="T23" fmla="*/ 0 h 514"/>
                      <a:gd name="T24" fmla="*/ 29 w 602"/>
                      <a:gd name="T25" fmla="*/ 0 h 5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2"/>
                      <a:gd name="T40" fmla="*/ 0 h 514"/>
                      <a:gd name="T41" fmla="*/ 602 w 602"/>
                      <a:gd name="T42" fmla="*/ 514 h 5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2" h="514">
                        <a:moveTo>
                          <a:pt x="29" y="0"/>
                        </a:moveTo>
                        <a:lnTo>
                          <a:pt x="0" y="136"/>
                        </a:lnTo>
                        <a:lnTo>
                          <a:pt x="29" y="190"/>
                        </a:lnTo>
                        <a:lnTo>
                          <a:pt x="29" y="326"/>
                        </a:lnTo>
                        <a:lnTo>
                          <a:pt x="57" y="352"/>
                        </a:lnTo>
                        <a:lnTo>
                          <a:pt x="115" y="352"/>
                        </a:lnTo>
                        <a:lnTo>
                          <a:pt x="143" y="379"/>
                        </a:lnTo>
                        <a:lnTo>
                          <a:pt x="172" y="514"/>
                        </a:lnTo>
                        <a:lnTo>
                          <a:pt x="402" y="406"/>
                        </a:lnTo>
                        <a:lnTo>
                          <a:pt x="430" y="352"/>
                        </a:lnTo>
                        <a:lnTo>
                          <a:pt x="488" y="136"/>
                        </a:lnTo>
                        <a:lnTo>
                          <a:pt x="602" y="0"/>
                        </a:lnTo>
                        <a:lnTo>
                          <a:pt x="29"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419" name="Freeform 325"/>
                  <p:cNvSpPr>
                    <a:spLocks/>
                  </p:cNvSpPr>
                  <p:nvPr/>
                </p:nvSpPr>
                <p:spPr bwMode="auto">
                  <a:xfrm>
                    <a:off x="1986" y="196"/>
                    <a:ext cx="602" cy="514"/>
                  </a:xfrm>
                  <a:custGeom>
                    <a:avLst/>
                    <a:gdLst>
                      <a:gd name="T0" fmla="*/ 29 w 602"/>
                      <a:gd name="T1" fmla="*/ 0 h 514"/>
                      <a:gd name="T2" fmla="*/ 0 w 602"/>
                      <a:gd name="T3" fmla="*/ 136 h 514"/>
                      <a:gd name="T4" fmla="*/ 29 w 602"/>
                      <a:gd name="T5" fmla="*/ 190 h 514"/>
                      <a:gd name="T6" fmla="*/ 29 w 602"/>
                      <a:gd name="T7" fmla="*/ 326 h 514"/>
                      <a:gd name="T8" fmla="*/ 57 w 602"/>
                      <a:gd name="T9" fmla="*/ 352 h 514"/>
                      <a:gd name="T10" fmla="*/ 115 w 602"/>
                      <a:gd name="T11" fmla="*/ 352 h 514"/>
                      <a:gd name="T12" fmla="*/ 143 w 602"/>
                      <a:gd name="T13" fmla="*/ 379 h 514"/>
                      <a:gd name="T14" fmla="*/ 172 w 602"/>
                      <a:gd name="T15" fmla="*/ 514 h 514"/>
                      <a:gd name="T16" fmla="*/ 402 w 602"/>
                      <a:gd name="T17" fmla="*/ 406 h 514"/>
                      <a:gd name="T18" fmla="*/ 430 w 602"/>
                      <a:gd name="T19" fmla="*/ 352 h 514"/>
                      <a:gd name="T20" fmla="*/ 488 w 602"/>
                      <a:gd name="T21" fmla="*/ 136 h 514"/>
                      <a:gd name="T22" fmla="*/ 602 w 602"/>
                      <a:gd name="T23" fmla="*/ 0 h 514"/>
                      <a:gd name="T24" fmla="*/ 29 w 602"/>
                      <a:gd name="T25" fmla="*/ 0 h 5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2"/>
                      <a:gd name="T40" fmla="*/ 0 h 514"/>
                      <a:gd name="T41" fmla="*/ 602 w 602"/>
                      <a:gd name="T42" fmla="*/ 514 h 5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2" h="514">
                        <a:moveTo>
                          <a:pt x="29" y="0"/>
                        </a:moveTo>
                        <a:lnTo>
                          <a:pt x="0" y="136"/>
                        </a:lnTo>
                        <a:lnTo>
                          <a:pt x="29" y="190"/>
                        </a:lnTo>
                        <a:lnTo>
                          <a:pt x="29" y="326"/>
                        </a:lnTo>
                        <a:lnTo>
                          <a:pt x="57" y="352"/>
                        </a:lnTo>
                        <a:lnTo>
                          <a:pt x="115" y="352"/>
                        </a:lnTo>
                        <a:lnTo>
                          <a:pt x="143" y="379"/>
                        </a:lnTo>
                        <a:lnTo>
                          <a:pt x="172" y="514"/>
                        </a:lnTo>
                        <a:lnTo>
                          <a:pt x="402" y="406"/>
                        </a:lnTo>
                        <a:lnTo>
                          <a:pt x="430" y="352"/>
                        </a:lnTo>
                        <a:lnTo>
                          <a:pt x="488" y="136"/>
                        </a:lnTo>
                        <a:lnTo>
                          <a:pt x="602" y="0"/>
                        </a:lnTo>
                        <a:lnTo>
                          <a:pt x="29"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348" name="Group 326"/>
                <p:cNvGrpSpPr>
                  <a:grpSpLocks/>
                </p:cNvGrpSpPr>
                <p:nvPr/>
              </p:nvGrpSpPr>
              <p:grpSpPr bwMode="auto">
                <a:xfrm>
                  <a:off x="2416" y="196"/>
                  <a:ext cx="317" cy="461"/>
                  <a:chOff x="2416" y="196"/>
                  <a:chExt cx="317" cy="461"/>
                </a:xfrm>
                <a:grpFill/>
              </p:grpSpPr>
              <p:sp>
                <p:nvSpPr>
                  <p:cNvPr id="416" name="Freeform 327"/>
                  <p:cNvSpPr>
                    <a:spLocks/>
                  </p:cNvSpPr>
                  <p:nvPr/>
                </p:nvSpPr>
                <p:spPr bwMode="auto">
                  <a:xfrm>
                    <a:off x="2416" y="196"/>
                    <a:ext cx="317" cy="461"/>
                  </a:xfrm>
                  <a:custGeom>
                    <a:avLst/>
                    <a:gdLst>
                      <a:gd name="T0" fmla="*/ 173 w 317"/>
                      <a:gd name="T1" fmla="*/ 0 h 461"/>
                      <a:gd name="T2" fmla="*/ 58 w 317"/>
                      <a:gd name="T3" fmla="*/ 136 h 461"/>
                      <a:gd name="T4" fmla="*/ 0 w 317"/>
                      <a:gd name="T5" fmla="*/ 352 h 461"/>
                      <a:gd name="T6" fmla="*/ 29 w 317"/>
                      <a:gd name="T7" fmla="*/ 352 h 461"/>
                      <a:gd name="T8" fmla="*/ 29 w 317"/>
                      <a:gd name="T9" fmla="*/ 434 h 461"/>
                      <a:gd name="T10" fmla="*/ 173 w 317"/>
                      <a:gd name="T11" fmla="*/ 461 h 461"/>
                      <a:gd name="T12" fmla="*/ 230 w 317"/>
                      <a:gd name="T13" fmla="*/ 272 h 461"/>
                      <a:gd name="T14" fmla="*/ 288 w 317"/>
                      <a:gd name="T15" fmla="*/ 82 h 461"/>
                      <a:gd name="T16" fmla="*/ 317 w 317"/>
                      <a:gd name="T17" fmla="*/ 0 h 461"/>
                      <a:gd name="T18" fmla="*/ 173 w 317"/>
                      <a:gd name="T19" fmla="*/ 0 h 4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7"/>
                      <a:gd name="T31" fmla="*/ 0 h 461"/>
                      <a:gd name="T32" fmla="*/ 317 w 317"/>
                      <a:gd name="T33" fmla="*/ 461 h 4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7" h="461">
                        <a:moveTo>
                          <a:pt x="173" y="0"/>
                        </a:moveTo>
                        <a:lnTo>
                          <a:pt x="58" y="136"/>
                        </a:lnTo>
                        <a:lnTo>
                          <a:pt x="0" y="352"/>
                        </a:lnTo>
                        <a:lnTo>
                          <a:pt x="29" y="352"/>
                        </a:lnTo>
                        <a:lnTo>
                          <a:pt x="29" y="434"/>
                        </a:lnTo>
                        <a:lnTo>
                          <a:pt x="173" y="461"/>
                        </a:lnTo>
                        <a:lnTo>
                          <a:pt x="230" y="272"/>
                        </a:lnTo>
                        <a:lnTo>
                          <a:pt x="288" y="82"/>
                        </a:lnTo>
                        <a:lnTo>
                          <a:pt x="317" y="0"/>
                        </a:lnTo>
                        <a:lnTo>
                          <a:pt x="173"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417" name="Freeform 328"/>
                  <p:cNvSpPr>
                    <a:spLocks/>
                  </p:cNvSpPr>
                  <p:nvPr/>
                </p:nvSpPr>
                <p:spPr bwMode="auto">
                  <a:xfrm>
                    <a:off x="2416" y="196"/>
                    <a:ext cx="317" cy="461"/>
                  </a:xfrm>
                  <a:custGeom>
                    <a:avLst/>
                    <a:gdLst>
                      <a:gd name="T0" fmla="*/ 173 w 317"/>
                      <a:gd name="T1" fmla="*/ 0 h 461"/>
                      <a:gd name="T2" fmla="*/ 58 w 317"/>
                      <a:gd name="T3" fmla="*/ 136 h 461"/>
                      <a:gd name="T4" fmla="*/ 0 w 317"/>
                      <a:gd name="T5" fmla="*/ 352 h 461"/>
                      <a:gd name="T6" fmla="*/ 29 w 317"/>
                      <a:gd name="T7" fmla="*/ 352 h 461"/>
                      <a:gd name="T8" fmla="*/ 29 w 317"/>
                      <a:gd name="T9" fmla="*/ 434 h 461"/>
                      <a:gd name="T10" fmla="*/ 173 w 317"/>
                      <a:gd name="T11" fmla="*/ 461 h 461"/>
                      <a:gd name="T12" fmla="*/ 230 w 317"/>
                      <a:gd name="T13" fmla="*/ 272 h 461"/>
                      <a:gd name="T14" fmla="*/ 288 w 317"/>
                      <a:gd name="T15" fmla="*/ 82 h 461"/>
                      <a:gd name="T16" fmla="*/ 317 w 317"/>
                      <a:gd name="T17" fmla="*/ 0 h 461"/>
                      <a:gd name="T18" fmla="*/ 173 w 317"/>
                      <a:gd name="T19" fmla="*/ 0 h 4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7"/>
                      <a:gd name="T31" fmla="*/ 0 h 461"/>
                      <a:gd name="T32" fmla="*/ 317 w 317"/>
                      <a:gd name="T33" fmla="*/ 461 h 4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7" h="461">
                        <a:moveTo>
                          <a:pt x="173" y="0"/>
                        </a:moveTo>
                        <a:lnTo>
                          <a:pt x="58" y="136"/>
                        </a:lnTo>
                        <a:lnTo>
                          <a:pt x="0" y="352"/>
                        </a:lnTo>
                        <a:lnTo>
                          <a:pt x="29" y="352"/>
                        </a:lnTo>
                        <a:lnTo>
                          <a:pt x="29" y="434"/>
                        </a:lnTo>
                        <a:lnTo>
                          <a:pt x="173" y="461"/>
                        </a:lnTo>
                        <a:lnTo>
                          <a:pt x="230" y="272"/>
                        </a:lnTo>
                        <a:lnTo>
                          <a:pt x="288" y="82"/>
                        </a:lnTo>
                        <a:lnTo>
                          <a:pt x="317" y="0"/>
                        </a:lnTo>
                        <a:lnTo>
                          <a:pt x="173"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349" name="Group 329"/>
                <p:cNvGrpSpPr>
                  <a:grpSpLocks/>
                </p:cNvGrpSpPr>
                <p:nvPr/>
              </p:nvGrpSpPr>
              <p:grpSpPr bwMode="auto">
                <a:xfrm>
                  <a:off x="2590" y="196"/>
                  <a:ext cx="372" cy="488"/>
                  <a:chOff x="2590" y="196"/>
                  <a:chExt cx="372" cy="488"/>
                </a:xfrm>
                <a:grpFill/>
              </p:grpSpPr>
              <p:sp>
                <p:nvSpPr>
                  <p:cNvPr id="414" name="Freeform 330"/>
                  <p:cNvSpPr>
                    <a:spLocks/>
                  </p:cNvSpPr>
                  <p:nvPr/>
                </p:nvSpPr>
                <p:spPr bwMode="auto">
                  <a:xfrm>
                    <a:off x="2590" y="196"/>
                    <a:ext cx="372" cy="488"/>
                  </a:xfrm>
                  <a:custGeom>
                    <a:avLst/>
                    <a:gdLst>
                      <a:gd name="T0" fmla="*/ 143 w 372"/>
                      <a:gd name="T1" fmla="*/ 0 h 488"/>
                      <a:gd name="T2" fmla="*/ 115 w 372"/>
                      <a:gd name="T3" fmla="*/ 82 h 488"/>
                      <a:gd name="T4" fmla="*/ 57 w 372"/>
                      <a:gd name="T5" fmla="*/ 272 h 488"/>
                      <a:gd name="T6" fmla="*/ 0 w 372"/>
                      <a:gd name="T7" fmla="*/ 461 h 488"/>
                      <a:gd name="T8" fmla="*/ 0 w 372"/>
                      <a:gd name="T9" fmla="*/ 488 h 488"/>
                      <a:gd name="T10" fmla="*/ 315 w 372"/>
                      <a:gd name="T11" fmla="*/ 488 h 488"/>
                      <a:gd name="T12" fmla="*/ 372 w 372"/>
                      <a:gd name="T13" fmla="*/ 379 h 488"/>
                      <a:gd name="T14" fmla="*/ 257 w 372"/>
                      <a:gd name="T15" fmla="*/ 407 h 488"/>
                      <a:gd name="T16" fmla="*/ 344 w 372"/>
                      <a:gd name="T17" fmla="*/ 299 h 488"/>
                      <a:gd name="T18" fmla="*/ 228 w 372"/>
                      <a:gd name="T19" fmla="*/ 272 h 488"/>
                      <a:gd name="T20" fmla="*/ 315 w 372"/>
                      <a:gd name="T21" fmla="*/ 163 h 488"/>
                      <a:gd name="T22" fmla="*/ 315 w 372"/>
                      <a:gd name="T23" fmla="*/ 54 h 488"/>
                      <a:gd name="T24" fmla="*/ 257 w 372"/>
                      <a:gd name="T25" fmla="*/ 27 h 488"/>
                      <a:gd name="T26" fmla="*/ 228 w 372"/>
                      <a:gd name="T27" fmla="*/ 109 h 488"/>
                      <a:gd name="T28" fmla="*/ 201 w 372"/>
                      <a:gd name="T29" fmla="*/ 54 h 488"/>
                      <a:gd name="T30" fmla="*/ 228 w 372"/>
                      <a:gd name="T31" fmla="*/ 0 h 488"/>
                      <a:gd name="T32" fmla="*/ 143 w 372"/>
                      <a:gd name="T33" fmla="*/ 0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2"/>
                      <a:gd name="T52" fmla="*/ 0 h 488"/>
                      <a:gd name="T53" fmla="*/ 372 w 372"/>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2" h="488">
                        <a:moveTo>
                          <a:pt x="143" y="0"/>
                        </a:moveTo>
                        <a:lnTo>
                          <a:pt x="115" y="82"/>
                        </a:lnTo>
                        <a:lnTo>
                          <a:pt x="57" y="272"/>
                        </a:lnTo>
                        <a:lnTo>
                          <a:pt x="0" y="461"/>
                        </a:lnTo>
                        <a:lnTo>
                          <a:pt x="0" y="488"/>
                        </a:lnTo>
                        <a:lnTo>
                          <a:pt x="315" y="488"/>
                        </a:lnTo>
                        <a:lnTo>
                          <a:pt x="372" y="379"/>
                        </a:lnTo>
                        <a:lnTo>
                          <a:pt x="257" y="407"/>
                        </a:lnTo>
                        <a:lnTo>
                          <a:pt x="344" y="299"/>
                        </a:lnTo>
                        <a:lnTo>
                          <a:pt x="228" y="272"/>
                        </a:lnTo>
                        <a:lnTo>
                          <a:pt x="315" y="163"/>
                        </a:lnTo>
                        <a:lnTo>
                          <a:pt x="315" y="54"/>
                        </a:lnTo>
                        <a:lnTo>
                          <a:pt x="257" y="27"/>
                        </a:lnTo>
                        <a:lnTo>
                          <a:pt x="228" y="109"/>
                        </a:lnTo>
                        <a:lnTo>
                          <a:pt x="201" y="54"/>
                        </a:lnTo>
                        <a:lnTo>
                          <a:pt x="228" y="0"/>
                        </a:lnTo>
                        <a:lnTo>
                          <a:pt x="143"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415" name="Freeform 331"/>
                  <p:cNvSpPr>
                    <a:spLocks/>
                  </p:cNvSpPr>
                  <p:nvPr/>
                </p:nvSpPr>
                <p:spPr bwMode="auto">
                  <a:xfrm>
                    <a:off x="2590" y="196"/>
                    <a:ext cx="372" cy="488"/>
                  </a:xfrm>
                  <a:custGeom>
                    <a:avLst/>
                    <a:gdLst>
                      <a:gd name="T0" fmla="*/ 143 w 372"/>
                      <a:gd name="T1" fmla="*/ 0 h 488"/>
                      <a:gd name="T2" fmla="*/ 115 w 372"/>
                      <a:gd name="T3" fmla="*/ 82 h 488"/>
                      <a:gd name="T4" fmla="*/ 57 w 372"/>
                      <a:gd name="T5" fmla="*/ 272 h 488"/>
                      <a:gd name="T6" fmla="*/ 0 w 372"/>
                      <a:gd name="T7" fmla="*/ 461 h 488"/>
                      <a:gd name="T8" fmla="*/ 0 w 372"/>
                      <a:gd name="T9" fmla="*/ 488 h 488"/>
                      <a:gd name="T10" fmla="*/ 315 w 372"/>
                      <a:gd name="T11" fmla="*/ 488 h 488"/>
                      <a:gd name="T12" fmla="*/ 372 w 372"/>
                      <a:gd name="T13" fmla="*/ 379 h 488"/>
                      <a:gd name="T14" fmla="*/ 257 w 372"/>
                      <a:gd name="T15" fmla="*/ 407 h 488"/>
                      <a:gd name="T16" fmla="*/ 344 w 372"/>
                      <a:gd name="T17" fmla="*/ 299 h 488"/>
                      <a:gd name="T18" fmla="*/ 228 w 372"/>
                      <a:gd name="T19" fmla="*/ 272 h 488"/>
                      <a:gd name="T20" fmla="*/ 315 w 372"/>
                      <a:gd name="T21" fmla="*/ 163 h 488"/>
                      <a:gd name="T22" fmla="*/ 315 w 372"/>
                      <a:gd name="T23" fmla="*/ 54 h 488"/>
                      <a:gd name="T24" fmla="*/ 257 w 372"/>
                      <a:gd name="T25" fmla="*/ 27 h 488"/>
                      <a:gd name="T26" fmla="*/ 228 w 372"/>
                      <a:gd name="T27" fmla="*/ 109 h 488"/>
                      <a:gd name="T28" fmla="*/ 201 w 372"/>
                      <a:gd name="T29" fmla="*/ 54 h 488"/>
                      <a:gd name="T30" fmla="*/ 228 w 372"/>
                      <a:gd name="T31" fmla="*/ 0 h 488"/>
                      <a:gd name="T32" fmla="*/ 143 w 372"/>
                      <a:gd name="T33" fmla="*/ 0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2"/>
                      <a:gd name="T52" fmla="*/ 0 h 488"/>
                      <a:gd name="T53" fmla="*/ 372 w 372"/>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2" h="488">
                        <a:moveTo>
                          <a:pt x="143" y="0"/>
                        </a:moveTo>
                        <a:lnTo>
                          <a:pt x="115" y="82"/>
                        </a:lnTo>
                        <a:lnTo>
                          <a:pt x="57" y="272"/>
                        </a:lnTo>
                        <a:lnTo>
                          <a:pt x="0" y="461"/>
                        </a:lnTo>
                        <a:lnTo>
                          <a:pt x="0" y="488"/>
                        </a:lnTo>
                        <a:lnTo>
                          <a:pt x="315" y="488"/>
                        </a:lnTo>
                        <a:lnTo>
                          <a:pt x="372" y="379"/>
                        </a:lnTo>
                        <a:lnTo>
                          <a:pt x="257" y="407"/>
                        </a:lnTo>
                        <a:lnTo>
                          <a:pt x="344" y="299"/>
                        </a:lnTo>
                        <a:lnTo>
                          <a:pt x="228" y="272"/>
                        </a:lnTo>
                        <a:lnTo>
                          <a:pt x="315" y="163"/>
                        </a:lnTo>
                        <a:lnTo>
                          <a:pt x="315" y="54"/>
                        </a:lnTo>
                        <a:lnTo>
                          <a:pt x="257" y="27"/>
                        </a:lnTo>
                        <a:lnTo>
                          <a:pt x="228" y="109"/>
                        </a:lnTo>
                        <a:lnTo>
                          <a:pt x="201" y="54"/>
                        </a:lnTo>
                        <a:lnTo>
                          <a:pt x="228" y="0"/>
                        </a:lnTo>
                        <a:lnTo>
                          <a:pt x="143"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350" name="Group 332"/>
                <p:cNvGrpSpPr>
                  <a:grpSpLocks/>
                </p:cNvGrpSpPr>
                <p:nvPr/>
              </p:nvGrpSpPr>
              <p:grpSpPr bwMode="auto">
                <a:xfrm>
                  <a:off x="1270" y="467"/>
                  <a:ext cx="430" cy="325"/>
                  <a:chOff x="1270" y="467"/>
                  <a:chExt cx="430" cy="325"/>
                </a:xfrm>
                <a:grpFill/>
              </p:grpSpPr>
              <p:sp>
                <p:nvSpPr>
                  <p:cNvPr id="412" name="Freeform 333"/>
                  <p:cNvSpPr>
                    <a:spLocks/>
                  </p:cNvSpPr>
                  <p:nvPr/>
                </p:nvSpPr>
                <p:spPr bwMode="auto">
                  <a:xfrm>
                    <a:off x="1270" y="467"/>
                    <a:ext cx="430" cy="325"/>
                  </a:xfrm>
                  <a:custGeom>
                    <a:avLst/>
                    <a:gdLst>
                      <a:gd name="T0" fmla="*/ 28 w 430"/>
                      <a:gd name="T1" fmla="*/ 0 h 325"/>
                      <a:gd name="T2" fmla="*/ 28 w 430"/>
                      <a:gd name="T3" fmla="*/ 55 h 325"/>
                      <a:gd name="T4" fmla="*/ 0 w 430"/>
                      <a:gd name="T5" fmla="*/ 108 h 325"/>
                      <a:gd name="T6" fmla="*/ 0 w 430"/>
                      <a:gd name="T7" fmla="*/ 325 h 325"/>
                      <a:gd name="T8" fmla="*/ 229 w 430"/>
                      <a:gd name="T9" fmla="*/ 325 h 325"/>
                      <a:gd name="T10" fmla="*/ 229 w 430"/>
                      <a:gd name="T11" fmla="*/ 271 h 325"/>
                      <a:gd name="T12" fmla="*/ 430 w 430"/>
                      <a:gd name="T13" fmla="*/ 271 h 325"/>
                      <a:gd name="T14" fmla="*/ 430 w 430"/>
                      <a:gd name="T15" fmla="*/ 108 h 325"/>
                      <a:gd name="T16" fmla="*/ 315 w 430"/>
                      <a:gd name="T17" fmla="*/ 108 h 325"/>
                      <a:gd name="T18" fmla="*/ 315 w 430"/>
                      <a:gd name="T19" fmla="*/ 55 h 325"/>
                      <a:gd name="T20" fmla="*/ 200 w 430"/>
                      <a:gd name="T21" fmla="*/ 0 h 325"/>
                      <a:gd name="T22" fmla="*/ 28 w 430"/>
                      <a:gd name="T23" fmla="*/ 0 h 3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0"/>
                      <a:gd name="T37" fmla="*/ 0 h 325"/>
                      <a:gd name="T38" fmla="*/ 430 w 430"/>
                      <a:gd name="T39" fmla="*/ 325 h 3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0" h="325">
                        <a:moveTo>
                          <a:pt x="28" y="0"/>
                        </a:moveTo>
                        <a:lnTo>
                          <a:pt x="28" y="55"/>
                        </a:lnTo>
                        <a:lnTo>
                          <a:pt x="0" y="108"/>
                        </a:lnTo>
                        <a:lnTo>
                          <a:pt x="0" y="325"/>
                        </a:lnTo>
                        <a:lnTo>
                          <a:pt x="229" y="325"/>
                        </a:lnTo>
                        <a:lnTo>
                          <a:pt x="229" y="271"/>
                        </a:lnTo>
                        <a:lnTo>
                          <a:pt x="430" y="271"/>
                        </a:lnTo>
                        <a:lnTo>
                          <a:pt x="430" y="108"/>
                        </a:lnTo>
                        <a:lnTo>
                          <a:pt x="315" y="108"/>
                        </a:lnTo>
                        <a:lnTo>
                          <a:pt x="315" y="55"/>
                        </a:lnTo>
                        <a:lnTo>
                          <a:pt x="200" y="0"/>
                        </a:lnTo>
                        <a:lnTo>
                          <a:pt x="28"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413" name="Freeform 334"/>
                  <p:cNvSpPr>
                    <a:spLocks/>
                  </p:cNvSpPr>
                  <p:nvPr/>
                </p:nvSpPr>
                <p:spPr bwMode="auto">
                  <a:xfrm>
                    <a:off x="1270" y="467"/>
                    <a:ext cx="430" cy="325"/>
                  </a:xfrm>
                  <a:custGeom>
                    <a:avLst/>
                    <a:gdLst>
                      <a:gd name="T0" fmla="*/ 28 w 430"/>
                      <a:gd name="T1" fmla="*/ 0 h 325"/>
                      <a:gd name="T2" fmla="*/ 28 w 430"/>
                      <a:gd name="T3" fmla="*/ 55 h 325"/>
                      <a:gd name="T4" fmla="*/ 0 w 430"/>
                      <a:gd name="T5" fmla="*/ 108 h 325"/>
                      <a:gd name="T6" fmla="*/ 0 w 430"/>
                      <a:gd name="T7" fmla="*/ 325 h 325"/>
                      <a:gd name="T8" fmla="*/ 229 w 430"/>
                      <a:gd name="T9" fmla="*/ 325 h 325"/>
                      <a:gd name="T10" fmla="*/ 229 w 430"/>
                      <a:gd name="T11" fmla="*/ 271 h 325"/>
                      <a:gd name="T12" fmla="*/ 430 w 430"/>
                      <a:gd name="T13" fmla="*/ 271 h 325"/>
                      <a:gd name="T14" fmla="*/ 430 w 430"/>
                      <a:gd name="T15" fmla="*/ 108 h 325"/>
                      <a:gd name="T16" fmla="*/ 315 w 430"/>
                      <a:gd name="T17" fmla="*/ 108 h 325"/>
                      <a:gd name="T18" fmla="*/ 315 w 430"/>
                      <a:gd name="T19" fmla="*/ 55 h 325"/>
                      <a:gd name="T20" fmla="*/ 200 w 430"/>
                      <a:gd name="T21" fmla="*/ 0 h 325"/>
                      <a:gd name="T22" fmla="*/ 28 w 430"/>
                      <a:gd name="T23" fmla="*/ 0 h 3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0"/>
                      <a:gd name="T37" fmla="*/ 0 h 325"/>
                      <a:gd name="T38" fmla="*/ 430 w 430"/>
                      <a:gd name="T39" fmla="*/ 325 h 3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0" h="325">
                        <a:moveTo>
                          <a:pt x="28" y="0"/>
                        </a:moveTo>
                        <a:lnTo>
                          <a:pt x="28" y="55"/>
                        </a:lnTo>
                        <a:lnTo>
                          <a:pt x="0" y="108"/>
                        </a:lnTo>
                        <a:lnTo>
                          <a:pt x="0" y="325"/>
                        </a:lnTo>
                        <a:lnTo>
                          <a:pt x="229" y="325"/>
                        </a:lnTo>
                        <a:lnTo>
                          <a:pt x="229" y="271"/>
                        </a:lnTo>
                        <a:lnTo>
                          <a:pt x="430" y="271"/>
                        </a:lnTo>
                        <a:lnTo>
                          <a:pt x="430" y="108"/>
                        </a:lnTo>
                        <a:lnTo>
                          <a:pt x="315" y="108"/>
                        </a:lnTo>
                        <a:lnTo>
                          <a:pt x="315" y="55"/>
                        </a:lnTo>
                        <a:lnTo>
                          <a:pt x="200" y="0"/>
                        </a:lnTo>
                        <a:lnTo>
                          <a:pt x="28"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351" name="Group 335"/>
                <p:cNvGrpSpPr>
                  <a:grpSpLocks/>
                </p:cNvGrpSpPr>
                <p:nvPr/>
              </p:nvGrpSpPr>
              <p:grpSpPr bwMode="auto">
                <a:xfrm>
                  <a:off x="1298" y="738"/>
                  <a:ext cx="490" cy="354"/>
                  <a:chOff x="1298" y="738"/>
                  <a:chExt cx="490" cy="354"/>
                </a:xfrm>
                <a:grpFill/>
              </p:grpSpPr>
              <p:sp>
                <p:nvSpPr>
                  <p:cNvPr id="410" name="Freeform 336"/>
                  <p:cNvSpPr>
                    <a:spLocks/>
                  </p:cNvSpPr>
                  <p:nvPr/>
                </p:nvSpPr>
                <p:spPr bwMode="auto">
                  <a:xfrm>
                    <a:off x="1298" y="738"/>
                    <a:ext cx="490" cy="354"/>
                  </a:xfrm>
                  <a:custGeom>
                    <a:avLst/>
                    <a:gdLst>
                      <a:gd name="T0" fmla="*/ 57 w 490"/>
                      <a:gd name="T1" fmla="*/ 54 h 354"/>
                      <a:gd name="T2" fmla="*/ 57 w 490"/>
                      <a:gd name="T3" fmla="*/ 272 h 354"/>
                      <a:gd name="T4" fmla="*/ 0 w 490"/>
                      <a:gd name="T5" fmla="*/ 354 h 354"/>
                      <a:gd name="T6" fmla="*/ 490 w 490"/>
                      <a:gd name="T7" fmla="*/ 354 h 354"/>
                      <a:gd name="T8" fmla="*/ 490 w 490"/>
                      <a:gd name="T9" fmla="*/ 190 h 354"/>
                      <a:gd name="T10" fmla="*/ 403 w 490"/>
                      <a:gd name="T11" fmla="*/ 109 h 354"/>
                      <a:gd name="T12" fmla="*/ 403 w 490"/>
                      <a:gd name="T13" fmla="*/ 0 h 354"/>
                      <a:gd name="T14" fmla="*/ 202 w 490"/>
                      <a:gd name="T15" fmla="*/ 0 h 354"/>
                      <a:gd name="T16" fmla="*/ 202 w 490"/>
                      <a:gd name="T17" fmla="*/ 54 h 354"/>
                      <a:gd name="T18" fmla="*/ 57 w 490"/>
                      <a:gd name="T19" fmla="*/ 54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0"/>
                      <a:gd name="T31" fmla="*/ 0 h 354"/>
                      <a:gd name="T32" fmla="*/ 490 w 490"/>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0" h="354">
                        <a:moveTo>
                          <a:pt x="57" y="54"/>
                        </a:moveTo>
                        <a:lnTo>
                          <a:pt x="57" y="272"/>
                        </a:lnTo>
                        <a:lnTo>
                          <a:pt x="0" y="354"/>
                        </a:lnTo>
                        <a:lnTo>
                          <a:pt x="490" y="354"/>
                        </a:lnTo>
                        <a:lnTo>
                          <a:pt x="490" y="190"/>
                        </a:lnTo>
                        <a:lnTo>
                          <a:pt x="403" y="109"/>
                        </a:lnTo>
                        <a:lnTo>
                          <a:pt x="403" y="0"/>
                        </a:lnTo>
                        <a:lnTo>
                          <a:pt x="202" y="0"/>
                        </a:lnTo>
                        <a:lnTo>
                          <a:pt x="202" y="54"/>
                        </a:lnTo>
                        <a:lnTo>
                          <a:pt x="57" y="54"/>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411" name="Freeform 337"/>
                  <p:cNvSpPr>
                    <a:spLocks/>
                  </p:cNvSpPr>
                  <p:nvPr/>
                </p:nvSpPr>
                <p:spPr bwMode="auto">
                  <a:xfrm>
                    <a:off x="1298" y="738"/>
                    <a:ext cx="490" cy="354"/>
                  </a:xfrm>
                  <a:custGeom>
                    <a:avLst/>
                    <a:gdLst>
                      <a:gd name="T0" fmla="*/ 57 w 490"/>
                      <a:gd name="T1" fmla="*/ 54 h 354"/>
                      <a:gd name="T2" fmla="*/ 57 w 490"/>
                      <a:gd name="T3" fmla="*/ 272 h 354"/>
                      <a:gd name="T4" fmla="*/ 0 w 490"/>
                      <a:gd name="T5" fmla="*/ 354 h 354"/>
                      <a:gd name="T6" fmla="*/ 490 w 490"/>
                      <a:gd name="T7" fmla="*/ 354 h 354"/>
                      <a:gd name="T8" fmla="*/ 490 w 490"/>
                      <a:gd name="T9" fmla="*/ 190 h 354"/>
                      <a:gd name="T10" fmla="*/ 403 w 490"/>
                      <a:gd name="T11" fmla="*/ 109 h 354"/>
                      <a:gd name="T12" fmla="*/ 403 w 490"/>
                      <a:gd name="T13" fmla="*/ 0 h 354"/>
                      <a:gd name="T14" fmla="*/ 202 w 490"/>
                      <a:gd name="T15" fmla="*/ 0 h 354"/>
                      <a:gd name="T16" fmla="*/ 202 w 490"/>
                      <a:gd name="T17" fmla="*/ 54 h 354"/>
                      <a:gd name="T18" fmla="*/ 57 w 490"/>
                      <a:gd name="T19" fmla="*/ 54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0"/>
                      <a:gd name="T31" fmla="*/ 0 h 354"/>
                      <a:gd name="T32" fmla="*/ 490 w 490"/>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0" h="354">
                        <a:moveTo>
                          <a:pt x="57" y="54"/>
                        </a:moveTo>
                        <a:lnTo>
                          <a:pt x="57" y="272"/>
                        </a:lnTo>
                        <a:lnTo>
                          <a:pt x="0" y="354"/>
                        </a:lnTo>
                        <a:lnTo>
                          <a:pt x="490" y="354"/>
                        </a:lnTo>
                        <a:lnTo>
                          <a:pt x="490" y="190"/>
                        </a:lnTo>
                        <a:lnTo>
                          <a:pt x="403" y="109"/>
                        </a:lnTo>
                        <a:lnTo>
                          <a:pt x="403" y="0"/>
                        </a:lnTo>
                        <a:lnTo>
                          <a:pt x="202" y="0"/>
                        </a:lnTo>
                        <a:lnTo>
                          <a:pt x="202" y="54"/>
                        </a:lnTo>
                        <a:lnTo>
                          <a:pt x="57" y="54"/>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352" name="Group 338"/>
                <p:cNvGrpSpPr>
                  <a:grpSpLocks/>
                </p:cNvGrpSpPr>
                <p:nvPr/>
              </p:nvGrpSpPr>
              <p:grpSpPr bwMode="auto">
                <a:xfrm>
                  <a:off x="1700" y="522"/>
                  <a:ext cx="458" cy="434"/>
                  <a:chOff x="1700" y="522"/>
                  <a:chExt cx="458" cy="434"/>
                </a:xfrm>
                <a:grpFill/>
              </p:grpSpPr>
              <p:sp>
                <p:nvSpPr>
                  <p:cNvPr id="408" name="Freeform 339"/>
                  <p:cNvSpPr>
                    <a:spLocks/>
                  </p:cNvSpPr>
                  <p:nvPr/>
                </p:nvSpPr>
                <p:spPr bwMode="auto">
                  <a:xfrm>
                    <a:off x="1700" y="522"/>
                    <a:ext cx="458" cy="434"/>
                  </a:xfrm>
                  <a:custGeom>
                    <a:avLst/>
                    <a:gdLst>
                      <a:gd name="T0" fmla="*/ 0 w 458"/>
                      <a:gd name="T1" fmla="*/ 135 h 434"/>
                      <a:gd name="T2" fmla="*/ 0 w 458"/>
                      <a:gd name="T3" fmla="*/ 325 h 434"/>
                      <a:gd name="T4" fmla="*/ 86 w 458"/>
                      <a:gd name="T5" fmla="*/ 406 h 434"/>
                      <a:gd name="T6" fmla="*/ 86 w 458"/>
                      <a:gd name="T7" fmla="*/ 434 h 434"/>
                      <a:gd name="T8" fmla="*/ 343 w 458"/>
                      <a:gd name="T9" fmla="*/ 434 h 434"/>
                      <a:gd name="T10" fmla="*/ 372 w 458"/>
                      <a:gd name="T11" fmla="*/ 325 h 434"/>
                      <a:gd name="T12" fmla="*/ 458 w 458"/>
                      <a:gd name="T13" fmla="*/ 189 h 434"/>
                      <a:gd name="T14" fmla="*/ 430 w 458"/>
                      <a:gd name="T15" fmla="*/ 53 h 434"/>
                      <a:gd name="T16" fmla="*/ 401 w 458"/>
                      <a:gd name="T17" fmla="*/ 26 h 434"/>
                      <a:gd name="T18" fmla="*/ 343 w 458"/>
                      <a:gd name="T19" fmla="*/ 26 h 434"/>
                      <a:gd name="T20" fmla="*/ 315 w 458"/>
                      <a:gd name="T21" fmla="*/ 0 h 434"/>
                      <a:gd name="T22" fmla="*/ 115 w 458"/>
                      <a:gd name="T23" fmla="*/ 135 h 434"/>
                      <a:gd name="T24" fmla="*/ 0 w 458"/>
                      <a:gd name="T25" fmla="*/ 135 h 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8"/>
                      <a:gd name="T40" fmla="*/ 0 h 434"/>
                      <a:gd name="T41" fmla="*/ 458 w 458"/>
                      <a:gd name="T42" fmla="*/ 434 h 4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8" h="434">
                        <a:moveTo>
                          <a:pt x="0" y="135"/>
                        </a:moveTo>
                        <a:lnTo>
                          <a:pt x="0" y="325"/>
                        </a:lnTo>
                        <a:lnTo>
                          <a:pt x="86" y="406"/>
                        </a:lnTo>
                        <a:lnTo>
                          <a:pt x="86" y="434"/>
                        </a:lnTo>
                        <a:lnTo>
                          <a:pt x="343" y="434"/>
                        </a:lnTo>
                        <a:lnTo>
                          <a:pt x="372" y="325"/>
                        </a:lnTo>
                        <a:lnTo>
                          <a:pt x="458" y="189"/>
                        </a:lnTo>
                        <a:lnTo>
                          <a:pt x="430" y="53"/>
                        </a:lnTo>
                        <a:lnTo>
                          <a:pt x="401" y="26"/>
                        </a:lnTo>
                        <a:lnTo>
                          <a:pt x="343" y="26"/>
                        </a:lnTo>
                        <a:lnTo>
                          <a:pt x="315" y="0"/>
                        </a:lnTo>
                        <a:lnTo>
                          <a:pt x="115" y="135"/>
                        </a:lnTo>
                        <a:lnTo>
                          <a:pt x="0" y="135"/>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409" name="Freeform 340"/>
                  <p:cNvSpPr>
                    <a:spLocks/>
                  </p:cNvSpPr>
                  <p:nvPr/>
                </p:nvSpPr>
                <p:spPr bwMode="auto">
                  <a:xfrm>
                    <a:off x="1700" y="522"/>
                    <a:ext cx="458" cy="434"/>
                  </a:xfrm>
                  <a:custGeom>
                    <a:avLst/>
                    <a:gdLst>
                      <a:gd name="T0" fmla="*/ 0 w 458"/>
                      <a:gd name="T1" fmla="*/ 135 h 434"/>
                      <a:gd name="T2" fmla="*/ 0 w 458"/>
                      <a:gd name="T3" fmla="*/ 325 h 434"/>
                      <a:gd name="T4" fmla="*/ 86 w 458"/>
                      <a:gd name="T5" fmla="*/ 406 h 434"/>
                      <a:gd name="T6" fmla="*/ 86 w 458"/>
                      <a:gd name="T7" fmla="*/ 434 h 434"/>
                      <a:gd name="T8" fmla="*/ 343 w 458"/>
                      <a:gd name="T9" fmla="*/ 434 h 434"/>
                      <a:gd name="T10" fmla="*/ 372 w 458"/>
                      <a:gd name="T11" fmla="*/ 325 h 434"/>
                      <a:gd name="T12" fmla="*/ 458 w 458"/>
                      <a:gd name="T13" fmla="*/ 189 h 434"/>
                      <a:gd name="T14" fmla="*/ 430 w 458"/>
                      <a:gd name="T15" fmla="*/ 53 h 434"/>
                      <a:gd name="T16" fmla="*/ 401 w 458"/>
                      <a:gd name="T17" fmla="*/ 26 h 434"/>
                      <a:gd name="T18" fmla="*/ 343 w 458"/>
                      <a:gd name="T19" fmla="*/ 26 h 434"/>
                      <a:gd name="T20" fmla="*/ 315 w 458"/>
                      <a:gd name="T21" fmla="*/ 0 h 434"/>
                      <a:gd name="T22" fmla="*/ 115 w 458"/>
                      <a:gd name="T23" fmla="*/ 135 h 434"/>
                      <a:gd name="T24" fmla="*/ 0 w 458"/>
                      <a:gd name="T25" fmla="*/ 135 h 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8"/>
                      <a:gd name="T40" fmla="*/ 0 h 434"/>
                      <a:gd name="T41" fmla="*/ 458 w 458"/>
                      <a:gd name="T42" fmla="*/ 434 h 4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8" h="434">
                        <a:moveTo>
                          <a:pt x="0" y="135"/>
                        </a:moveTo>
                        <a:lnTo>
                          <a:pt x="0" y="325"/>
                        </a:lnTo>
                        <a:lnTo>
                          <a:pt x="86" y="406"/>
                        </a:lnTo>
                        <a:lnTo>
                          <a:pt x="86" y="434"/>
                        </a:lnTo>
                        <a:lnTo>
                          <a:pt x="343" y="434"/>
                        </a:lnTo>
                        <a:lnTo>
                          <a:pt x="372" y="325"/>
                        </a:lnTo>
                        <a:lnTo>
                          <a:pt x="458" y="189"/>
                        </a:lnTo>
                        <a:lnTo>
                          <a:pt x="430" y="53"/>
                        </a:lnTo>
                        <a:lnTo>
                          <a:pt x="401" y="26"/>
                        </a:lnTo>
                        <a:lnTo>
                          <a:pt x="343" y="26"/>
                        </a:lnTo>
                        <a:lnTo>
                          <a:pt x="315" y="0"/>
                        </a:lnTo>
                        <a:lnTo>
                          <a:pt x="115" y="135"/>
                        </a:lnTo>
                        <a:lnTo>
                          <a:pt x="0" y="135"/>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353" name="Group 341"/>
                <p:cNvGrpSpPr>
                  <a:grpSpLocks/>
                </p:cNvGrpSpPr>
                <p:nvPr/>
              </p:nvGrpSpPr>
              <p:grpSpPr bwMode="auto">
                <a:xfrm>
                  <a:off x="1786" y="955"/>
                  <a:ext cx="401" cy="380"/>
                  <a:chOff x="1786" y="955"/>
                  <a:chExt cx="401" cy="380"/>
                </a:xfrm>
                <a:grpFill/>
              </p:grpSpPr>
              <p:sp>
                <p:nvSpPr>
                  <p:cNvPr id="406" name="Freeform 342"/>
                  <p:cNvSpPr>
                    <a:spLocks/>
                  </p:cNvSpPr>
                  <p:nvPr/>
                </p:nvSpPr>
                <p:spPr bwMode="auto">
                  <a:xfrm>
                    <a:off x="1786" y="955"/>
                    <a:ext cx="401" cy="380"/>
                  </a:xfrm>
                  <a:custGeom>
                    <a:avLst/>
                    <a:gdLst>
                      <a:gd name="T0" fmla="*/ 0 w 401"/>
                      <a:gd name="T1" fmla="*/ 0 h 380"/>
                      <a:gd name="T2" fmla="*/ 0 w 401"/>
                      <a:gd name="T3" fmla="*/ 380 h 380"/>
                      <a:gd name="T4" fmla="*/ 373 w 401"/>
                      <a:gd name="T5" fmla="*/ 380 h 380"/>
                      <a:gd name="T6" fmla="*/ 373 w 401"/>
                      <a:gd name="T7" fmla="*/ 298 h 380"/>
                      <a:gd name="T8" fmla="*/ 344 w 401"/>
                      <a:gd name="T9" fmla="*/ 218 h 380"/>
                      <a:gd name="T10" fmla="*/ 401 w 401"/>
                      <a:gd name="T11" fmla="*/ 190 h 380"/>
                      <a:gd name="T12" fmla="*/ 373 w 401"/>
                      <a:gd name="T13" fmla="*/ 136 h 380"/>
                      <a:gd name="T14" fmla="*/ 287 w 401"/>
                      <a:gd name="T15" fmla="*/ 109 h 380"/>
                      <a:gd name="T16" fmla="*/ 287 w 401"/>
                      <a:gd name="T17" fmla="*/ 0 h 380"/>
                      <a:gd name="T18" fmla="*/ 0 w 401"/>
                      <a:gd name="T19" fmla="*/ 0 h 3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1"/>
                      <a:gd name="T31" fmla="*/ 0 h 380"/>
                      <a:gd name="T32" fmla="*/ 401 w 401"/>
                      <a:gd name="T33" fmla="*/ 380 h 3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1" h="380">
                        <a:moveTo>
                          <a:pt x="0" y="0"/>
                        </a:moveTo>
                        <a:lnTo>
                          <a:pt x="0" y="380"/>
                        </a:lnTo>
                        <a:lnTo>
                          <a:pt x="373" y="380"/>
                        </a:lnTo>
                        <a:lnTo>
                          <a:pt x="373" y="298"/>
                        </a:lnTo>
                        <a:lnTo>
                          <a:pt x="344" y="218"/>
                        </a:lnTo>
                        <a:lnTo>
                          <a:pt x="401" y="190"/>
                        </a:lnTo>
                        <a:lnTo>
                          <a:pt x="373" y="136"/>
                        </a:lnTo>
                        <a:lnTo>
                          <a:pt x="287" y="109"/>
                        </a:lnTo>
                        <a:lnTo>
                          <a:pt x="287" y="0"/>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407" name="Freeform 343"/>
                  <p:cNvSpPr>
                    <a:spLocks/>
                  </p:cNvSpPr>
                  <p:nvPr/>
                </p:nvSpPr>
                <p:spPr bwMode="auto">
                  <a:xfrm>
                    <a:off x="1786" y="955"/>
                    <a:ext cx="401" cy="380"/>
                  </a:xfrm>
                  <a:custGeom>
                    <a:avLst/>
                    <a:gdLst>
                      <a:gd name="T0" fmla="*/ 0 w 401"/>
                      <a:gd name="T1" fmla="*/ 0 h 380"/>
                      <a:gd name="T2" fmla="*/ 0 w 401"/>
                      <a:gd name="T3" fmla="*/ 380 h 380"/>
                      <a:gd name="T4" fmla="*/ 373 w 401"/>
                      <a:gd name="T5" fmla="*/ 380 h 380"/>
                      <a:gd name="T6" fmla="*/ 373 w 401"/>
                      <a:gd name="T7" fmla="*/ 298 h 380"/>
                      <a:gd name="T8" fmla="*/ 344 w 401"/>
                      <a:gd name="T9" fmla="*/ 218 h 380"/>
                      <a:gd name="T10" fmla="*/ 401 w 401"/>
                      <a:gd name="T11" fmla="*/ 190 h 380"/>
                      <a:gd name="T12" fmla="*/ 373 w 401"/>
                      <a:gd name="T13" fmla="*/ 136 h 380"/>
                      <a:gd name="T14" fmla="*/ 287 w 401"/>
                      <a:gd name="T15" fmla="*/ 109 h 380"/>
                      <a:gd name="T16" fmla="*/ 287 w 401"/>
                      <a:gd name="T17" fmla="*/ 0 h 380"/>
                      <a:gd name="T18" fmla="*/ 0 w 401"/>
                      <a:gd name="T19" fmla="*/ 0 h 3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1"/>
                      <a:gd name="T31" fmla="*/ 0 h 380"/>
                      <a:gd name="T32" fmla="*/ 401 w 401"/>
                      <a:gd name="T33" fmla="*/ 380 h 3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1" h="380">
                        <a:moveTo>
                          <a:pt x="0" y="0"/>
                        </a:moveTo>
                        <a:lnTo>
                          <a:pt x="0" y="380"/>
                        </a:lnTo>
                        <a:lnTo>
                          <a:pt x="373" y="380"/>
                        </a:lnTo>
                        <a:lnTo>
                          <a:pt x="373" y="298"/>
                        </a:lnTo>
                        <a:lnTo>
                          <a:pt x="344" y="218"/>
                        </a:lnTo>
                        <a:lnTo>
                          <a:pt x="401" y="190"/>
                        </a:lnTo>
                        <a:lnTo>
                          <a:pt x="373" y="136"/>
                        </a:lnTo>
                        <a:lnTo>
                          <a:pt x="287" y="109"/>
                        </a:lnTo>
                        <a:lnTo>
                          <a:pt x="287" y="0"/>
                        </a:lnTo>
                        <a:lnTo>
                          <a:pt x="0"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354" name="Group 344"/>
                <p:cNvGrpSpPr>
                  <a:grpSpLocks/>
                </p:cNvGrpSpPr>
                <p:nvPr/>
              </p:nvGrpSpPr>
              <p:grpSpPr bwMode="auto">
                <a:xfrm>
                  <a:off x="2043" y="548"/>
                  <a:ext cx="545" cy="544"/>
                  <a:chOff x="2043" y="548"/>
                  <a:chExt cx="545" cy="544"/>
                </a:xfrm>
                <a:grpFill/>
              </p:grpSpPr>
              <p:sp>
                <p:nvSpPr>
                  <p:cNvPr id="404" name="Freeform 345"/>
                  <p:cNvSpPr>
                    <a:spLocks/>
                  </p:cNvSpPr>
                  <p:nvPr/>
                </p:nvSpPr>
                <p:spPr bwMode="auto">
                  <a:xfrm>
                    <a:off x="2043" y="548"/>
                    <a:ext cx="545" cy="544"/>
                  </a:xfrm>
                  <a:custGeom>
                    <a:avLst/>
                    <a:gdLst>
                      <a:gd name="T0" fmla="*/ 0 w 545"/>
                      <a:gd name="T1" fmla="*/ 408 h 544"/>
                      <a:gd name="T2" fmla="*/ 29 w 545"/>
                      <a:gd name="T3" fmla="*/ 408 h 544"/>
                      <a:gd name="T4" fmla="*/ 29 w 545"/>
                      <a:gd name="T5" fmla="*/ 517 h 544"/>
                      <a:gd name="T6" fmla="*/ 115 w 545"/>
                      <a:gd name="T7" fmla="*/ 544 h 544"/>
                      <a:gd name="T8" fmla="*/ 230 w 545"/>
                      <a:gd name="T9" fmla="*/ 462 h 544"/>
                      <a:gd name="T10" fmla="*/ 259 w 545"/>
                      <a:gd name="T11" fmla="*/ 354 h 544"/>
                      <a:gd name="T12" fmla="*/ 373 w 545"/>
                      <a:gd name="T13" fmla="*/ 299 h 544"/>
                      <a:gd name="T14" fmla="*/ 517 w 545"/>
                      <a:gd name="T15" fmla="*/ 299 h 544"/>
                      <a:gd name="T16" fmla="*/ 517 w 545"/>
                      <a:gd name="T17" fmla="*/ 163 h 544"/>
                      <a:gd name="T18" fmla="*/ 545 w 545"/>
                      <a:gd name="T19" fmla="*/ 163 h 544"/>
                      <a:gd name="T20" fmla="*/ 545 w 545"/>
                      <a:gd name="T21" fmla="*/ 109 h 544"/>
                      <a:gd name="T22" fmla="*/ 402 w 545"/>
                      <a:gd name="T23" fmla="*/ 82 h 544"/>
                      <a:gd name="T24" fmla="*/ 402 w 545"/>
                      <a:gd name="T25" fmla="*/ 0 h 544"/>
                      <a:gd name="T26" fmla="*/ 373 w 545"/>
                      <a:gd name="T27" fmla="*/ 0 h 544"/>
                      <a:gd name="T28" fmla="*/ 345 w 545"/>
                      <a:gd name="T29" fmla="*/ 54 h 544"/>
                      <a:gd name="T30" fmla="*/ 115 w 545"/>
                      <a:gd name="T31" fmla="*/ 163 h 544"/>
                      <a:gd name="T32" fmla="*/ 29 w 545"/>
                      <a:gd name="T33" fmla="*/ 299 h 544"/>
                      <a:gd name="T34" fmla="*/ 0 w 545"/>
                      <a:gd name="T35" fmla="*/ 408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5"/>
                      <a:gd name="T55" fmla="*/ 0 h 544"/>
                      <a:gd name="T56" fmla="*/ 545 w 545"/>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5" h="544">
                        <a:moveTo>
                          <a:pt x="0" y="408"/>
                        </a:moveTo>
                        <a:lnTo>
                          <a:pt x="29" y="408"/>
                        </a:lnTo>
                        <a:lnTo>
                          <a:pt x="29" y="517"/>
                        </a:lnTo>
                        <a:lnTo>
                          <a:pt x="115" y="544"/>
                        </a:lnTo>
                        <a:lnTo>
                          <a:pt x="230" y="462"/>
                        </a:lnTo>
                        <a:lnTo>
                          <a:pt x="259" y="354"/>
                        </a:lnTo>
                        <a:lnTo>
                          <a:pt x="373" y="299"/>
                        </a:lnTo>
                        <a:lnTo>
                          <a:pt x="517" y="299"/>
                        </a:lnTo>
                        <a:lnTo>
                          <a:pt x="517" y="163"/>
                        </a:lnTo>
                        <a:lnTo>
                          <a:pt x="545" y="163"/>
                        </a:lnTo>
                        <a:lnTo>
                          <a:pt x="545" y="109"/>
                        </a:lnTo>
                        <a:lnTo>
                          <a:pt x="402" y="82"/>
                        </a:lnTo>
                        <a:lnTo>
                          <a:pt x="402" y="0"/>
                        </a:lnTo>
                        <a:lnTo>
                          <a:pt x="373" y="0"/>
                        </a:lnTo>
                        <a:lnTo>
                          <a:pt x="345" y="54"/>
                        </a:lnTo>
                        <a:lnTo>
                          <a:pt x="115" y="163"/>
                        </a:lnTo>
                        <a:lnTo>
                          <a:pt x="29" y="299"/>
                        </a:lnTo>
                        <a:lnTo>
                          <a:pt x="0" y="408"/>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405" name="Freeform 346"/>
                  <p:cNvSpPr>
                    <a:spLocks/>
                  </p:cNvSpPr>
                  <p:nvPr/>
                </p:nvSpPr>
                <p:spPr bwMode="auto">
                  <a:xfrm>
                    <a:off x="2043" y="548"/>
                    <a:ext cx="545" cy="544"/>
                  </a:xfrm>
                  <a:custGeom>
                    <a:avLst/>
                    <a:gdLst>
                      <a:gd name="T0" fmla="*/ 0 w 545"/>
                      <a:gd name="T1" fmla="*/ 408 h 544"/>
                      <a:gd name="T2" fmla="*/ 29 w 545"/>
                      <a:gd name="T3" fmla="*/ 408 h 544"/>
                      <a:gd name="T4" fmla="*/ 29 w 545"/>
                      <a:gd name="T5" fmla="*/ 517 h 544"/>
                      <a:gd name="T6" fmla="*/ 115 w 545"/>
                      <a:gd name="T7" fmla="*/ 544 h 544"/>
                      <a:gd name="T8" fmla="*/ 230 w 545"/>
                      <a:gd name="T9" fmla="*/ 462 h 544"/>
                      <a:gd name="T10" fmla="*/ 259 w 545"/>
                      <a:gd name="T11" fmla="*/ 354 h 544"/>
                      <a:gd name="T12" fmla="*/ 373 w 545"/>
                      <a:gd name="T13" fmla="*/ 299 h 544"/>
                      <a:gd name="T14" fmla="*/ 517 w 545"/>
                      <a:gd name="T15" fmla="*/ 299 h 544"/>
                      <a:gd name="T16" fmla="*/ 517 w 545"/>
                      <a:gd name="T17" fmla="*/ 163 h 544"/>
                      <a:gd name="T18" fmla="*/ 545 w 545"/>
                      <a:gd name="T19" fmla="*/ 163 h 544"/>
                      <a:gd name="T20" fmla="*/ 545 w 545"/>
                      <a:gd name="T21" fmla="*/ 109 h 544"/>
                      <a:gd name="T22" fmla="*/ 402 w 545"/>
                      <a:gd name="T23" fmla="*/ 82 h 544"/>
                      <a:gd name="T24" fmla="*/ 402 w 545"/>
                      <a:gd name="T25" fmla="*/ 0 h 544"/>
                      <a:gd name="T26" fmla="*/ 373 w 545"/>
                      <a:gd name="T27" fmla="*/ 0 h 544"/>
                      <a:gd name="T28" fmla="*/ 345 w 545"/>
                      <a:gd name="T29" fmla="*/ 54 h 544"/>
                      <a:gd name="T30" fmla="*/ 115 w 545"/>
                      <a:gd name="T31" fmla="*/ 163 h 544"/>
                      <a:gd name="T32" fmla="*/ 29 w 545"/>
                      <a:gd name="T33" fmla="*/ 299 h 544"/>
                      <a:gd name="T34" fmla="*/ 0 w 545"/>
                      <a:gd name="T35" fmla="*/ 408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5"/>
                      <a:gd name="T55" fmla="*/ 0 h 544"/>
                      <a:gd name="T56" fmla="*/ 545 w 545"/>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5" h="544">
                        <a:moveTo>
                          <a:pt x="0" y="408"/>
                        </a:moveTo>
                        <a:lnTo>
                          <a:pt x="29" y="408"/>
                        </a:lnTo>
                        <a:lnTo>
                          <a:pt x="29" y="517"/>
                        </a:lnTo>
                        <a:lnTo>
                          <a:pt x="115" y="544"/>
                        </a:lnTo>
                        <a:lnTo>
                          <a:pt x="230" y="462"/>
                        </a:lnTo>
                        <a:lnTo>
                          <a:pt x="259" y="354"/>
                        </a:lnTo>
                        <a:lnTo>
                          <a:pt x="373" y="299"/>
                        </a:lnTo>
                        <a:lnTo>
                          <a:pt x="517" y="299"/>
                        </a:lnTo>
                        <a:lnTo>
                          <a:pt x="517" y="163"/>
                        </a:lnTo>
                        <a:lnTo>
                          <a:pt x="545" y="163"/>
                        </a:lnTo>
                        <a:lnTo>
                          <a:pt x="545" y="109"/>
                        </a:lnTo>
                        <a:lnTo>
                          <a:pt x="402" y="82"/>
                        </a:lnTo>
                        <a:lnTo>
                          <a:pt x="402" y="0"/>
                        </a:lnTo>
                        <a:lnTo>
                          <a:pt x="373" y="0"/>
                        </a:lnTo>
                        <a:lnTo>
                          <a:pt x="345" y="54"/>
                        </a:lnTo>
                        <a:lnTo>
                          <a:pt x="115" y="163"/>
                        </a:lnTo>
                        <a:lnTo>
                          <a:pt x="29" y="299"/>
                        </a:lnTo>
                        <a:lnTo>
                          <a:pt x="0" y="408"/>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355" name="Group 347"/>
                <p:cNvGrpSpPr>
                  <a:grpSpLocks/>
                </p:cNvGrpSpPr>
                <p:nvPr/>
              </p:nvGrpSpPr>
              <p:grpSpPr bwMode="auto">
                <a:xfrm>
                  <a:off x="2505" y="684"/>
                  <a:ext cx="600" cy="353"/>
                  <a:chOff x="2505" y="684"/>
                  <a:chExt cx="600" cy="353"/>
                </a:xfrm>
                <a:grpFill/>
              </p:grpSpPr>
              <p:sp>
                <p:nvSpPr>
                  <p:cNvPr id="402" name="Freeform 348"/>
                  <p:cNvSpPr>
                    <a:spLocks/>
                  </p:cNvSpPr>
                  <p:nvPr/>
                </p:nvSpPr>
                <p:spPr bwMode="auto">
                  <a:xfrm>
                    <a:off x="2505" y="684"/>
                    <a:ext cx="600" cy="353"/>
                  </a:xfrm>
                  <a:custGeom>
                    <a:avLst/>
                    <a:gdLst>
                      <a:gd name="T0" fmla="*/ 86 w 600"/>
                      <a:gd name="T1" fmla="*/ 0 h 353"/>
                      <a:gd name="T2" fmla="*/ 86 w 600"/>
                      <a:gd name="T3" fmla="*/ 27 h 353"/>
                      <a:gd name="T4" fmla="*/ 57 w 600"/>
                      <a:gd name="T5" fmla="*/ 27 h 353"/>
                      <a:gd name="T6" fmla="*/ 57 w 600"/>
                      <a:gd name="T7" fmla="*/ 218 h 353"/>
                      <a:gd name="T8" fmla="*/ 0 w 600"/>
                      <a:gd name="T9" fmla="*/ 353 h 353"/>
                      <a:gd name="T10" fmla="*/ 200 w 600"/>
                      <a:gd name="T11" fmla="*/ 353 h 353"/>
                      <a:gd name="T12" fmla="*/ 371 w 600"/>
                      <a:gd name="T13" fmla="*/ 299 h 353"/>
                      <a:gd name="T14" fmla="*/ 400 w 600"/>
                      <a:gd name="T15" fmla="*/ 353 h 353"/>
                      <a:gd name="T16" fmla="*/ 514 w 600"/>
                      <a:gd name="T17" fmla="*/ 353 h 353"/>
                      <a:gd name="T18" fmla="*/ 514 w 600"/>
                      <a:gd name="T19" fmla="*/ 245 h 353"/>
                      <a:gd name="T20" fmla="*/ 600 w 600"/>
                      <a:gd name="T21" fmla="*/ 190 h 353"/>
                      <a:gd name="T22" fmla="*/ 486 w 600"/>
                      <a:gd name="T23" fmla="*/ 163 h 353"/>
                      <a:gd name="T24" fmla="*/ 514 w 600"/>
                      <a:gd name="T25" fmla="*/ 109 h 353"/>
                      <a:gd name="T26" fmla="*/ 400 w 600"/>
                      <a:gd name="T27" fmla="*/ 55 h 353"/>
                      <a:gd name="T28" fmla="*/ 486 w 600"/>
                      <a:gd name="T29" fmla="*/ 55 h 353"/>
                      <a:gd name="T30" fmla="*/ 400 w 600"/>
                      <a:gd name="T31" fmla="*/ 0 h 353"/>
                      <a:gd name="T32" fmla="*/ 86 w 600"/>
                      <a:gd name="T33" fmla="*/ 0 h 3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0"/>
                      <a:gd name="T52" fmla="*/ 0 h 353"/>
                      <a:gd name="T53" fmla="*/ 600 w 600"/>
                      <a:gd name="T54" fmla="*/ 353 h 3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0" h="353">
                        <a:moveTo>
                          <a:pt x="86" y="0"/>
                        </a:moveTo>
                        <a:lnTo>
                          <a:pt x="86" y="27"/>
                        </a:lnTo>
                        <a:lnTo>
                          <a:pt x="57" y="27"/>
                        </a:lnTo>
                        <a:lnTo>
                          <a:pt x="57" y="218"/>
                        </a:lnTo>
                        <a:lnTo>
                          <a:pt x="0" y="353"/>
                        </a:lnTo>
                        <a:lnTo>
                          <a:pt x="200" y="353"/>
                        </a:lnTo>
                        <a:lnTo>
                          <a:pt x="371" y="299"/>
                        </a:lnTo>
                        <a:lnTo>
                          <a:pt x="400" y="353"/>
                        </a:lnTo>
                        <a:lnTo>
                          <a:pt x="514" y="353"/>
                        </a:lnTo>
                        <a:lnTo>
                          <a:pt x="514" y="245"/>
                        </a:lnTo>
                        <a:lnTo>
                          <a:pt x="600" y="190"/>
                        </a:lnTo>
                        <a:lnTo>
                          <a:pt x="486" y="163"/>
                        </a:lnTo>
                        <a:lnTo>
                          <a:pt x="514" y="109"/>
                        </a:lnTo>
                        <a:lnTo>
                          <a:pt x="400" y="55"/>
                        </a:lnTo>
                        <a:lnTo>
                          <a:pt x="486" y="55"/>
                        </a:lnTo>
                        <a:lnTo>
                          <a:pt x="400" y="0"/>
                        </a:lnTo>
                        <a:lnTo>
                          <a:pt x="86"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403" name="Freeform 349"/>
                  <p:cNvSpPr>
                    <a:spLocks/>
                  </p:cNvSpPr>
                  <p:nvPr/>
                </p:nvSpPr>
                <p:spPr bwMode="auto">
                  <a:xfrm>
                    <a:off x="2505" y="684"/>
                    <a:ext cx="600" cy="353"/>
                  </a:xfrm>
                  <a:custGeom>
                    <a:avLst/>
                    <a:gdLst>
                      <a:gd name="T0" fmla="*/ 86 w 600"/>
                      <a:gd name="T1" fmla="*/ 0 h 353"/>
                      <a:gd name="T2" fmla="*/ 86 w 600"/>
                      <a:gd name="T3" fmla="*/ 27 h 353"/>
                      <a:gd name="T4" fmla="*/ 57 w 600"/>
                      <a:gd name="T5" fmla="*/ 27 h 353"/>
                      <a:gd name="T6" fmla="*/ 57 w 600"/>
                      <a:gd name="T7" fmla="*/ 218 h 353"/>
                      <a:gd name="T8" fmla="*/ 0 w 600"/>
                      <a:gd name="T9" fmla="*/ 353 h 353"/>
                      <a:gd name="T10" fmla="*/ 200 w 600"/>
                      <a:gd name="T11" fmla="*/ 353 h 353"/>
                      <a:gd name="T12" fmla="*/ 371 w 600"/>
                      <a:gd name="T13" fmla="*/ 299 h 353"/>
                      <a:gd name="T14" fmla="*/ 400 w 600"/>
                      <a:gd name="T15" fmla="*/ 353 h 353"/>
                      <a:gd name="T16" fmla="*/ 514 w 600"/>
                      <a:gd name="T17" fmla="*/ 353 h 353"/>
                      <a:gd name="T18" fmla="*/ 514 w 600"/>
                      <a:gd name="T19" fmla="*/ 245 h 353"/>
                      <a:gd name="T20" fmla="*/ 600 w 600"/>
                      <a:gd name="T21" fmla="*/ 190 h 353"/>
                      <a:gd name="T22" fmla="*/ 486 w 600"/>
                      <a:gd name="T23" fmla="*/ 163 h 353"/>
                      <a:gd name="T24" fmla="*/ 514 w 600"/>
                      <a:gd name="T25" fmla="*/ 109 h 353"/>
                      <a:gd name="T26" fmla="*/ 400 w 600"/>
                      <a:gd name="T27" fmla="*/ 55 h 353"/>
                      <a:gd name="T28" fmla="*/ 486 w 600"/>
                      <a:gd name="T29" fmla="*/ 55 h 353"/>
                      <a:gd name="T30" fmla="*/ 400 w 600"/>
                      <a:gd name="T31" fmla="*/ 0 h 353"/>
                      <a:gd name="T32" fmla="*/ 86 w 600"/>
                      <a:gd name="T33" fmla="*/ 0 h 3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0"/>
                      <a:gd name="T52" fmla="*/ 0 h 353"/>
                      <a:gd name="T53" fmla="*/ 600 w 600"/>
                      <a:gd name="T54" fmla="*/ 353 h 3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0" h="353">
                        <a:moveTo>
                          <a:pt x="86" y="0"/>
                        </a:moveTo>
                        <a:lnTo>
                          <a:pt x="86" y="27"/>
                        </a:lnTo>
                        <a:lnTo>
                          <a:pt x="57" y="27"/>
                        </a:lnTo>
                        <a:lnTo>
                          <a:pt x="57" y="218"/>
                        </a:lnTo>
                        <a:lnTo>
                          <a:pt x="0" y="353"/>
                        </a:lnTo>
                        <a:lnTo>
                          <a:pt x="200" y="353"/>
                        </a:lnTo>
                        <a:lnTo>
                          <a:pt x="371" y="299"/>
                        </a:lnTo>
                        <a:lnTo>
                          <a:pt x="400" y="353"/>
                        </a:lnTo>
                        <a:lnTo>
                          <a:pt x="514" y="353"/>
                        </a:lnTo>
                        <a:lnTo>
                          <a:pt x="514" y="245"/>
                        </a:lnTo>
                        <a:lnTo>
                          <a:pt x="600" y="190"/>
                        </a:lnTo>
                        <a:lnTo>
                          <a:pt x="486" y="163"/>
                        </a:lnTo>
                        <a:lnTo>
                          <a:pt x="514" y="109"/>
                        </a:lnTo>
                        <a:lnTo>
                          <a:pt x="400" y="55"/>
                        </a:lnTo>
                        <a:lnTo>
                          <a:pt x="486" y="55"/>
                        </a:lnTo>
                        <a:lnTo>
                          <a:pt x="400" y="0"/>
                        </a:lnTo>
                        <a:lnTo>
                          <a:pt x="86" y="0"/>
                        </a:lnTo>
                      </a:path>
                    </a:pathLst>
                  </a:custGeom>
                  <a:solidFill>
                    <a:srgbClr val="FFFF0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356" name="Group 350"/>
                <p:cNvGrpSpPr>
                  <a:grpSpLocks/>
                </p:cNvGrpSpPr>
                <p:nvPr/>
              </p:nvGrpSpPr>
              <p:grpSpPr bwMode="auto">
                <a:xfrm>
                  <a:off x="2129" y="847"/>
                  <a:ext cx="431" cy="515"/>
                  <a:chOff x="2129" y="847"/>
                  <a:chExt cx="431" cy="515"/>
                </a:xfrm>
                <a:grpFill/>
              </p:grpSpPr>
              <p:sp>
                <p:nvSpPr>
                  <p:cNvPr id="400" name="Freeform 351"/>
                  <p:cNvSpPr>
                    <a:spLocks/>
                  </p:cNvSpPr>
                  <p:nvPr/>
                </p:nvSpPr>
                <p:spPr bwMode="auto">
                  <a:xfrm>
                    <a:off x="2129" y="847"/>
                    <a:ext cx="431" cy="515"/>
                  </a:xfrm>
                  <a:custGeom>
                    <a:avLst/>
                    <a:gdLst>
                      <a:gd name="T0" fmla="*/ 29 w 431"/>
                      <a:gd name="T1" fmla="*/ 244 h 515"/>
                      <a:gd name="T2" fmla="*/ 58 w 431"/>
                      <a:gd name="T3" fmla="*/ 299 h 515"/>
                      <a:gd name="T4" fmla="*/ 0 w 431"/>
                      <a:gd name="T5" fmla="*/ 326 h 515"/>
                      <a:gd name="T6" fmla="*/ 29 w 431"/>
                      <a:gd name="T7" fmla="*/ 406 h 515"/>
                      <a:gd name="T8" fmla="*/ 144 w 431"/>
                      <a:gd name="T9" fmla="*/ 515 h 515"/>
                      <a:gd name="T10" fmla="*/ 288 w 431"/>
                      <a:gd name="T11" fmla="*/ 434 h 515"/>
                      <a:gd name="T12" fmla="*/ 345 w 431"/>
                      <a:gd name="T13" fmla="*/ 434 h 515"/>
                      <a:gd name="T14" fmla="*/ 345 w 431"/>
                      <a:gd name="T15" fmla="*/ 515 h 515"/>
                      <a:gd name="T16" fmla="*/ 403 w 431"/>
                      <a:gd name="T17" fmla="*/ 461 h 515"/>
                      <a:gd name="T18" fmla="*/ 431 w 431"/>
                      <a:gd name="T19" fmla="*/ 190 h 515"/>
                      <a:gd name="T20" fmla="*/ 374 w 431"/>
                      <a:gd name="T21" fmla="*/ 190 h 515"/>
                      <a:gd name="T22" fmla="*/ 431 w 431"/>
                      <a:gd name="T23" fmla="*/ 54 h 515"/>
                      <a:gd name="T24" fmla="*/ 431 w 431"/>
                      <a:gd name="T25" fmla="*/ 0 h 515"/>
                      <a:gd name="T26" fmla="*/ 288 w 431"/>
                      <a:gd name="T27" fmla="*/ 0 h 515"/>
                      <a:gd name="T28" fmla="*/ 172 w 431"/>
                      <a:gd name="T29" fmla="*/ 54 h 515"/>
                      <a:gd name="T30" fmla="*/ 144 w 431"/>
                      <a:gd name="T31" fmla="*/ 163 h 515"/>
                      <a:gd name="T32" fmla="*/ 29 w 431"/>
                      <a:gd name="T33" fmla="*/ 244 h 5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1"/>
                      <a:gd name="T52" fmla="*/ 0 h 515"/>
                      <a:gd name="T53" fmla="*/ 431 w 431"/>
                      <a:gd name="T54" fmla="*/ 515 h 5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1" h="515">
                        <a:moveTo>
                          <a:pt x="29" y="244"/>
                        </a:moveTo>
                        <a:lnTo>
                          <a:pt x="58" y="299"/>
                        </a:lnTo>
                        <a:lnTo>
                          <a:pt x="0" y="326"/>
                        </a:lnTo>
                        <a:lnTo>
                          <a:pt x="29" y="406"/>
                        </a:lnTo>
                        <a:lnTo>
                          <a:pt x="144" y="515"/>
                        </a:lnTo>
                        <a:lnTo>
                          <a:pt x="288" y="434"/>
                        </a:lnTo>
                        <a:lnTo>
                          <a:pt x="345" y="434"/>
                        </a:lnTo>
                        <a:lnTo>
                          <a:pt x="345" y="515"/>
                        </a:lnTo>
                        <a:lnTo>
                          <a:pt x="403" y="461"/>
                        </a:lnTo>
                        <a:lnTo>
                          <a:pt x="431" y="190"/>
                        </a:lnTo>
                        <a:lnTo>
                          <a:pt x="374" y="190"/>
                        </a:lnTo>
                        <a:lnTo>
                          <a:pt x="431" y="54"/>
                        </a:lnTo>
                        <a:lnTo>
                          <a:pt x="431" y="0"/>
                        </a:lnTo>
                        <a:lnTo>
                          <a:pt x="288" y="0"/>
                        </a:lnTo>
                        <a:lnTo>
                          <a:pt x="172" y="54"/>
                        </a:lnTo>
                        <a:lnTo>
                          <a:pt x="144" y="163"/>
                        </a:lnTo>
                        <a:lnTo>
                          <a:pt x="29" y="244"/>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401" name="Freeform 352"/>
                  <p:cNvSpPr>
                    <a:spLocks/>
                  </p:cNvSpPr>
                  <p:nvPr/>
                </p:nvSpPr>
                <p:spPr bwMode="auto">
                  <a:xfrm>
                    <a:off x="2129" y="847"/>
                    <a:ext cx="431" cy="515"/>
                  </a:xfrm>
                  <a:custGeom>
                    <a:avLst/>
                    <a:gdLst>
                      <a:gd name="T0" fmla="*/ 29 w 431"/>
                      <a:gd name="T1" fmla="*/ 244 h 515"/>
                      <a:gd name="T2" fmla="*/ 58 w 431"/>
                      <a:gd name="T3" fmla="*/ 299 h 515"/>
                      <a:gd name="T4" fmla="*/ 0 w 431"/>
                      <a:gd name="T5" fmla="*/ 326 h 515"/>
                      <a:gd name="T6" fmla="*/ 29 w 431"/>
                      <a:gd name="T7" fmla="*/ 406 h 515"/>
                      <a:gd name="T8" fmla="*/ 144 w 431"/>
                      <a:gd name="T9" fmla="*/ 515 h 515"/>
                      <a:gd name="T10" fmla="*/ 288 w 431"/>
                      <a:gd name="T11" fmla="*/ 434 h 515"/>
                      <a:gd name="T12" fmla="*/ 345 w 431"/>
                      <a:gd name="T13" fmla="*/ 434 h 515"/>
                      <a:gd name="T14" fmla="*/ 345 w 431"/>
                      <a:gd name="T15" fmla="*/ 515 h 515"/>
                      <a:gd name="T16" fmla="*/ 403 w 431"/>
                      <a:gd name="T17" fmla="*/ 461 h 515"/>
                      <a:gd name="T18" fmla="*/ 431 w 431"/>
                      <a:gd name="T19" fmla="*/ 190 h 515"/>
                      <a:gd name="T20" fmla="*/ 374 w 431"/>
                      <a:gd name="T21" fmla="*/ 190 h 515"/>
                      <a:gd name="T22" fmla="*/ 431 w 431"/>
                      <a:gd name="T23" fmla="*/ 54 h 515"/>
                      <a:gd name="T24" fmla="*/ 431 w 431"/>
                      <a:gd name="T25" fmla="*/ 0 h 515"/>
                      <a:gd name="T26" fmla="*/ 288 w 431"/>
                      <a:gd name="T27" fmla="*/ 0 h 515"/>
                      <a:gd name="T28" fmla="*/ 172 w 431"/>
                      <a:gd name="T29" fmla="*/ 54 h 515"/>
                      <a:gd name="T30" fmla="*/ 144 w 431"/>
                      <a:gd name="T31" fmla="*/ 163 h 515"/>
                      <a:gd name="T32" fmla="*/ 29 w 431"/>
                      <a:gd name="T33" fmla="*/ 244 h 5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1"/>
                      <a:gd name="T52" fmla="*/ 0 h 515"/>
                      <a:gd name="T53" fmla="*/ 431 w 431"/>
                      <a:gd name="T54" fmla="*/ 515 h 5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1" h="515">
                        <a:moveTo>
                          <a:pt x="29" y="244"/>
                        </a:moveTo>
                        <a:lnTo>
                          <a:pt x="58" y="299"/>
                        </a:lnTo>
                        <a:lnTo>
                          <a:pt x="0" y="326"/>
                        </a:lnTo>
                        <a:lnTo>
                          <a:pt x="29" y="406"/>
                        </a:lnTo>
                        <a:lnTo>
                          <a:pt x="144" y="515"/>
                        </a:lnTo>
                        <a:lnTo>
                          <a:pt x="288" y="434"/>
                        </a:lnTo>
                        <a:lnTo>
                          <a:pt x="345" y="434"/>
                        </a:lnTo>
                        <a:lnTo>
                          <a:pt x="345" y="515"/>
                        </a:lnTo>
                        <a:lnTo>
                          <a:pt x="403" y="461"/>
                        </a:lnTo>
                        <a:lnTo>
                          <a:pt x="431" y="190"/>
                        </a:lnTo>
                        <a:lnTo>
                          <a:pt x="374" y="190"/>
                        </a:lnTo>
                        <a:lnTo>
                          <a:pt x="431" y="54"/>
                        </a:lnTo>
                        <a:lnTo>
                          <a:pt x="431" y="0"/>
                        </a:lnTo>
                        <a:lnTo>
                          <a:pt x="288" y="0"/>
                        </a:lnTo>
                        <a:lnTo>
                          <a:pt x="172" y="54"/>
                        </a:lnTo>
                        <a:lnTo>
                          <a:pt x="144" y="163"/>
                        </a:lnTo>
                        <a:lnTo>
                          <a:pt x="29" y="244"/>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357" name="Group 353"/>
                <p:cNvGrpSpPr>
                  <a:grpSpLocks/>
                </p:cNvGrpSpPr>
                <p:nvPr/>
              </p:nvGrpSpPr>
              <p:grpSpPr bwMode="auto">
                <a:xfrm>
                  <a:off x="2475" y="983"/>
                  <a:ext cx="517" cy="515"/>
                  <a:chOff x="2475" y="983"/>
                  <a:chExt cx="517" cy="515"/>
                </a:xfrm>
                <a:grpFill/>
              </p:grpSpPr>
              <p:sp>
                <p:nvSpPr>
                  <p:cNvPr id="398" name="Freeform 354"/>
                  <p:cNvSpPr>
                    <a:spLocks/>
                  </p:cNvSpPr>
                  <p:nvPr/>
                </p:nvSpPr>
                <p:spPr bwMode="auto">
                  <a:xfrm>
                    <a:off x="2475" y="983"/>
                    <a:ext cx="517" cy="515"/>
                  </a:xfrm>
                  <a:custGeom>
                    <a:avLst/>
                    <a:gdLst>
                      <a:gd name="T0" fmla="*/ 86 w 517"/>
                      <a:gd name="T1" fmla="*/ 54 h 515"/>
                      <a:gd name="T2" fmla="*/ 57 w 517"/>
                      <a:gd name="T3" fmla="*/ 325 h 515"/>
                      <a:gd name="T4" fmla="*/ 0 w 517"/>
                      <a:gd name="T5" fmla="*/ 379 h 515"/>
                      <a:gd name="T6" fmla="*/ 0 w 517"/>
                      <a:gd name="T7" fmla="*/ 461 h 515"/>
                      <a:gd name="T8" fmla="*/ 28 w 517"/>
                      <a:gd name="T9" fmla="*/ 515 h 515"/>
                      <a:gd name="T10" fmla="*/ 287 w 517"/>
                      <a:gd name="T11" fmla="*/ 515 h 515"/>
                      <a:gd name="T12" fmla="*/ 316 w 517"/>
                      <a:gd name="T13" fmla="*/ 488 h 515"/>
                      <a:gd name="T14" fmla="*/ 201 w 517"/>
                      <a:gd name="T15" fmla="*/ 488 h 515"/>
                      <a:gd name="T16" fmla="*/ 230 w 517"/>
                      <a:gd name="T17" fmla="*/ 407 h 515"/>
                      <a:gd name="T18" fmla="*/ 287 w 517"/>
                      <a:gd name="T19" fmla="*/ 461 h 515"/>
                      <a:gd name="T20" fmla="*/ 287 w 517"/>
                      <a:gd name="T21" fmla="*/ 407 h 515"/>
                      <a:gd name="T22" fmla="*/ 459 w 517"/>
                      <a:gd name="T23" fmla="*/ 245 h 515"/>
                      <a:gd name="T24" fmla="*/ 517 w 517"/>
                      <a:gd name="T25" fmla="*/ 109 h 515"/>
                      <a:gd name="T26" fmla="*/ 459 w 517"/>
                      <a:gd name="T27" fmla="*/ 109 h 515"/>
                      <a:gd name="T28" fmla="*/ 344 w 517"/>
                      <a:gd name="T29" fmla="*/ 109 h 515"/>
                      <a:gd name="T30" fmla="*/ 430 w 517"/>
                      <a:gd name="T31" fmla="*/ 54 h 515"/>
                      <a:gd name="T32" fmla="*/ 401 w 517"/>
                      <a:gd name="T33" fmla="*/ 0 h 515"/>
                      <a:gd name="T34" fmla="*/ 230 w 517"/>
                      <a:gd name="T35" fmla="*/ 54 h 515"/>
                      <a:gd name="T36" fmla="*/ 86 w 517"/>
                      <a:gd name="T37" fmla="*/ 54 h 5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7"/>
                      <a:gd name="T58" fmla="*/ 0 h 515"/>
                      <a:gd name="T59" fmla="*/ 517 w 517"/>
                      <a:gd name="T60" fmla="*/ 515 h 5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7" h="515">
                        <a:moveTo>
                          <a:pt x="86" y="54"/>
                        </a:moveTo>
                        <a:lnTo>
                          <a:pt x="57" y="325"/>
                        </a:lnTo>
                        <a:lnTo>
                          <a:pt x="0" y="379"/>
                        </a:lnTo>
                        <a:lnTo>
                          <a:pt x="0" y="461"/>
                        </a:lnTo>
                        <a:lnTo>
                          <a:pt x="28" y="515"/>
                        </a:lnTo>
                        <a:lnTo>
                          <a:pt x="287" y="515"/>
                        </a:lnTo>
                        <a:lnTo>
                          <a:pt x="316" y="488"/>
                        </a:lnTo>
                        <a:lnTo>
                          <a:pt x="201" y="488"/>
                        </a:lnTo>
                        <a:lnTo>
                          <a:pt x="230" y="407"/>
                        </a:lnTo>
                        <a:lnTo>
                          <a:pt x="287" y="461"/>
                        </a:lnTo>
                        <a:lnTo>
                          <a:pt x="287" y="407"/>
                        </a:lnTo>
                        <a:lnTo>
                          <a:pt x="459" y="245"/>
                        </a:lnTo>
                        <a:lnTo>
                          <a:pt x="517" y="109"/>
                        </a:lnTo>
                        <a:lnTo>
                          <a:pt x="459" y="109"/>
                        </a:lnTo>
                        <a:lnTo>
                          <a:pt x="344" y="109"/>
                        </a:lnTo>
                        <a:lnTo>
                          <a:pt x="430" y="54"/>
                        </a:lnTo>
                        <a:lnTo>
                          <a:pt x="401" y="0"/>
                        </a:lnTo>
                        <a:lnTo>
                          <a:pt x="230" y="54"/>
                        </a:lnTo>
                        <a:lnTo>
                          <a:pt x="86" y="54"/>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399" name="Freeform 355"/>
                  <p:cNvSpPr>
                    <a:spLocks/>
                  </p:cNvSpPr>
                  <p:nvPr/>
                </p:nvSpPr>
                <p:spPr bwMode="auto">
                  <a:xfrm>
                    <a:off x="2475" y="983"/>
                    <a:ext cx="517" cy="515"/>
                  </a:xfrm>
                  <a:custGeom>
                    <a:avLst/>
                    <a:gdLst>
                      <a:gd name="T0" fmla="*/ 86 w 517"/>
                      <a:gd name="T1" fmla="*/ 54 h 515"/>
                      <a:gd name="T2" fmla="*/ 57 w 517"/>
                      <a:gd name="T3" fmla="*/ 325 h 515"/>
                      <a:gd name="T4" fmla="*/ 0 w 517"/>
                      <a:gd name="T5" fmla="*/ 379 h 515"/>
                      <a:gd name="T6" fmla="*/ 0 w 517"/>
                      <a:gd name="T7" fmla="*/ 461 h 515"/>
                      <a:gd name="T8" fmla="*/ 28 w 517"/>
                      <a:gd name="T9" fmla="*/ 515 h 515"/>
                      <a:gd name="T10" fmla="*/ 287 w 517"/>
                      <a:gd name="T11" fmla="*/ 515 h 515"/>
                      <a:gd name="T12" fmla="*/ 316 w 517"/>
                      <a:gd name="T13" fmla="*/ 488 h 515"/>
                      <a:gd name="T14" fmla="*/ 201 w 517"/>
                      <a:gd name="T15" fmla="*/ 488 h 515"/>
                      <a:gd name="T16" fmla="*/ 230 w 517"/>
                      <a:gd name="T17" fmla="*/ 407 h 515"/>
                      <a:gd name="T18" fmla="*/ 287 w 517"/>
                      <a:gd name="T19" fmla="*/ 461 h 515"/>
                      <a:gd name="T20" fmla="*/ 287 w 517"/>
                      <a:gd name="T21" fmla="*/ 407 h 515"/>
                      <a:gd name="T22" fmla="*/ 459 w 517"/>
                      <a:gd name="T23" fmla="*/ 245 h 515"/>
                      <a:gd name="T24" fmla="*/ 517 w 517"/>
                      <a:gd name="T25" fmla="*/ 109 h 515"/>
                      <a:gd name="T26" fmla="*/ 459 w 517"/>
                      <a:gd name="T27" fmla="*/ 109 h 515"/>
                      <a:gd name="T28" fmla="*/ 344 w 517"/>
                      <a:gd name="T29" fmla="*/ 109 h 515"/>
                      <a:gd name="T30" fmla="*/ 430 w 517"/>
                      <a:gd name="T31" fmla="*/ 54 h 515"/>
                      <a:gd name="T32" fmla="*/ 401 w 517"/>
                      <a:gd name="T33" fmla="*/ 0 h 515"/>
                      <a:gd name="T34" fmla="*/ 230 w 517"/>
                      <a:gd name="T35" fmla="*/ 54 h 515"/>
                      <a:gd name="T36" fmla="*/ 86 w 517"/>
                      <a:gd name="T37" fmla="*/ 54 h 5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7"/>
                      <a:gd name="T58" fmla="*/ 0 h 515"/>
                      <a:gd name="T59" fmla="*/ 517 w 517"/>
                      <a:gd name="T60" fmla="*/ 515 h 5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7" h="515">
                        <a:moveTo>
                          <a:pt x="86" y="54"/>
                        </a:moveTo>
                        <a:lnTo>
                          <a:pt x="57" y="325"/>
                        </a:lnTo>
                        <a:lnTo>
                          <a:pt x="0" y="379"/>
                        </a:lnTo>
                        <a:lnTo>
                          <a:pt x="0" y="461"/>
                        </a:lnTo>
                        <a:lnTo>
                          <a:pt x="28" y="515"/>
                        </a:lnTo>
                        <a:lnTo>
                          <a:pt x="287" y="515"/>
                        </a:lnTo>
                        <a:lnTo>
                          <a:pt x="316" y="488"/>
                        </a:lnTo>
                        <a:lnTo>
                          <a:pt x="201" y="488"/>
                        </a:lnTo>
                        <a:lnTo>
                          <a:pt x="230" y="407"/>
                        </a:lnTo>
                        <a:lnTo>
                          <a:pt x="287" y="461"/>
                        </a:lnTo>
                        <a:lnTo>
                          <a:pt x="287" y="407"/>
                        </a:lnTo>
                        <a:lnTo>
                          <a:pt x="459" y="245"/>
                        </a:lnTo>
                        <a:lnTo>
                          <a:pt x="517" y="109"/>
                        </a:lnTo>
                        <a:lnTo>
                          <a:pt x="459" y="109"/>
                        </a:lnTo>
                        <a:lnTo>
                          <a:pt x="344" y="109"/>
                        </a:lnTo>
                        <a:lnTo>
                          <a:pt x="430" y="54"/>
                        </a:lnTo>
                        <a:lnTo>
                          <a:pt x="401" y="0"/>
                        </a:lnTo>
                        <a:lnTo>
                          <a:pt x="230" y="54"/>
                        </a:lnTo>
                        <a:lnTo>
                          <a:pt x="86" y="54"/>
                        </a:lnTo>
                      </a:path>
                    </a:pathLst>
                  </a:custGeom>
                  <a:solidFill>
                    <a:srgbClr val="FFFF0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sp>
              <p:nvSpPr>
                <p:cNvPr id="358" name="Rectangle 356"/>
                <p:cNvSpPr>
                  <a:spLocks noChangeArrowheads="1"/>
                </p:cNvSpPr>
                <p:nvPr/>
              </p:nvSpPr>
              <p:spPr bwMode="auto">
                <a:xfrm>
                  <a:off x="1661" y="377"/>
                  <a:ext cx="235"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FFFFFF"/>
                      </a:solidFill>
                      <a:latin typeface="Arial" charset="0"/>
                    </a:rPr>
                    <a:t>UNION</a:t>
                  </a:r>
                  <a:endParaRPr lang="en-US" sz="1700">
                    <a:solidFill>
                      <a:srgbClr val="000000"/>
                    </a:solidFill>
                    <a:latin typeface="Arial" charset="0"/>
                  </a:endParaRPr>
                </a:p>
              </p:txBody>
            </p:sp>
            <p:sp>
              <p:nvSpPr>
                <p:cNvPr id="359" name="Rectangle 357"/>
                <p:cNvSpPr>
                  <a:spLocks noChangeArrowheads="1"/>
                </p:cNvSpPr>
                <p:nvPr/>
              </p:nvSpPr>
              <p:spPr bwMode="auto">
                <a:xfrm>
                  <a:off x="2031" y="316"/>
                  <a:ext cx="404" cy="74"/>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dirty="0">
                      <a:solidFill>
                        <a:srgbClr val="000000"/>
                      </a:solidFill>
                      <a:latin typeface="Arial" charset="0"/>
                    </a:rPr>
                    <a:t>MOREHOUSE</a:t>
                  </a:r>
                  <a:endParaRPr lang="en-US" sz="500" dirty="0">
                    <a:solidFill>
                      <a:srgbClr val="000000"/>
                    </a:solidFill>
                    <a:latin typeface="Arial" charset="0"/>
                  </a:endParaRPr>
                </a:p>
              </p:txBody>
            </p:sp>
            <p:sp>
              <p:nvSpPr>
                <p:cNvPr id="360" name="Rectangle 358"/>
                <p:cNvSpPr>
                  <a:spLocks noChangeArrowheads="1"/>
                </p:cNvSpPr>
                <p:nvPr/>
              </p:nvSpPr>
              <p:spPr bwMode="auto">
                <a:xfrm>
                  <a:off x="2492" y="347"/>
                  <a:ext cx="0" cy="251"/>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endParaRPr lang="en-US" sz="1700">
                    <a:solidFill>
                      <a:srgbClr val="000000"/>
                    </a:solidFill>
                    <a:latin typeface="Arial" charset="0"/>
                  </a:endParaRPr>
                </a:p>
              </p:txBody>
            </p:sp>
            <p:sp>
              <p:nvSpPr>
                <p:cNvPr id="361" name="Rectangle 359"/>
                <p:cNvSpPr>
                  <a:spLocks noChangeArrowheads="1"/>
                </p:cNvSpPr>
                <p:nvPr/>
              </p:nvSpPr>
              <p:spPr bwMode="auto">
                <a:xfrm>
                  <a:off x="2723" y="347"/>
                  <a:ext cx="0" cy="251"/>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endParaRPr lang="en-US" sz="1700">
                    <a:solidFill>
                      <a:srgbClr val="000000"/>
                    </a:solidFill>
                    <a:latin typeface="Arial" charset="0"/>
                  </a:endParaRPr>
                </a:p>
              </p:txBody>
            </p:sp>
            <p:sp>
              <p:nvSpPr>
                <p:cNvPr id="362" name="Rectangle 360"/>
                <p:cNvSpPr>
                  <a:spLocks noChangeArrowheads="1"/>
                </p:cNvSpPr>
                <p:nvPr/>
              </p:nvSpPr>
              <p:spPr bwMode="auto">
                <a:xfrm>
                  <a:off x="1408" y="861"/>
                  <a:ext cx="35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FFFFFF"/>
                      </a:solidFill>
                      <a:latin typeface="Arial" charset="0"/>
                    </a:rPr>
                    <a:t>JACKSON</a:t>
                  </a:r>
                  <a:endParaRPr lang="en-US" sz="1700">
                    <a:solidFill>
                      <a:srgbClr val="000000"/>
                    </a:solidFill>
                    <a:latin typeface="Arial" charset="0"/>
                  </a:endParaRPr>
                </a:p>
              </p:txBody>
            </p:sp>
            <p:sp>
              <p:nvSpPr>
                <p:cNvPr id="363" name="Rectangle 361"/>
                <p:cNvSpPr>
                  <a:spLocks noChangeArrowheads="1"/>
                </p:cNvSpPr>
                <p:nvPr/>
              </p:nvSpPr>
              <p:spPr bwMode="auto">
                <a:xfrm>
                  <a:off x="1310" y="611"/>
                  <a:ext cx="32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FFFFFF"/>
                      </a:solidFill>
                      <a:latin typeface="Arial" charset="0"/>
                    </a:rPr>
                    <a:t>LINCOLN</a:t>
                  </a:r>
                  <a:endParaRPr lang="en-US" sz="1700">
                    <a:solidFill>
                      <a:srgbClr val="000000"/>
                    </a:solidFill>
                    <a:latin typeface="Arial" charset="0"/>
                  </a:endParaRPr>
                </a:p>
              </p:txBody>
            </p:sp>
            <p:sp>
              <p:nvSpPr>
                <p:cNvPr id="364" name="Rectangle 362"/>
                <p:cNvSpPr>
                  <a:spLocks noChangeArrowheads="1"/>
                </p:cNvSpPr>
                <p:nvPr/>
              </p:nvSpPr>
              <p:spPr bwMode="auto">
                <a:xfrm>
                  <a:off x="1744" y="795"/>
                  <a:ext cx="386"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FFFFFF"/>
                      </a:solidFill>
                      <a:latin typeface="Arial" charset="0"/>
                    </a:rPr>
                    <a:t>OUACHITA</a:t>
                  </a:r>
                  <a:endParaRPr lang="en-US" sz="1700">
                    <a:solidFill>
                      <a:srgbClr val="000000"/>
                    </a:solidFill>
                    <a:latin typeface="Arial" charset="0"/>
                  </a:endParaRPr>
                </a:p>
              </p:txBody>
            </p:sp>
            <p:sp>
              <p:nvSpPr>
                <p:cNvPr id="365" name="Rectangle 363"/>
                <p:cNvSpPr>
                  <a:spLocks noChangeArrowheads="1"/>
                </p:cNvSpPr>
                <p:nvPr/>
              </p:nvSpPr>
              <p:spPr bwMode="auto">
                <a:xfrm>
                  <a:off x="2167" y="782"/>
                  <a:ext cx="38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FFFFFF"/>
                      </a:solidFill>
                      <a:latin typeface="Arial" charset="0"/>
                    </a:rPr>
                    <a:t>RICHLAND</a:t>
                  </a:r>
                  <a:endParaRPr lang="en-US" sz="1700">
                    <a:solidFill>
                      <a:srgbClr val="000000"/>
                    </a:solidFill>
                    <a:latin typeface="Arial" charset="0"/>
                  </a:endParaRPr>
                </a:p>
              </p:txBody>
            </p:sp>
            <p:sp>
              <p:nvSpPr>
                <p:cNvPr id="366" name="Rectangle 364"/>
                <p:cNvSpPr>
                  <a:spLocks noChangeArrowheads="1"/>
                </p:cNvSpPr>
                <p:nvPr/>
              </p:nvSpPr>
              <p:spPr bwMode="auto">
                <a:xfrm>
                  <a:off x="2663" y="823"/>
                  <a:ext cx="345"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FFFFFF"/>
                      </a:solidFill>
                      <a:latin typeface="Arial" charset="0"/>
                    </a:rPr>
                    <a:t>MADISON</a:t>
                  </a:r>
                  <a:endParaRPr lang="en-US" sz="1700">
                    <a:solidFill>
                      <a:srgbClr val="000000"/>
                    </a:solidFill>
                    <a:latin typeface="Arial" charset="0"/>
                  </a:endParaRPr>
                </a:p>
              </p:txBody>
            </p:sp>
            <p:sp>
              <p:nvSpPr>
                <p:cNvPr id="367" name="Rectangle 365"/>
                <p:cNvSpPr>
                  <a:spLocks noChangeArrowheads="1"/>
                </p:cNvSpPr>
                <p:nvPr/>
              </p:nvSpPr>
              <p:spPr bwMode="auto">
                <a:xfrm>
                  <a:off x="2549" y="455"/>
                  <a:ext cx="0" cy="251"/>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endParaRPr lang="en-US" sz="1700">
                    <a:solidFill>
                      <a:srgbClr val="000000"/>
                    </a:solidFill>
                    <a:latin typeface="Arial" charset="0"/>
                  </a:endParaRPr>
                </a:p>
              </p:txBody>
            </p:sp>
            <p:sp>
              <p:nvSpPr>
                <p:cNvPr id="368" name="Rectangle 366"/>
                <p:cNvSpPr>
                  <a:spLocks noChangeArrowheads="1"/>
                </p:cNvSpPr>
                <p:nvPr/>
              </p:nvSpPr>
              <p:spPr bwMode="auto">
                <a:xfrm>
                  <a:off x="1428" y="1260"/>
                  <a:ext cx="194"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WINN</a:t>
                  </a:r>
                  <a:endParaRPr lang="en-US" sz="1700" dirty="0">
                    <a:solidFill>
                      <a:srgbClr val="000000"/>
                    </a:solidFill>
                    <a:latin typeface="Arial" charset="0"/>
                  </a:endParaRPr>
                </a:p>
              </p:txBody>
            </p:sp>
            <p:sp>
              <p:nvSpPr>
                <p:cNvPr id="369" name="Rectangle 367"/>
                <p:cNvSpPr>
                  <a:spLocks noChangeArrowheads="1"/>
                </p:cNvSpPr>
                <p:nvPr/>
              </p:nvSpPr>
              <p:spPr bwMode="auto">
                <a:xfrm>
                  <a:off x="1833" y="1107"/>
                  <a:ext cx="0" cy="251"/>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endParaRPr lang="en-US" sz="1700">
                    <a:solidFill>
                      <a:srgbClr val="000000"/>
                    </a:solidFill>
                    <a:latin typeface="Arial" charset="0"/>
                  </a:endParaRPr>
                </a:p>
              </p:txBody>
            </p:sp>
            <p:sp>
              <p:nvSpPr>
                <p:cNvPr id="370" name="Rectangle 368"/>
                <p:cNvSpPr>
                  <a:spLocks noChangeArrowheads="1"/>
                </p:cNvSpPr>
                <p:nvPr/>
              </p:nvSpPr>
              <p:spPr bwMode="auto">
                <a:xfrm>
                  <a:off x="2229" y="1093"/>
                  <a:ext cx="378"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FRANKLIN</a:t>
                  </a:r>
                  <a:endParaRPr lang="en-US" sz="1700" dirty="0">
                    <a:solidFill>
                      <a:srgbClr val="000000"/>
                    </a:solidFill>
                    <a:latin typeface="Arial" charset="0"/>
                  </a:endParaRPr>
                </a:p>
              </p:txBody>
            </p:sp>
            <p:sp>
              <p:nvSpPr>
                <p:cNvPr id="371" name="Rectangle 369"/>
                <p:cNvSpPr>
                  <a:spLocks noChangeArrowheads="1"/>
                </p:cNvSpPr>
                <p:nvPr/>
              </p:nvSpPr>
              <p:spPr bwMode="auto">
                <a:xfrm>
                  <a:off x="2608" y="1107"/>
                  <a:ext cx="0" cy="251"/>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endParaRPr lang="en-US" sz="1700">
                    <a:solidFill>
                      <a:srgbClr val="000000"/>
                    </a:solidFill>
                    <a:latin typeface="Arial" charset="0"/>
                  </a:endParaRPr>
                </a:p>
              </p:txBody>
            </p:sp>
            <p:sp>
              <p:nvSpPr>
                <p:cNvPr id="372" name="Rectangle 370"/>
                <p:cNvSpPr>
                  <a:spLocks noChangeArrowheads="1"/>
                </p:cNvSpPr>
                <p:nvPr/>
              </p:nvSpPr>
              <p:spPr bwMode="auto">
                <a:xfrm>
                  <a:off x="2111" y="1402"/>
                  <a:ext cx="46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CATAHOULA</a:t>
                  </a:r>
                  <a:endParaRPr lang="en-US" sz="1700">
                    <a:solidFill>
                      <a:srgbClr val="000000"/>
                    </a:solidFill>
                    <a:latin typeface="Arial" charset="0"/>
                  </a:endParaRPr>
                </a:p>
              </p:txBody>
            </p:sp>
            <p:grpSp>
              <p:nvGrpSpPr>
                <p:cNvPr id="373" name="Group 371"/>
                <p:cNvGrpSpPr>
                  <a:grpSpLocks/>
                </p:cNvGrpSpPr>
                <p:nvPr/>
              </p:nvGrpSpPr>
              <p:grpSpPr bwMode="auto">
                <a:xfrm>
                  <a:off x="2416" y="196"/>
                  <a:ext cx="317" cy="461"/>
                  <a:chOff x="2416" y="196"/>
                  <a:chExt cx="317" cy="461"/>
                </a:xfrm>
                <a:grpFill/>
              </p:grpSpPr>
              <p:sp>
                <p:nvSpPr>
                  <p:cNvPr id="396" name="Freeform 372"/>
                  <p:cNvSpPr>
                    <a:spLocks/>
                  </p:cNvSpPr>
                  <p:nvPr/>
                </p:nvSpPr>
                <p:spPr bwMode="auto">
                  <a:xfrm>
                    <a:off x="2416" y="196"/>
                    <a:ext cx="317" cy="461"/>
                  </a:xfrm>
                  <a:custGeom>
                    <a:avLst/>
                    <a:gdLst>
                      <a:gd name="T0" fmla="*/ 173 w 317"/>
                      <a:gd name="T1" fmla="*/ 0 h 461"/>
                      <a:gd name="T2" fmla="*/ 58 w 317"/>
                      <a:gd name="T3" fmla="*/ 136 h 461"/>
                      <a:gd name="T4" fmla="*/ 0 w 317"/>
                      <a:gd name="T5" fmla="*/ 352 h 461"/>
                      <a:gd name="T6" fmla="*/ 29 w 317"/>
                      <a:gd name="T7" fmla="*/ 352 h 461"/>
                      <a:gd name="T8" fmla="*/ 29 w 317"/>
                      <a:gd name="T9" fmla="*/ 434 h 461"/>
                      <a:gd name="T10" fmla="*/ 173 w 317"/>
                      <a:gd name="T11" fmla="*/ 461 h 461"/>
                      <a:gd name="T12" fmla="*/ 230 w 317"/>
                      <a:gd name="T13" fmla="*/ 272 h 461"/>
                      <a:gd name="T14" fmla="*/ 288 w 317"/>
                      <a:gd name="T15" fmla="*/ 82 h 461"/>
                      <a:gd name="T16" fmla="*/ 317 w 317"/>
                      <a:gd name="T17" fmla="*/ 0 h 461"/>
                      <a:gd name="T18" fmla="*/ 173 w 317"/>
                      <a:gd name="T19" fmla="*/ 0 h 4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7"/>
                      <a:gd name="T31" fmla="*/ 0 h 461"/>
                      <a:gd name="T32" fmla="*/ 317 w 317"/>
                      <a:gd name="T33" fmla="*/ 461 h 4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7" h="461">
                        <a:moveTo>
                          <a:pt x="173" y="0"/>
                        </a:moveTo>
                        <a:lnTo>
                          <a:pt x="58" y="136"/>
                        </a:lnTo>
                        <a:lnTo>
                          <a:pt x="0" y="352"/>
                        </a:lnTo>
                        <a:lnTo>
                          <a:pt x="29" y="352"/>
                        </a:lnTo>
                        <a:lnTo>
                          <a:pt x="29" y="434"/>
                        </a:lnTo>
                        <a:lnTo>
                          <a:pt x="173" y="461"/>
                        </a:lnTo>
                        <a:lnTo>
                          <a:pt x="230" y="272"/>
                        </a:lnTo>
                        <a:lnTo>
                          <a:pt x="288" y="82"/>
                        </a:lnTo>
                        <a:lnTo>
                          <a:pt x="317" y="0"/>
                        </a:lnTo>
                        <a:lnTo>
                          <a:pt x="173"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397" name="Freeform 373"/>
                  <p:cNvSpPr>
                    <a:spLocks/>
                  </p:cNvSpPr>
                  <p:nvPr/>
                </p:nvSpPr>
                <p:spPr bwMode="auto">
                  <a:xfrm>
                    <a:off x="2416" y="196"/>
                    <a:ext cx="317" cy="461"/>
                  </a:xfrm>
                  <a:custGeom>
                    <a:avLst/>
                    <a:gdLst>
                      <a:gd name="T0" fmla="*/ 173 w 317"/>
                      <a:gd name="T1" fmla="*/ 0 h 461"/>
                      <a:gd name="T2" fmla="*/ 58 w 317"/>
                      <a:gd name="T3" fmla="*/ 136 h 461"/>
                      <a:gd name="T4" fmla="*/ 0 w 317"/>
                      <a:gd name="T5" fmla="*/ 352 h 461"/>
                      <a:gd name="T6" fmla="*/ 29 w 317"/>
                      <a:gd name="T7" fmla="*/ 352 h 461"/>
                      <a:gd name="T8" fmla="*/ 29 w 317"/>
                      <a:gd name="T9" fmla="*/ 434 h 461"/>
                      <a:gd name="T10" fmla="*/ 173 w 317"/>
                      <a:gd name="T11" fmla="*/ 461 h 461"/>
                      <a:gd name="T12" fmla="*/ 230 w 317"/>
                      <a:gd name="T13" fmla="*/ 272 h 461"/>
                      <a:gd name="T14" fmla="*/ 288 w 317"/>
                      <a:gd name="T15" fmla="*/ 82 h 461"/>
                      <a:gd name="T16" fmla="*/ 317 w 317"/>
                      <a:gd name="T17" fmla="*/ 0 h 461"/>
                      <a:gd name="T18" fmla="*/ 173 w 317"/>
                      <a:gd name="T19" fmla="*/ 0 h 4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7"/>
                      <a:gd name="T31" fmla="*/ 0 h 461"/>
                      <a:gd name="T32" fmla="*/ 317 w 317"/>
                      <a:gd name="T33" fmla="*/ 461 h 4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7" h="461">
                        <a:moveTo>
                          <a:pt x="173" y="0"/>
                        </a:moveTo>
                        <a:lnTo>
                          <a:pt x="58" y="136"/>
                        </a:lnTo>
                        <a:lnTo>
                          <a:pt x="0" y="352"/>
                        </a:lnTo>
                        <a:lnTo>
                          <a:pt x="29" y="352"/>
                        </a:lnTo>
                        <a:lnTo>
                          <a:pt x="29" y="434"/>
                        </a:lnTo>
                        <a:lnTo>
                          <a:pt x="173" y="461"/>
                        </a:lnTo>
                        <a:lnTo>
                          <a:pt x="230" y="272"/>
                        </a:lnTo>
                        <a:lnTo>
                          <a:pt x="288" y="82"/>
                        </a:lnTo>
                        <a:lnTo>
                          <a:pt x="317" y="0"/>
                        </a:lnTo>
                        <a:lnTo>
                          <a:pt x="173"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374" name="Group 374"/>
                <p:cNvGrpSpPr>
                  <a:grpSpLocks/>
                </p:cNvGrpSpPr>
                <p:nvPr/>
              </p:nvGrpSpPr>
              <p:grpSpPr bwMode="auto">
                <a:xfrm>
                  <a:off x="1700" y="522"/>
                  <a:ext cx="458" cy="434"/>
                  <a:chOff x="1700" y="522"/>
                  <a:chExt cx="458" cy="434"/>
                </a:xfrm>
                <a:grpFill/>
              </p:grpSpPr>
              <p:sp>
                <p:nvSpPr>
                  <p:cNvPr id="394" name="Freeform 375"/>
                  <p:cNvSpPr>
                    <a:spLocks/>
                  </p:cNvSpPr>
                  <p:nvPr/>
                </p:nvSpPr>
                <p:spPr bwMode="auto">
                  <a:xfrm>
                    <a:off x="1700" y="522"/>
                    <a:ext cx="458" cy="434"/>
                  </a:xfrm>
                  <a:custGeom>
                    <a:avLst/>
                    <a:gdLst>
                      <a:gd name="T0" fmla="*/ 0 w 458"/>
                      <a:gd name="T1" fmla="*/ 135 h 434"/>
                      <a:gd name="T2" fmla="*/ 0 w 458"/>
                      <a:gd name="T3" fmla="*/ 325 h 434"/>
                      <a:gd name="T4" fmla="*/ 86 w 458"/>
                      <a:gd name="T5" fmla="*/ 406 h 434"/>
                      <a:gd name="T6" fmla="*/ 86 w 458"/>
                      <a:gd name="T7" fmla="*/ 434 h 434"/>
                      <a:gd name="T8" fmla="*/ 343 w 458"/>
                      <a:gd name="T9" fmla="*/ 434 h 434"/>
                      <a:gd name="T10" fmla="*/ 372 w 458"/>
                      <a:gd name="T11" fmla="*/ 325 h 434"/>
                      <a:gd name="T12" fmla="*/ 458 w 458"/>
                      <a:gd name="T13" fmla="*/ 189 h 434"/>
                      <a:gd name="T14" fmla="*/ 430 w 458"/>
                      <a:gd name="T15" fmla="*/ 53 h 434"/>
                      <a:gd name="T16" fmla="*/ 401 w 458"/>
                      <a:gd name="T17" fmla="*/ 26 h 434"/>
                      <a:gd name="T18" fmla="*/ 343 w 458"/>
                      <a:gd name="T19" fmla="*/ 26 h 434"/>
                      <a:gd name="T20" fmla="*/ 315 w 458"/>
                      <a:gd name="T21" fmla="*/ 0 h 434"/>
                      <a:gd name="T22" fmla="*/ 115 w 458"/>
                      <a:gd name="T23" fmla="*/ 135 h 434"/>
                      <a:gd name="T24" fmla="*/ 0 w 458"/>
                      <a:gd name="T25" fmla="*/ 135 h 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8"/>
                      <a:gd name="T40" fmla="*/ 0 h 434"/>
                      <a:gd name="T41" fmla="*/ 458 w 458"/>
                      <a:gd name="T42" fmla="*/ 434 h 4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8" h="434">
                        <a:moveTo>
                          <a:pt x="0" y="135"/>
                        </a:moveTo>
                        <a:lnTo>
                          <a:pt x="0" y="325"/>
                        </a:lnTo>
                        <a:lnTo>
                          <a:pt x="86" y="406"/>
                        </a:lnTo>
                        <a:lnTo>
                          <a:pt x="86" y="434"/>
                        </a:lnTo>
                        <a:lnTo>
                          <a:pt x="343" y="434"/>
                        </a:lnTo>
                        <a:lnTo>
                          <a:pt x="372" y="325"/>
                        </a:lnTo>
                        <a:lnTo>
                          <a:pt x="458" y="189"/>
                        </a:lnTo>
                        <a:lnTo>
                          <a:pt x="430" y="53"/>
                        </a:lnTo>
                        <a:lnTo>
                          <a:pt x="401" y="26"/>
                        </a:lnTo>
                        <a:lnTo>
                          <a:pt x="343" y="26"/>
                        </a:lnTo>
                        <a:lnTo>
                          <a:pt x="315" y="0"/>
                        </a:lnTo>
                        <a:lnTo>
                          <a:pt x="115" y="135"/>
                        </a:lnTo>
                        <a:lnTo>
                          <a:pt x="0" y="135"/>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395" name="Freeform 376"/>
                  <p:cNvSpPr>
                    <a:spLocks/>
                  </p:cNvSpPr>
                  <p:nvPr/>
                </p:nvSpPr>
                <p:spPr bwMode="auto">
                  <a:xfrm>
                    <a:off x="1700" y="522"/>
                    <a:ext cx="458" cy="434"/>
                  </a:xfrm>
                  <a:custGeom>
                    <a:avLst/>
                    <a:gdLst>
                      <a:gd name="T0" fmla="*/ 0 w 458"/>
                      <a:gd name="T1" fmla="*/ 135 h 434"/>
                      <a:gd name="T2" fmla="*/ 0 w 458"/>
                      <a:gd name="T3" fmla="*/ 325 h 434"/>
                      <a:gd name="T4" fmla="*/ 86 w 458"/>
                      <a:gd name="T5" fmla="*/ 406 h 434"/>
                      <a:gd name="T6" fmla="*/ 86 w 458"/>
                      <a:gd name="T7" fmla="*/ 434 h 434"/>
                      <a:gd name="T8" fmla="*/ 343 w 458"/>
                      <a:gd name="T9" fmla="*/ 434 h 434"/>
                      <a:gd name="T10" fmla="*/ 372 w 458"/>
                      <a:gd name="T11" fmla="*/ 325 h 434"/>
                      <a:gd name="T12" fmla="*/ 458 w 458"/>
                      <a:gd name="T13" fmla="*/ 189 h 434"/>
                      <a:gd name="T14" fmla="*/ 430 w 458"/>
                      <a:gd name="T15" fmla="*/ 53 h 434"/>
                      <a:gd name="T16" fmla="*/ 401 w 458"/>
                      <a:gd name="T17" fmla="*/ 26 h 434"/>
                      <a:gd name="T18" fmla="*/ 343 w 458"/>
                      <a:gd name="T19" fmla="*/ 26 h 434"/>
                      <a:gd name="T20" fmla="*/ 315 w 458"/>
                      <a:gd name="T21" fmla="*/ 0 h 434"/>
                      <a:gd name="T22" fmla="*/ 115 w 458"/>
                      <a:gd name="T23" fmla="*/ 135 h 434"/>
                      <a:gd name="T24" fmla="*/ 0 w 458"/>
                      <a:gd name="T25" fmla="*/ 135 h 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8"/>
                      <a:gd name="T40" fmla="*/ 0 h 434"/>
                      <a:gd name="T41" fmla="*/ 458 w 458"/>
                      <a:gd name="T42" fmla="*/ 434 h 4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8" h="434">
                        <a:moveTo>
                          <a:pt x="0" y="135"/>
                        </a:moveTo>
                        <a:lnTo>
                          <a:pt x="0" y="325"/>
                        </a:lnTo>
                        <a:lnTo>
                          <a:pt x="86" y="406"/>
                        </a:lnTo>
                        <a:lnTo>
                          <a:pt x="86" y="434"/>
                        </a:lnTo>
                        <a:lnTo>
                          <a:pt x="343" y="434"/>
                        </a:lnTo>
                        <a:lnTo>
                          <a:pt x="372" y="325"/>
                        </a:lnTo>
                        <a:lnTo>
                          <a:pt x="458" y="189"/>
                        </a:lnTo>
                        <a:lnTo>
                          <a:pt x="430" y="53"/>
                        </a:lnTo>
                        <a:lnTo>
                          <a:pt x="401" y="26"/>
                        </a:lnTo>
                        <a:lnTo>
                          <a:pt x="343" y="26"/>
                        </a:lnTo>
                        <a:lnTo>
                          <a:pt x="315" y="0"/>
                        </a:lnTo>
                        <a:lnTo>
                          <a:pt x="115" y="135"/>
                        </a:lnTo>
                        <a:lnTo>
                          <a:pt x="0" y="135"/>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375" name="Group 377"/>
                <p:cNvGrpSpPr>
                  <a:grpSpLocks/>
                </p:cNvGrpSpPr>
                <p:nvPr/>
              </p:nvGrpSpPr>
              <p:grpSpPr bwMode="auto">
                <a:xfrm>
                  <a:off x="2043" y="548"/>
                  <a:ext cx="545" cy="544"/>
                  <a:chOff x="2043" y="548"/>
                  <a:chExt cx="545" cy="544"/>
                </a:xfrm>
                <a:grpFill/>
              </p:grpSpPr>
              <p:sp>
                <p:nvSpPr>
                  <p:cNvPr id="392" name="Freeform 378"/>
                  <p:cNvSpPr>
                    <a:spLocks/>
                  </p:cNvSpPr>
                  <p:nvPr/>
                </p:nvSpPr>
                <p:spPr bwMode="auto">
                  <a:xfrm>
                    <a:off x="2043" y="548"/>
                    <a:ext cx="545" cy="544"/>
                  </a:xfrm>
                  <a:custGeom>
                    <a:avLst/>
                    <a:gdLst>
                      <a:gd name="T0" fmla="*/ 0 w 545"/>
                      <a:gd name="T1" fmla="*/ 408 h 544"/>
                      <a:gd name="T2" fmla="*/ 29 w 545"/>
                      <a:gd name="T3" fmla="*/ 408 h 544"/>
                      <a:gd name="T4" fmla="*/ 29 w 545"/>
                      <a:gd name="T5" fmla="*/ 517 h 544"/>
                      <a:gd name="T6" fmla="*/ 115 w 545"/>
                      <a:gd name="T7" fmla="*/ 544 h 544"/>
                      <a:gd name="T8" fmla="*/ 230 w 545"/>
                      <a:gd name="T9" fmla="*/ 462 h 544"/>
                      <a:gd name="T10" fmla="*/ 259 w 545"/>
                      <a:gd name="T11" fmla="*/ 354 h 544"/>
                      <a:gd name="T12" fmla="*/ 373 w 545"/>
                      <a:gd name="T13" fmla="*/ 299 h 544"/>
                      <a:gd name="T14" fmla="*/ 517 w 545"/>
                      <a:gd name="T15" fmla="*/ 299 h 544"/>
                      <a:gd name="T16" fmla="*/ 517 w 545"/>
                      <a:gd name="T17" fmla="*/ 163 h 544"/>
                      <a:gd name="T18" fmla="*/ 545 w 545"/>
                      <a:gd name="T19" fmla="*/ 163 h 544"/>
                      <a:gd name="T20" fmla="*/ 545 w 545"/>
                      <a:gd name="T21" fmla="*/ 109 h 544"/>
                      <a:gd name="T22" fmla="*/ 402 w 545"/>
                      <a:gd name="T23" fmla="*/ 82 h 544"/>
                      <a:gd name="T24" fmla="*/ 402 w 545"/>
                      <a:gd name="T25" fmla="*/ 0 h 544"/>
                      <a:gd name="T26" fmla="*/ 373 w 545"/>
                      <a:gd name="T27" fmla="*/ 0 h 544"/>
                      <a:gd name="T28" fmla="*/ 345 w 545"/>
                      <a:gd name="T29" fmla="*/ 54 h 544"/>
                      <a:gd name="T30" fmla="*/ 115 w 545"/>
                      <a:gd name="T31" fmla="*/ 163 h 544"/>
                      <a:gd name="T32" fmla="*/ 29 w 545"/>
                      <a:gd name="T33" fmla="*/ 299 h 544"/>
                      <a:gd name="T34" fmla="*/ 0 w 545"/>
                      <a:gd name="T35" fmla="*/ 408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5"/>
                      <a:gd name="T55" fmla="*/ 0 h 544"/>
                      <a:gd name="T56" fmla="*/ 545 w 545"/>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5" h="544">
                        <a:moveTo>
                          <a:pt x="0" y="408"/>
                        </a:moveTo>
                        <a:lnTo>
                          <a:pt x="29" y="408"/>
                        </a:lnTo>
                        <a:lnTo>
                          <a:pt x="29" y="517"/>
                        </a:lnTo>
                        <a:lnTo>
                          <a:pt x="115" y="544"/>
                        </a:lnTo>
                        <a:lnTo>
                          <a:pt x="230" y="462"/>
                        </a:lnTo>
                        <a:lnTo>
                          <a:pt x="259" y="354"/>
                        </a:lnTo>
                        <a:lnTo>
                          <a:pt x="373" y="299"/>
                        </a:lnTo>
                        <a:lnTo>
                          <a:pt x="517" y="299"/>
                        </a:lnTo>
                        <a:lnTo>
                          <a:pt x="517" y="163"/>
                        </a:lnTo>
                        <a:lnTo>
                          <a:pt x="545" y="163"/>
                        </a:lnTo>
                        <a:lnTo>
                          <a:pt x="545" y="109"/>
                        </a:lnTo>
                        <a:lnTo>
                          <a:pt x="402" y="82"/>
                        </a:lnTo>
                        <a:lnTo>
                          <a:pt x="402" y="0"/>
                        </a:lnTo>
                        <a:lnTo>
                          <a:pt x="373" y="0"/>
                        </a:lnTo>
                        <a:lnTo>
                          <a:pt x="345" y="54"/>
                        </a:lnTo>
                        <a:lnTo>
                          <a:pt x="115" y="163"/>
                        </a:lnTo>
                        <a:lnTo>
                          <a:pt x="29" y="299"/>
                        </a:lnTo>
                        <a:lnTo>
                          <a:pt x="0" y="408"/>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393" name="Freeform 379"/>
                  <p:cNvSpPr>
                    <a:spLocks/>
                  </p:cNvSpPr>
                  <p:nvPr/>
                </p:nvSpPr>
                <p:spPr bwMode="auto">
                  <a:xfrm>
                    <a:off x="2043" y="548"/>
                    <a:ext cx="545" cy="544"/>
                  </a:xfrm>
                  <a:custGeom>
                    <a:avLst/>
                    <a:gdLst>
                      <a:gd name="T0" fmla="*/ 0 w 545"/>
                      <a:gd name="T1" fmla="*/ 408 h 544"/>
                      <a:gd name="T2" fmla="*/ 29 w 545"/>
                      <a:gd name="T3" fmla="*/ 408 h 544"/>
                      <a:gd name="T4" fmla="*/ 29 w 545"/>
                      <a:gd name="T5" fmla="*/ 517 h 544"/>
                      <a:gd name="T6" fmla="*/ 115 w 545"/>
                      <a:gd name="T7" fmla="*/ 544 h 544"/>
                      <a:gd name="T8" fmla="*/ 230 w 545"/>
                      <a:gd name="T9" fmla="*/ 462 h 544"/>
                      <a:gd name="T10" fmla="*/ 259 w 545"/>
                      <a:gd name="T11" fmla="*/ 354 h 544"/>
                      <a:gd name="T12" fmla="*/ 373 w 545"/>
                      <a:gd name="T13" fmla="*/ 299 h 544"/>
                      <a:gd name="T14" fmla="*/ 517 w 545"/>
                      <a:gd name="T15" fmla="*/ 299 h 544"/>
                      <a:gd name="T16" fmla="*/ 517 w 545"/>
                      <a:gd name="T17" fmla="*/ 163 h 544"/>
                      <a:gd name="T18" fmla="*/ 545 w 545"/>
                      <a:gd name="T19" fmla="*/ 163 h 544"/>
                      <a:gd name="T20" fmla="*/ 545 w 545"/>
                      <a:gd name="T21" fmla="*/ 109 h 544"/>
                      <a:gd name="T22" fmla="*/ 402 w 545"/>
                      <a:gd name="T23" fmla="*/ 82 h 544"/>
                      <a:gd name="T24" fmla="*/ 402 w 545"/>
                      <a:gd name="T25" fmla="*/ 0 h 544"/>
                      <a:gd name="T26" fmla="*/ 373 w 545"/>
                      <a:gd name="T27" fmla="*/ 0 h 544"/>
                      <a:gd name="T28" fmla="*/ 345 w 545"/>
                      <a:gd name="T29" fmla="*/ 54 h 544"/>
                      <a:gd name="T30" fmla="*/ 115 w 545"/>
                      <a:gd name="T31" fmla="*/ 163 h 544"/>
                      <a:gd name="T32" fmla="*/ 29 w 545"/>
                      <a:gd name="T33" fmla="*/ 299 h 544"/>
                      <a:gd name="T34" fmla="*/ 0 w 545"/>
                      <a:gd name="T35" fmla="*/ 408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5"/>
                      <a:gd name="T55" fmla="*/ 0 h 544"/>
                      <a:gd name="T56" fmla="*/ 545 w 545"/>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5" h="544">
                        <a:moveTo>
                          <a:pt x="0" y="408"/>
                        </a:moveTo>
                        <a:lnTo>
                          <a:pt x="29" y="408"/>
                        </a:lnTo>
                        <a:lnTo>
                          <a:pt x="29" y="517"/>
                        </a:lnTo>
                        <a:lnTo>
                          <a:pt x="115" y="544"/>
                        </a:lnTo>
                        <a:lnTo>
                          <a:pt x="230" y="462"/>
                        </a:lnTo>
                        <a:lnTo>
                          <a:pt x="259" y="354"/>
                        </a:lnTo>
                        <a:lnTo>
                          <a:pt x="373" y="299"/>
                        </a:lnTo>
                        <a:lnTo>
                          <a:pt x="517" y="299"/>
                        </a:lnTo>
                        <a:lnTo>
                          <a:pt x="517" y="163"/>
                        </a:lnTo>
                        <a:lnTo>
                          <a:pt x="545" y="163"/>
                        </a:lnTo>
                        <a:lnTo>
                          <a:pt x="545" y="109"/>
                        </a:lnTo>
                        <a:lnTo>
                          <a:pt x="402" y="82"/>
                        </a:lnTo>
                        <a:lnTo>
                          <a:pt x="402" y="0"/>
                        </a:lnTo>
                        <a:lnTo>
                          <a:pt x="373" y="0"/>
                        </a:lnTo>
                        <a:lnTo>
                          <a:pt x="345" y="54"/>
                        </a:lnTo>
                        <a:lnTo>
                          <a:pt x="115" y="163"/>
                        </a:lnTo>
                        <a:lnTo>
                          <a:pt x="29" y="299"/>
                        </a:lnTo>
                        <a:lnTo>
                          <a:pt x="0" y="408"/>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sp>
              <p:nvSpPr>
                <p:cNvPr id="376" name="Rectangle 380"/>
                <p:cNvSpPr>
                  <a:spLocks noChangeArrowheads="1"/>
                </p:cNvSpPr>
                <p:nvPr/>
              </p:nvSpPr>
              <p:spPr bwMode="auto">
                <a:xfrm>
                  <a:off x="1661" y="377"/>
                  <a:ext cx="238"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UNION</a:t>
                  </a:r>
                  <a:endParaRPr lang="en-US" sz="1700" dirty="0">
                    <a:solidFill>
                      <a:srgbClr val="000000"/>
                    </a:solidFill>
                    <a:latin typeface="Arial" charset="0"/>
                  </a:endParaRPr>
                </a:p>
              </p:txBody>
            </p:sp>
            <p:sp>
              <p:nvSpPr>
                <p:cNvPr id="377" name="Rectangle 381"/>
                <p:cNvSpPr>
                  <a:spLocks noChangeArrowheads="1"/>
                </p:cNvSpPr>
                <p:nvPr/>
              </p:nvSpPr>
              <p:spPr bwMode="auto">
                <a:xfrm>
                  <a:off x="2073" y="248"/>
                  <a:ext cx="0" cy="251"/>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endParaRPr lang="en-US" sz="1700">
                    <a:solidFill>
                      <a:srgbClr val="000000"/>
                    </a:solidFill>
                    <a:latin typeface="Arial" charset="0"/>
                  </a:endParaRPr>
                </a:p>
              </p:txBody>
            </p:sp>
            <p:sp>
              <p:nvSpPr>
                <p:cNvPr id="378" name="Rectangle 382"/>
                <p:cNvSpPr>
                  <a:spLocks noChangeArrowheads="1"/>
                </p:cNvSpPr>
                <p:nvPr/>
              </p:nvSpPr>
              <p:spPr bwMode="auto">
                <a:xfrm>
                  <a:off x="2425" y="389"/>
                  <a:ext cx="210"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WEST</a:t>
                  </a:r>
                  <a:endParaRPr lang="en-US" sz="1700" dirty="0">
                    <a:solidFill>
                      <a:srgbClr val="000000"/>
                    </a:solidFill>
                    <a:latin typeface="Arial" charset="0"/>
                  </a:endParaRPr>
                </a:p>
              </p:txBody>
            </p:sp>
            <p:sp>
              <p:nvSpPr>
                <p:cNvPr id="379" name="Rectangle 383"/>
                <p:cNvSpPr>
                  <a:spLocks noChangeArrowheads="1"/>
                </p:cNvSpPr>
                <p:nvPr/>
              </p:nvSpPr>
              <p:spPr bwMode="auto">
                <a:xfrm>
                  <a:off x="2676" y="325"/>
                  <a:ext cx="195"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EAST</a:t>
                  </a:r>
                  <a:endParaRPr lang="en-US" sz="1700" dirty="0">
                    <a:solidFill>
                      <a:srgbClr val="000000"/>
                    </a:solidFill>
                    <a:latin typeface="Arial" charset="0"/>
                  </a:endParaRPr>
                </a:p>
              </p:txBody>
            </p:sp>
            <p:sp>
              <p:nvSpPr>
                <p:cNvPr id="380" name="Rectangle 384"/>
                <p:cNvSpPr>
                  <a:spLocks noChangeArrowheads="1"/>
                </p:cNvSpPr>
                <p:nvPr/>
              </p:nvSpPr>
              <p:spPr bwMode="auto">
                <a:xfrm>
                  <a:off x="1408" y="861"/>
                  <a:ext cx="35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JACKSON</a:t>
                  </a:r>
                  <a:endParaRPr lang="en-US" sz="1700" dirty="0">
                    <a:solidFill>
                      <a:srgbClr val="000000"/>
                    </a:solidFill>
                    <a:latin typeface="Arial" charset="0"/>
                  </a:endParaRPr>
                </a:p>
              </p:txBody>
            </p:sp>
            <p:sp>
              <p:nvSpPr>
                <p:cNvPr id="381" name="Rectangle 385"/>
                <p:cNvSpPr>
                  <a:spLocks noChangeArrowheads="1"/>
                </p:cNvSpPr>
                <p:nvPr/>
              </p:nvSpPr>
              <p:spPr bwMode="auto">
                <a:xfrm>
                  <a:off x="1310" y="611"/>
                  <a:ext cx="327"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LINCOLN</a:t>
                  </a:r>
                  <a:endParaRPr lang="en-US" sz="1700" dirty="0">
                    <a:solidFill>
                      <a:srgbClr val="000000"/>
                    </a:solidFill>
                    <a:latin typeface="Arial" charset="0"/>
                  </a:endParaRPr>
                </a:p>
              </p:txBody>
            </p:sp>
            <p:sp>
              <p:nvSpPr>
                <p:cNvPr id="382" name="Rectangle 386"/>
                <p:cNvSpPr>
                  <a:spLocks noChangeArrowheads="1"/>
                </p:cNvSpPr>
                <p:nvPr/>
              </p:nvSpPr>
              <p:spPr bwMode="auto">
                <a:xfrm>
                  <a:off x="1744" y="795"/>
                  <a:ext cx="390"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OUACHITA</a:t>
                  </a:r>
                  <a:endParaRPr lang="en-US" sz="1700" dirty="0">
                    <a:solidFill>
                      <a:srgbClr val="000000"/>
                    </a:solidFill>
                    <a:latin typeface="Arial" charset="0"/>
                  </a:endParaRPr>
                </a:p>
              </p:txBody>
            </p:sp>
            <p:sp>
              <p:nvSpPr>
                <p:cNvPr id="383" name="Rectangle 387"/>
                <p:cNvSpPr>
                  <a:spLocks noChangeArrowheads="1"/>
                </p:cNvSpPr>
                <p:nvPr/>
              </p:nvSpPr>
              <p:spPr bwMode="auto">
                <a:xfrm>
                  <a:off x="2167" y="748"/>
                  <a:ext cx="387"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RICHLAND</a:t>
                  </a:r>
                  <a:endParaRPr lang="en-US" sz="1700" dirty="0">
                    <a:solidFill>
                      <a:srgbClr val="000000"/>
                    </a:solidFill>
                    <a:latin typeface="Arial" charset="0"/>
                  </a:endParaRPr>
                </a:p>
              </p:txBody>
            </p:sp>
            <p:sp>
              <p:nvSpPr>
                <p:cNvPr id="384" name="Rectangle 388"/>
                <p:cNvSpPr>
                  <a:spLocks noChangeArrowheads="1"/>
                </p:cNvSpPr>
                <p:nvPr/>
              </p:nvSpPr>
              <p:spPr bwMode="auto">
                <a:xfrm>
                  <a:off x="2663" y="823"/>
                  <a:ext cx="34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MADISON</a:t>
                  </a:r>
                  <a:endParaRPr lang="en-US" sz="1700" dirty="0">
                    <a:solidFill>
                      <a:srgbClr val="000000"/>
                    </a:solidFill>
                    <a:latin typeface="Arial" charset="0"/>
                  </a:endParaRPr>
                </a:p>
              </p:txBody>
            </p:sp>
            <p:sp>
              <p:nvSpPr>
                <p:cNvPr id="385" name="Rectangle 389"/>
                <p:cNvSpPr>
                  <a:spLocks noChangeArrowheads="1"/>
                </p:cNvSpPr>
                <p:nvPr/>
              </p:nvSpPr>
              <p:spPr bwMode="auto">
                <a:xfrm>
                  <a:off x="2471" y="513"/>
                  <a:ext cx="361"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CARROLL</a:t>
                  </a:r>
                  <a:endParaRPr lang="en-US" sz="1700" dirty="0">
                    <a:solidFill>
                      <a:srgbClr val="000000"/>
                    </a:solidFill>
                    <a:latin typeface="Arial" charset="0"/>
                  </a:endParaRPr>
                </a:p>
              </p:txBody>
            </p:sp>
            <p:sp>
              <p:nvSpPr>
                <p:cNvPr id="387" name="Rectangle 391"/>
                <p:cNvSpPr>
                  <a:spLocks noChangeArrowheads="1"/>
                </p:cNvSpPr>
                <p:nvPr/>
              </p:nvSpPr>
              <p:spPr bwMode="auto">
                <a:xfrm>
                  <a:off x="1816" y="1183"/>
                  <a:ext cx="41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CALDWELL</a:t>
                  </a:r>
                  <a:endParaRPr lang="en-US" sz="1700" dirty="0">
                    <a:solidFill>
                      <a:srgbClr val="000000"/>
                    </a:solidFill>
                    <a:latin typeface="Arial" charset="0"/>
                  </a:endParaRPr>
                </a:p>
              </p:txBody>
            </p:sp>
            <p:sp>
              <p:nvSpPr>
                <p:cNvPr id="388" name="Rectangle 392"/>
                <p:cNvSpPr>
                  <a:spLocks noChangeArrowheads="1"/>
                </p:cNvSpPr>
                <p:nvPr/>
              </p:nvSpPr>
              <p:spPr bwMode="auto">
                <a:xfrm flipH="1">
                  <a:off x="2582" y="1102"/>
                  <a:ext cx="125" cy="251"/>
                </a:xfrm>
                <a:prstGeom prst="rect">
                  <a:avLst/>
                </a:prstGeom>
                <a:grpFill/>
                <a:ln w="9525">
                  <a:noFill/>
                  <a:miter lim="800000"/>
                  <a:headEnd/>
                  <a:tailEnd/>
                </a:ln>
              </p:spPr>
              <p:txBody>
                <a:bodyPr lIns="0" tIns="0" rIns="0" bIns="0">
                  <a:spAutoFit/>
                </a:bodyPr>
                <a:lstStyle/>
                <a:p>
                  <a:pPr defTabSz="849313" fontAlgn="base">
                    <a:spcBef>
                      <a:spcPct val="0"/>
                    </a:spcBef>
                    <a:spcAft>
                      <a:spcPct val="0"/>
                    </a:spcAft>
                  </a:pPr>
                  <a:endParaRPr lang="en-US" sz="1700">
                    <a:solidFill>
                      <a:srgbClr val="000000"/>
                    </a:solidFill>
                    <a:latin typeface="Arial" charset="0"/>
                  </a:endParaRPr>
                </a:p>
              </p:txBody>
            </p:sp>
            <p:sp>
              <p:nvSpPr>
                <p:cNvPr id="389" name="Rectangle 393"/>
                <p:cNvSpPr>
                  <a:spLocks noChangeArrowheads="1"/>
                </p:cNvSpPr>
                <p:nvPr/>
              </p:nvSpPr>
              <p:spPr bwMode="auto">
                <a:xfrm>
                  <a:off x="2566" y="1208"/>
                  <a:ext cx="29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TENSAS</a:t>
                  </a:r>
                  <a:endParaRPr lang="en-US" sz="1700" dirty="0">
                    <a:solidFill>
                      <a:srgbClr val="000000"/>
                    </a:solidFill>
                    <a:latin typeface="Arial" charset="0"/>
                  </a:endParaRPr>
                </a:p>
              </p:txBody>
            </p:sp>
            <p:sp>
              <p:nvSpPr>
                <p:cNvPr id="390" name="Rectangle 394"/>
                <p:cNvSpPr>
                  <a:spLocks noChangeArrowheads="1"/>
                </p:cNvSpPr>
                <p:nvPr/>
              </p:nvSpPr>
              <p:spPr bwMode="auto">
                <a:xfrm>
                  <a:off x="2111" y="1402"/>
                  <a:ext cx="46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CATAHOULA</a:t>
                  </a:r>
                  <a:endParaRPr lang="en-US" sz="1700">
                    <a:solidFill>
                      <a:srgbClr val="000000"/>
                    </a:solidFill>
                    <a:latin typeface="Arial" charset="0"/>
                  </a:endParaRPr>
                </a:p>
              </p:txBody>
            </p:sp>
            <p:sp>
              <p:nvSpPr>
                <p:cNvPr id="391" name="AutoShape 395"/>
                <p:cNvSpPr>
                  <a:spLocks noChangeArrowheads="1"/>
                </p:cNvSpPr>
                <p:nvPr/>
              </p:nvSpPr>
              <p:spPr bwMode="auto">
                <a:xfrm>
                  <a:off x="1918" y="661"/>
                  <a:ext cx="105" cy="102"/>
                </a:xfrm>
                <a:prstGeom prst="star5">
                  <a:avLst/>
                </a:prstGeom>
                <a:grpFill/>
                <a:ln w="9525">
                  <a:noFill/>
                  <a:miter lim="800000"/>
                  <a:headEnd/>
                  <a:tailEnd/>
                </a:ln>
                <a:effectLst/>
              </p:spPr>
              <p:txBody>
                <a:bodyPr wrap="none" anchor="ctr"/>
                <a:lstStyle/>
                <a:p>
                  <a:pPr defTabSz="914400" fontAlgn="base">
                    <a:spcBef>
                      <a:spcPct val="0"/>
                    </a:spcBef>
                    <a:spcAft>
                      <a:spcPct val="0"/>
                    </a:spcAft>
                    <a:defRPr/>
                  </a:pPr>
                  <a:endParaRPr lang="en-US" sz="10700">
                    <a:solidFill>
                      <a:srgbClr val="000000"/>
                    </a:solidFill>
                    <a:latin typeface="Arial" charset="0"/>
                  </a:endParaRPr>
                </a:p>
              </p:txBody>
            </p:sp>
          </p:grpSp>
          <p:grpSp>
            <p:nvGrpSpPr>
              <p:cNvPr id="11" name="Group 396"/>
              <p:cNvGrpSpPr>
                <a:grpSpLocks/>
              </p:cNvGrpSpPr>
              <p:nvPr/>
            </p:nvGrpSpPr>
            <p:grpSpPr bwMode="auto">
              <a:xfrm>
                <a:off x="152" y="196"/>
                <a:ext cx="1262" cy="1272"/>
                <a:chOff x="152" y="196"/>
                <a:chExt cx="1262" cy="1272"/>
              </a:xfrm>
              <a:grpFill/>
            </p:grpSpPr>
            <p:grpSp>
              <p:nvGrpSpPr>
                <p:cNvPr id="263" name="Group 397"/>
                <p:cNvGrpSpPr>
                  <a:grpSpLocks/>
                </p:cNvGrpSpPr>
                <p:nvPr/>
              </p:nvGrpSpPr>
              <p:grpSpPr bwMode="auto">
                <a:xfrm>
                  <a:off x="152" y="196"/>
                  <a:ext cx="573" cy="841"/>
                  <a:chOff x="152" y="196"/>
                  <a:chExt cx="573" cy="841"/>
                </a:xfrm>
                <a:grpFill/>
              </p:grpSpPr>
              <p:sp>
                <p:nvSpPr>
                  <p:cNvPr id="343" name="Freeform 398"/>
                  <p:cNvSpPr>
                    <a:spLocks/>
                  </p:cNvSpPr>
                  <p:nvPr/>
                </p:nvSpPr>
                <p:spPr bwMode="auto">
                  <a:xfrm>
                    <a:off x="152" y="196"/>
                    <a:ext cx="573" cy="841"/>
                  </a:xfrm>
                  <a:custGeom>
                    <a:avLst/>
                    <a:gdLst>
                      <a:gd name="T0" fmla="*/ 29 w 573"/>
                      <a:gd name="T1" fmla="*/ 0 h 841"/>
                      <a:gd name="T2" fmla="*/ 229 w 573"/>
                      <a:gd name="T3" fmla="*/ 0 h 841"/>
                      <a:gd name="T4" fmla="*/ 257 w 573"/>
                      <a:gd name="T5" fmla="*/ 299 h 841"/>
                      <a:gd name="T6" fmla="*/ 314 w 573"/>
                      <a:gd name="T7" fmla="*/ 542 h 841"/>
                      <a:gd name="T8" fmla="*/ 400 w 573"/>
                      <a:gd name="T9" fmla="*/ 678 h 841"/>
                      <a:gd name="T10" fmla="*/ 573 w 573"/>
                      <a:gd name="T11" fmla="*/ 814 h 841"/>
                      <a:gd name="T12" fmla="*/ 429 w 573"/>
                      <a:gd name="T13" fmla="*/ 814 h 841"/>
                      <a:gd name="T14" fmla="*/ 372 w 573"/>
                      <a:gd name="T15" fmla="*/ 733 h 841"/>
                      <a:gd name="T16" fmla="*/ 229 w 573"/>
                      <a:gd name="T17" fmla="*/ 705 h 841"/>
                      <a:gd name="T18" fmla="*/ 114 w 573"/>
                      <a:gd name="T19" fmla="*/ 841 h 841"/>
                      <a:gd name="T20" fmla="*/ 0 w 573"/>
                      <a:gd name="T21" fmla="*/ 841 h 841"/>
                      <a:gd name="T22" fmla="*/ 29 w 573"/>
                      <a:gd name="T23" fmla="*/ 0 h 8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3"/>
                      <a:gd name="T37" fmla="*/ 0 h 841"/>
                      <a:gd name="T38" fmla="*/ 573 w 573"/>
                      <a:gd name="T39" fmla="*/ 841 h 8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3" h="841">
                        <a:moveTo>
                          <a:pt x="29" y="0"/>
                        </a:moveTo>
                        <a:lnTo>
                          <a:pt x="229" y="0"/>
                        </a:lnTo>
                        <a:lnTo>
                          <a:pt x="257" y="299"/>
                        </a:lnTo>
                        <a:lnTo>
                          <a:pt x="314" y="542"/>
                        </a:lnTo>
                        <a:lnTo>
                          <a:pt x="400" y="678"/>
                        </a:lnTo>
                        <a:lnTo>
                          <a:pt x="573" y="814"/>
                        </a:lnTo>
                        <a:lnTo>
                          <a:pt x="429" y="814"/>
                        </a:lnTo>
                        <a:lnTo>
                          <a:pt x="372" y="733"/>
                        </a:lnTo>
                        <a:lnTo>
                          <a:pt x="229" y="705"/>
                        </a:lnTo>
                        <a:lnTo>
                          <a:pt x="114" y="841"/>
                        </a:lnTo>
                        <a:lnTo>
                          <a:pt x="0" y="841"/>
                        </a:lnTo>
                        <a:lnTo>
                          <a:pt x="29"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344" name="Freeform 399"/>
                  <p:cNvSpPr>
                    <a:spLocks/>
                  </p:cNvSpPr>
                  <p:nvPr/>
                </p:nvSpPr>
                <p:spPr bwMode="auto">
                  <a:xfrm>
                    <a:off x="152" y="196"/>
                    <a:ext cx="573" cy="841"/>
                  </a:xfrm>
                  <a:custGeom>
                    <a:avLst/>
                    <a:gdLst>
                      <a:gd name="T0" fmla="*/ 29 w 573"/>
                      <a:gd name="T1" fmla="*/ 0 h 841"/>
                      <a:gd name="T2" fmla="*/ 229 w 573"/>
                      <a:gd name="T3" fmla="*/ 0 h 841"/>
                      <a:gd name="T4" fmla="*/ 257 w 573"/>
                      <a:gd name="T5" fmla="*/ 299 h 841"/>
                      <a:gd name="T6" fmla="*/ 314 w 573"/>
                      <a:gd name="T7" fmla="*/ 542 h 841"/>
                      <a:gd name="T8" fmla="*/ 400 w 573"/>
                      <a:gd name="T9" fmla="*/ 678 h 841"/>
                      <a:gd name="T10" fmla="*/ 573 w 573"/>
                      <a:gd name="T11" fmla="*/ 814 h 841"/>
                      <a:gd name="T12" fmla="*/ 429 w 573"/>
                      <a:gd name="T13" fmla="*/ 814 h 841"/>
                      <a:gd name="T14" fmla="*/ 372 w 573"/>
                      <a:gd name="T15" fmla="*/ 733 h 841"/>
                      <a:gd name="T16" fmla="*/ 229 w 573"/>
                      <a:gd name="T17" fmla="*/ 705 h 841"/>
                      <a:gd name="T18" fmla="*/ 114 w 573"/>
                      <a:gd name="T19" fmla="*/ 841 h 841"/>
                      <a:gd name="T20" fmla="*/ 0 w 573"/>
                      <a:gd name="T21" fmla="*/ 841 h 841"/>
                      <a:gd name="T22" fmla="*/ 29 w 573"/>
                      <a:gd name="T23" fmla="*/ 0 h 8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3"/>
                      <a:gd name="T37" fmla="*/ 0 h 841"/>
                      <a:gd name="T38" fmla="*/ 573 w 573"/>
                      <a:gd name="T39" fmla="*/ 841 h 8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3" h="841">
                        <a:moveTo>
                          <a:pt x="29" y="0"/>
                        </a:moveTo>
                        <a:lnTo>
                          <a:pt x="229" y="0"/>
                        </a:lnTo>
                        <a:lnTo>
                          <a:pt x="257" y="299"/>
                        </a:lnTo>
                        <a:lnTo>
                          <a:pt x="314" y="542"/>
                        </a:lnTo>
                        <a:lnTo>
                          <a:pt x="400" y="678"/>
                        </a:lnTo>
                        <a:lnTo>
                          <a:pt x="573" y="814"/>
                        </a:lnTo>
                        <a:lnTo>
                          <a:pt x="429" y="814"/>
                        </a:lnTo>
                        <a:lnTo>
                          <a:pt x="372" y="733"/>
                        </a:lnTo>
                        <a:lnTo>
                          <a:pt x="229" y="705"/>
                        </a:lnTo>
                        <a:lnTo>
                          <a:pt x="114" y="841"/>
                        </a:lnTo>
                        <a:lnTo>
                          <a:pt x="0" y="841"/>
                        </a:lnTo>
                        <a:lnTo>
                          <a:pt x="29"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64" name="Group 400"/>
                <p:cNvGrpSpPr>
                  <a:grpSpLocks/>
                </p:cNvGrpSpPr>
                <p:nvPr/>
              </p:nvGrpSpPr>
              <p:grpSpPr bwMode="auto">
                <a:xfrm>
                  <a:off x="380" y="196"/>
                  <a:ext cx="402" cy="814"/>
                  <a:chOff x="380" y="196"/>
                  <a:chExt cx="402" cy="814"/>
                </a:xfrm>
                <a:grpFill/>
              </p:grpSpPr>
              <p:sp>
                <p:nvSpPr>
                  <p:cNvPr id="341" name="Freeform 401"/>
                  <p:cNvSpPr>
                    <a:spLocks/>
                  </p:cNvSpPr>
                  <p:nvPr/>
                </p:nvSpPr>
                <p:spPr bwMode="auto">
                  <a:xfrm>
                    <a:off x="380" y="196"/>
                    <a:ext cx="402" cy="814"/>
                  </a:xfrm>
                  <a:custGeom>
                    <a:avLst/>
                    <a:gdLst>
                      <a:gd name="T0" fmla="*/ 0 w 402"/>
                      <a:gd name="T1" fmla="*/ 0 h 814"/>
                      <a:gd name="T2" fmla="*/ 29 w 402"/>
                      <a:gd name="T3" fmla="*/ 299 h 814"/>
                      <a:gd name="T4" fmla="*/ 86 w 402"/>
                      <a:gd name="T5" fmla="*/ 542 h 814"/>
                      <a:gd name="T6" fmla="*/ 172 w 402"/>
                      <a:gd name="T7" fmla="*/ 678 h 814"/>
                      <a:gd name="T8" fmla="*/ 345 w 402"/>
                      <a:gd name="T9" fmla="*/ 814 h 814"/>
                      <a:gd name="T10" fmla="*/ 373 w 402"/>
                      <a:gd name="T11" fmla="*/ 814 h 814"/>
                      <a:gd name="T12" fmla="*/ 373 w 402"/>
                      <a:gd name="T13" fmla="*/ 678 h 814"/>
                      <a:gd name="T14" fmla="*/ 402 w 402"/>
                      <a:gd name="T15" fmla="*/ 651 h 814"/>
                      <a:gd name="T16" fmla="*/ 345 w 402"/>
                      <a:gd name="T17" fmla="*/ 651 h 814"/>
                      <a:gd name="T18" fmla="*/ 345 w 402"/>
                      <a:gd name="T19" fmla="*/ 272 h 814"/>
                      <a:gd name="T20" fmla="*/ 316 w 402"/>
                      <a:gd name="T21" fmla="*/ 272 h 814"/>
                      <a:gd name="T22" fmla="*/ 345 w 402"/>
                      <a:gd name="T23" fmla="*/ 190 h 814"/>
                      <a:gd name="T24" fmla="*/ 287 w 402"/>
                      <a:gd name="T25" fmla="*/ 54 h 814"/>
                      <a:gd name="T26" fmla="*/ 316 w 402"/>
                      <a:gd name="T27" fmla="*/ 0 h 814"/>
                      <a:gd name="T28" fmla="*/ 0 w 402"/>
                      <a:gd name="T29" fmla="*/ 0 h 8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2"/>
                      <a:gd name="T46" fmla="*/ 0 h 814"/>
                      <a:gd name="T47" fmla="*/ 402 w 402"/>
                      <a:gd name="T48" fmla="*/ 814 h 8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2" h="814">
                        <a:moveTo>
                          <a:pt x="0" y="0"/>
                        </a:moveTo>
                        <a:lnTo>
                          <a:pt x="29" y="299"/>
                        </a:lnTo>
                        <a:lnTo>
                          <a:pt x="86" y="542"/>
                        </a:lnTo>
                        <a:lnTo>
                          <a:pt x="172" y="678"/>
                        </a:lnTo>
                        <a:lnTo>
                          <a:pt x="345" y="814"/>
                        </a:lnTo>
                        <a:lnTo>
                          <a:pt x="373" y="814"/>
                        </a:lnTo>
                        <a:lnTo>
                          <a:pt x="373" y="678"/>
                        </a:lnTo>
                        <a:lnTo>
                          <a:pt x="402" y="651"/>
                        </a:lnTo>
                        <a:lnTo>
                          <a:pt x="345" y="651"/>
                        </a:lnTo>
                        <a:lnTo>
                          <a:pt x="345" y="272"/>
                        </a:lnTo>
                        <a:lnTo>
                          <a:pt x="316" y="272"/>
                        </a:lnTo>
                        <a:lnTo>
                          <a:pt x="345" y="190"/>
                        </a:lnTo>
                        <a:lnTo>
                          <a:pt x="287" y="54"/>
                        </a:lnTo>
                        <a:lnTo>
                          <a:pt x="316" y="0"/>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342" name="Freeform 402"/>
                  <p:cNvSpPr>
                    <a:spLocks/>
                  </p:cNvSpPr>
                  <p:nvPr/>
                </p:nvSpPr>
                <p:spPr bwMode="auto">
                  <a:xfrm>
                    <a:off x="380" y="196"/>
                    <a:ext cx="402" cy="814"/>
                  </a:xfrm>
                  <a:custGeom>
                    <a:avLst/>
                    <a:gdLst>
                      <a:gd name="T0" fmla="*/ 0 w 402"/>
                      <a:gd name="T1" fmla="*/ 0 h 814"/>
                      <a:gd name="T2" fmla="*/ 29 w 402"/>
                      <a:gd name="T3" fmla="*/ 299 h 814"/>
                      <a:gd name="T4" fmla="*/ 86 w 402"/>
                      <a:gd name="T5" fmla="*/ 542 h 814"/>
                      <a:gd name="T6" fmla="*/ 172 w 402"/>
                      <a:gd name="T7" fmla="*/ 678 h 814"/>
                      <a:gd name="T8" fmla="*/ 345 w 402"/>
                      <a:gd name="T9" fmla="*/ 814 h 814"/>
                      <a:gd name="T10" fmla="*/ 373 w 402"/>
                      <a:gd name="T11" fmla="*/ 814 h 814"/>
                      <a:gd name="T12" fmla="*/ 373 w 402"/>
                      <a:gd name="T13" fmla="*/ 678 h 814"/>
                      <a:gd name="T14" fmla="*/ 402 w 402"/>
                      <a:gd name="T15" fmla="*/ 651 h 814"/>
                      <a:gd name="T16" fmla="*/ 345 w 402"/>
                      <a:gd name="T17" fmla="*/ 651 h 814"/>
                      <a:gd name="T18" fmla="*/ 345 w 402"/>
                      <a:gd name="T19" fmla="*/ 272 h 814"/>
                      <a:gd name="T20" fmla="*/ 316 w 402"/>
                      <a:gd name="T21" fmla="*/ 272 h 814"/>
                      <a:gd name="T22" fmla="*/ 345 w 402"/>
                      <a:gd name="T23" fmla="*/ 190 h 814"/>
                      <a:gd name="T24" fmla="*/ 287 w 402"/>
                      <a:gd name="T25" fmla="*/ 54 h 814"/>
                      <a:gd name="T26" fmla="*/ 316 w 402"/>
                      <a:gd name="T27" fmla="*/ 0 h 814"/>
                      <a:gd name="T28" fmla="*/ 0 w 402"/>
                      <a:gd name="T29" fmla="*/ 0 h 8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2"/>
                      <a:gd name="T46" fmla="*/ 0 h 814"/>
                      <a:gd name="T47" fmla="*/ 402 w 402"/>
                      <a:gd name="T48" fmla="*/ 814 h 8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2" h="814">
                        <a:moveTo>
                          <a:pt x="0" y="0"/>
                        </a:moveTo>
                        <a:lnTo>
                          <a:pt x="29" y="299"/>
                        </a:lnTo>
                        <a:lnTo>
                          <a:pt x="86" y="542"/>
                        </a:lnTo>
                        <a:lnTo>
                          <a:pt x="172" y="678"/>
                        </a:lnTo>
                        <a:lnTo>
                          <a:pt x="345" y="814"/>
                        </a:lnTo>
                        <a:lnTo>
                          <a:pt x="373" y="814"/>
                        </a:lnTo>
                        <a:lnTo>
                          <a:pt x="373" y="678"/>
                        </a:lnTo>
                        <a:lnTo>
                          <a:pt x="402" y="651"/>
                        </a:lnTo>
                        <a:lnTo>
                          <a:pt x="345" y="651"/>
                        </a:lnTo>
                        <a:lnTo>
                          <a:pt x="345" y="272"/>
                        </a:lnTo>
                        <a:lnTo>
                          <a:pt x="316" y="272"/>
                        </a:lnTo>
                        <a:lnTo>
                          <a:pt x="345" y="190"/>
                        </a:lnTo>
                        <a:lnTo>
                          <a:pt x="287" y="54"/>
                        </a:lnTo>
                        <a:lnTo>
                          <a:pt x="316" y="0"/>
                        </a:lnTo>
                        <a:lnTo>
                          <a:pt x="0"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65" name="Group 403"/>
                <p:cNvGrpSpPr>
                  <a:grpSpLocks/>
                </p:cNvGrpSpPr>
                <p:nvPr/>
              </p:nvGrpSpPr>
              <p:grpSpPr bwMode="auto">
                <a:xfrm>
                  <a:off x="667" y="196"/>
                  <a:ext cx="345" cy="652"/>
                  <a:chOff x="667" y="196"/>
                  <a:chExt cx="345" cy="652"/>
                </a:xfrm>
                <a:grpFill/>
              </p:grpSpPr>
              <p:sp>
                <p:nvSpPr>
                  <p:cNvPr id="339" name="Freeform 404"/>
                  <p:cNvSpPr>
                    <a:spLocks/>
                  </p:cNvSpPr>
                  <p:nvPr/>
                </p:nvSpPr>
                <p:spPr bwMode="auto">
                  <a:xfrm>
                    <a:off x="667" y="196"/>
                    <a:ext cx="345" cy="652"/>
                  </a:xfrm>
                  <a:custGeom>
                    <a:avLst/>
                    <a:gdLst>
                      <a:gd name="T0" fmla="*/ 29 w 345"/>
                      <a:gd name="T1" fmla="*/ 0 h 652"/>
                      <a:gd name="T2" fmla="*/ 0 w 345"/>
                      <a:gd name="T3" fmla="*/ 54 h 652"/>
                      <a:gd name="T4" fmla="*/ 58 w 345"/>
                      <a:gd name="T5" fmla="*/ 190 h 652"/>
                      <a:gd name="T6" fmla="*/ 29 w 345"/>
                      <a:gd name="T7" fmla="*/ 272 h 652"/>
                      <a:gd name="T8" fmla="*/ 58 w 345"/>
                      <a:gd name="T9" fmla="*/ 272 h 652"/>
                      <a:gd name="T10" fmla="*/ 58 w 345"/>
                      <a:gd name="T11" fmla="*/ 652 h 652"/>
                      <a:gd name="T12" fmla="*/ 259 w 345"/>
                      <a:gd name="T13" fmla="*/ 652 h 652"/>
                      <a:gd name="T14" fmla="*/ 259 w 345"/>
                      <a:gd name="T15" fmla="*/ 597 h 652"/>
                      <a:gd name="T16" fmla="*/ 345 w 345"/>
                      <a:gd name="T17" fmla="*/ 597 h 652"/>
                      <a:gd name="T18" fmla="*/ 316 w 345"/>
                      <a:gd name="T19" fmla="*/ 461 h 652"/>
                      <a:gd name="T20" fmla="*/ 316 w 345"/>
                      <a:gd name="T21" fmla="*/ 326 h 652"/>
                      <a:gd name="T22" fmla="*/ 259 w 345"/>
                      <a:gd name="T23" fmla="*/ 326 h 652"/>
                      <a:gd name="T24" fmla="*/ 259 w 345"/>
                      <a:gd name="T25" fmla="*/ 0 h 652"/>
                      <a:gd name="T26" fmla="*/ 29 w 345"/>
                      <a:gd name="T27" fmla="*/ 0 h 6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5"/>
                      <a:gd name="T43" fmla="*/ 0 h 652"/>
                      <a:gd name="T44" fmla="*/ 345 w 345"/>
                      <a:gd name="T45" fmla="*/ 652 h 6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5" h="652">
                        <a:moveTo>
                          <a:pt x="29" y="0"/>
                        </a:moveTo>
                        <a:lnTo>
                          <a:pt x="0" y="54"/>
                        </a:lnTo>
                        <a:lnTo>
                          <a:pt x="58" y="190"/>
                        </a:lnTo>
                        <a:lnTo>
                          <a:pt x="29" y="272"/>
                        </a:lnTo>
                        <a:lnTo>
                          <a:pt x="58" y="272"/>
                        </a:lnTo>
                        <a:lnTo>
                          <a:pt x="58" y="652"/>
                        </a:lnTo>
                        <a:lnTo>
                          <a:pt x="259" y="652"/>
                        </a:lnTo>
                        <a:lnTo>
                          <a:pt x="259" y="597"/>
                        </a:lnTo>
                        <a:lnTo>
                          <a:pt x="345" y="597"/>
                        </a:lnTo>
                        <a:lnTo>
                          <a:pt x="316" y="461"/>
                        </a:lnTo>
                        <a:lnTo>
                          <a:pt x="316" y="326"/>
                        </a:lnTo>
                        <a:lnTo>
                          <a:pt x="259" y="326"/>
                        </a:lnTo>
                        <a:lnTo>
                          <a:pt x="259" y="0"/>
                        </a:lnTo>
                        <a:lnTo>
                          <a:pt x="29"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340" name="Freeform 405"/>
                  <p:cNvSpPr>
                    <a:spLocks/>
                  </p:cNvSpPr>
                  <p:nvPr/>
                </p:nvSpPr>
                <p:spPr bwMode="auto">
                  <a:xfrm>
                    <a:off x="667" y="196"/>
                    <a:ext cx="345" cy="652"/>
                  </a:xfrm>
                  <a:custGeom>
                    <a:avLst/>
                    <a:gdLst>
                      <a:gd name="T0" fmla="*/ 29 w 345"/>
                      <a:gd name="T1" fmla="*/ 0 h 652"/>
                      <a:gd name="T2" fmla="*/ 0 w 345"/>
                      <a:gd name="T3" fmla="*/ 54 h 652"/>
                      <a:gd name="T4" fmla="*/ 58 w 345"/>
                      <a:gd name="T5" fmla="*/ 190 h 652"/>
                      <a:gd name="T6" fmla="*/ 29 w 345"/>
                      <a:gd name="T7" fmla="*/ 272 h 652"/>
                      <a:gd name="T8" fmla="*/ 58 w 345"/>
                      <a:gd name="T9" fmla="*/ 272 h 652"/>
                      <a:gd name="T10" fmla="*/ 58 w 345"/>
                      <a:gd name="T11" fmla="*/ 652 h 652"/>
                      <a:gd name="T12" fmla="*/ 259 w 345"/>
                      <a:gd name="T13" fmla="*/ 652 h 652"/>
                      <a:gd name="T14" fmla="*/ 259 w 345"/>
                      <a:gd name="T15" fmla="*/ 597 h 652"/>
                      <a:gd name="T16" fmla="*/ 345 w 345"/>
                      <a:gd name="T17" fmla="*/ 597 h 652"/>
                      <a:gd name="T18" fmla="*/ 316 w 345"/>
                      <a:gd name="T19" fmla="*/ 461 h 652"/>
                      <a:gd name="T20" fmla="*/ 316 w 345"/>
                      <a:gd name="T21" fmla="*/ 326 h 652"/>
                      <a:gd name="T22" fmla="*/ 259 w 345"/>
                      <a:gd name="T23" fmla="*/ 326 h 652"/>
                      <a:gd name="T24" fmla="*/ 259 w 345"/>
                      <a:gd name="T25" fmla="*/ 0 h 652"/>
                      <a:gd name="T26" fmla="*/ 29 w 345"/>
                      <a:gd name="T27" fmla="*/ 0 h 6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5"/>
                      <a:gd name="T43" fmla="*/ 0 h 652"/>
                      <a:gd name="T44" fmla="*/ 345 w 345"/>
                      <a:gd name="T45" fmla="*/ 652 h 6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5" h="652">
                        <a:moveTo>
                          <a:pt x="29" y="0"/>
                        </a:moveTo>
                        <a:lnTo>
                          <a:pt x="0" y="54"/>
                        </a:lnTo>
                        <a:lnTo>
                          <a:pt x="58" y="190"/>
                        </a:lnTo>
                        <a:lnTo>
                          <a:pt x="29" y="272"/>
                        </a:lnTo>
                        <a:lnTo>
                          <a:pt x="58" y="272"/>
                        </a:lnTo>
                        <a:lnTo>
                          <a:pt x="58" y="652"/>
                        </a:lnTo>
                        <a:lnTo>
                          <a:pt x="259" y="652"/>
                        </a:lnTo>
                        <a:lnTo>
                          <a:pt x="259" y="597"/>
                        </a:lnTo>
                        <a:lnTo>
                          <a:pt x="345" y="597"/>
                        </a:lnTo>
                        <a:lnTo>
                          <a:pt x="316" y="461"/>
                        </a:lnTo>
                        <a:lnTo>
                          <a:pt x="316" y="326"/>
                        </a:lnTo>
                        <a:lnTo>
                          <a:pt x="259" y="326"/>
                        </a:lnTo>
                        <a:lnTo>
                          <a:pt x="259" y="0"/>
                        </a:lnTo>
                        <a:lnTo>
                          <a:pt x="29"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66" name="Group 406"/>
                <p:cNvGrpSpPr>
                  <a:grpSpLocks/>
                </p:cNvGrpSpPr>
                <p:nvPr/>
              </p:nvGrpSpPr>
              <p:grpSpPr bwMode="auto">
                <a:xfrm>
                  <a:off x="927" y="196"/>
                  <a:ext cx="486" cy="461"/>
                  <a:chOff x="927" y="196"/>
                  <a:chExt cx="486" cy="461"/>
                </a:xfrm>
                <a:grpFill/>
              </p:grpSpPr>
              <p:sp>
                <p:nvSpPr>
                  <p:cNvPr id="337" name="Freeform 407"/>
                  <p:cNvSpPr>
                    <a:spLocks/>
                  </p:cNvSpPr>
                  <p:nvPr/>
                </p:nvSpPr>
                <p:spPr bwMode="auto">
                  <a:xfrm>
                    <a:off x="927" y="196"/>
                    <a:ext cx="486" cy="461"/>
                  </a:xfrm>
                  <a:custGeom>
                    <a:avLst/>
                    <a:gdLst>
                      <a:gd name="T0" fmla="*/ 0 w 486"/>
                      <a:gd name="T1" fmla="*/ 0 h 461"/>
                      <a:gd name="T2" fmla="*/ 0 w 486"/>
                      <a:gd name="T3" fmla="*/ 326 h 461"/>
                      <a:gd name="T4" fmla="*/ 57 w 486"/>
                      <a:gd name="T5" fmla="*/ 326 h 461"/>
                      <a:gd name="T6" fmla="*/ 57 w 486"/>
                      <a:gd name="T7" fmla="*/ 461 h 461"/>
                      <a:gd name="T8" fmla="*/ 343 w 486"/>
                      <a:gd name="T9" fmla="*/ 461 h 461"/>
                      <a:gd name="T10" fmla="*/ 343 w 486"/>
                      <a:gd name="T11" fmla="*/ 379 h 461"/>
                      <a:gd name="T12" fmla="*/ 371 w 486"/>
                      <a:gd name="T13" fmla="*/ 326 h 461"/>
                      <a:gd name="T14" fmla="*/ 371 w 486"/>
                      <a:gd name="T15" fmla="*/ 272 h 461"/>
                      <a:gd name="T16" fmla="*/ 486 w 486"/>
                      <a:gd name="T17" fmla="*/ 272 h 461"/>
                      <a:gd name="T18" fmla="*/ 486 w 486"/>
                      <a:gd name="T19" fmla="*/ 0 h 461"/>
                      <a:gd name="T20" fmla="*/ 0 w 486"/>
                      <a:gd name="T21" fmla="*/ 0 h 4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6"/>
                      <a:gd name="T34" fmla="*/ 0 h 461"/>
                      <a:gd name="T35" fmla="*/ 486 w 486"/>
                      <a:gd name="T36" fmla="*/ 461 h 4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6" h="461">
                        <a:moveTo>
                          <a:pt x="0" y="0"/>
                        </a:moveTo>
                        <a:lnTo>
                          <a:pt x="0" y="326"/>
                        </a:lnTo>
                        <a:lnTo>
                          <a:pt x="57" y="326"/>
                        </a:lnTo>
                        <a:lnTo>
                          <a:pt x="57" y="461"/>
                        </a:lnTo>
                        <a:lnTo>
                          <a:pt x="343" y="461"/>
                        </a:lnTo>
                        <a:lnTo>
                          <a:pt x="343" y="379"/>
                        </a:lnTo>
                        <a:lnTo>
                          <a:pt x="371" y="326"/>
                        </a:lnTo>
                        <a:lnTo>
                          <a:pt x="371" y="272"/>
                        </a:lnTo>
                        <a:lnTo>
                          <a:pt x="486" y="272"/>
                        </a:lnTo>
                        <a:lnTo>
                          <a:pt x="486" y="0"/>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338" name="Freeform 408"/>
                  <p:cNvSpPr>
                    <a:spLocks/>
                  </p:cNvSpPr>
                  <p:nvPr/>
                </p:nvSpPr>
                <p:spPr bwMode="auto">
                  <a:xfrm>
                    <a:off x="927" y="196"/>
                    <a:ext cx="486" cy="461"/>
                  </a:xfrm>
                  <a:custGeom>
                    <a:avLst/>
                    <a:gdLst>
                      <a:gd name="T0" fmla="*/ 0 w 486"/>
                      <a:gd name="T1" fmla="*/ 0 h 461"/>
                      <a:gd name="T2" fmla="*/ 0 w 486"/>
                      <a:gd name="T3" fmla="*/ 326 h 461"/>
                      <a:gd name="T4" fmla="*/ 57 w 486"/>
                      <a:gd name="T5" fmla="*/ 326 h 461"/>
                      <a:gd name="T6" fmla="*/ 57 w 486"/>
                      <a:gd name="T7" fmla="*/ 461 h 461"/>
                      <a:gd name="T8" fmla="*/ 343 w 486"/>
                      <a:gd name="T9" fmla="*/ 461 h 461"/>
                      <a:gd name="T10" fmla="*/ 343 w 486"/>
                      <a:gd name="T11" fmla="*/ 379 h 461"/>
                      <a:gd name="T12" fmla="*/ 371 w 486"/>
                      <a:gd name="T13" fmla="*/ 326 h 461"/>
                      <a:gd name="T14" fmla="*/ 371 w 486"/>
                      <a:gd name="T15" fmla="*/ 272 h 461"/>
                      <a:gd name="T16" fmla="*/ 486 w 486"/>
                      <a:gd name="T17" fmla="*/ 272 h 461"/>
                      <a:gd name="T18" fmla="*/ 486 w 486"/>
                      <a:gd name="T19" fmla="*/ 0 h 461"/>
                      <a:gd name="T20" fmla="*/ 0 w 486"/>
                      <a:gd name="T21" fmla="*/ 0 h 4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6"/>
                      <a:gd name="T34" fmla="*/ 0 h 461"/>
                      <a:gd name="T35" fmla="*/ 486 w 486"/>
                      <a:gd name="T36" fmla="*/ 461 h 4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6" h="461">
                        <a:moveTo>
                          <a:pt x="0" y="0"/>
                        </a:moveTo>
                        <a:lnTo>
                          <a:pt x="0" y="326"/>
                        </a:lnTo>
                        <a:lnTo>
                          <a:pt x="57" y="326"/>
                        </a:lnTo>
                        <a:lnTo>
                          <a:pt x="57" y="461"/>
                        </a:lnTo>
                        <a:lnTo>
                          <a:pt x="343" y="461"/>
                        </a:lnTo>
                        <a:lnTo>
                          <a:pt x="343" y="379"/>
                        </a:lnTo>
                        <a:lnTo>
                          <a:pt x="371" y="326"/>
                        </a:lnTo>
                        <a:lnTo>
                          <a:pt x="371" y="272"/>
                        </a:lnTo>
                        <a:lnTo>
                          <a:pt x="486" y="272"/>
                        </a:lnTo>
                        <a:lnTo>
                          <a:pt x="486" y="0"/>
                        </a:lnTo>
                        <a:lnTo>
                          <a:pt x="0"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67" name="Group 409"/>
                <p:cNvGrpSpPr>
                  <a:grpSpLocks/>
                </p:cNvGrpSpPr>
                <p:nvPr/>
              </p:nvGrpSpPr>
              <p:grpSpPr bwMode="auto">
                <a:xfrm>
                  <a:off x="152" y="902"/>
                  <a:ext cx="658" cy="488"/>
                  <a:chOff x="152" y="902"/>
                  <a:chExt cx="658" cy="488"/>
                </a:xfrm>
                <a:grpFill/>
              </p:grpSpPr>
              <p:sp>
                <p:nvSpPr>
                  <p:cNvPr id="335" name="Freeform 410"/>
                  <p:cNvSpPr>
                    <a:spLocks/>
                  </p:cNvSpPr>
                  <p:nvPr/>
                </p:nvSpPr>
                <p:spPr bwMode="auto">
                  <a:xfrm>
                    <a:off x="152" y="902"/>
                    <a:ext cx="658" cy="488"/>
                  </a:xfrm>
                  <a:custGeom>
                    <a:avLst/>
                    <a:gdLst>
                      <a:gd name="T0" fmla="*/ 0 w 658"/>
                      <a:gd name="T1" fmla="*/ 136 h 488"/>
                      <a:gd name="T2" fmla="*/ 0 w 658"/>
                      <a:gd name="T3" fmla="*/ 352 h 488"/>
                      <a:gd name="T4" fmla="*/ 171 w 658"/>
                      <a:gd name="T5" fmla="*/ 488 h 488"/>
                      <a:gd name="T6" fmla="*/ 572 w 658"/>
                      <a:gd name="T7" fmla="*/ 488 h 488"/>
                      <a:gd name="T8" fmla="*/ 572 w 658"/>
                      <a:gd name="T9" fmla="*/ 407 h 488"/>
                      <a:gd name="T10" fmla="*/ 658 w 658"/>
                      <a:gd name="T11" fmla="*/ 407 h 488"/>
                      <a:gd name="T12" fmla="*/ 486 w 658"/>
                      <a:gd name="T13" fmla="*/ 245 h 488"/>
                      <a:gd name="T14" fmla="*/ 515 w 658"/>
                      <a:gd name="T15" fmla="*/ 218 h 488"/>
                      <a:gd name="T16" fmla="*/ 486 w 658"/>
                      <a:gd name="T17" fmla="*/ 163 h 488"/>
                      <a:gd name="T18" fmla="*/ 429 w 658"/>
                      <a:gd name="T19" fmla="*/ 109 h 488"/>
                      <a:gd name="T20" fmla="*/ 371 w 658"/>
                      <a:gd name="T21" fmla="*/ 27 h 488"/>
                      <a:gd name="T22" fmla="*/ 229 w 658"/>
                      <a:gd name="T23" fmla="*/ 0 h 488"/>
                      <a:gd name="T24" fmla="*/ 114 w 658"/>
                      <a:gd name="T25" fmla="*/ 136 h 488"/>
                      <a:gd name="T26" fmla="*/ 0 w 658"/>
                      <a:gd name="T27" fmla="*/ 136 h 4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8"/>
                      <a:gd name="T43" fmla="*/ 0 h 488"/>
                      <a:gd name="T44" fmla="*/ 658 w 658"/>
                      <a:gd name="T45" fmla="*/ 488 h 4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8" h="488">
                        <a:moveTo>
                          <a:pt x="0" y="136"/>
                        </a:moveTo>
                        <a:lnTo>
                          <a:pt x="0" y="352"/>
                        </a:lnTo>
                        <a:lnTo>
                          <a:pt x="171" y="488"/>
                        </a:lnTo>
                        <a:lnTo>
                          <a:pt x="572" y="488"/>
                        </a:lnTo>
                        <a:lnTo>
                          <a:pt x="572" y="407"/>
                        </a:lnTo>
                        <a:lnTo>
                          <a:pt x="658" y="407"/>
                        </a:lnTo>
                        <a:lnTo>
                          <a:pt x="486" y="245"/>
                        </a:lnTo>
                        <a:lnTo>
                          <a:pt x="515" y="218"/>
                        </a:lnTo>
                        <a:lnTo>
                          <a:pt x="486" y="163"/>
                        </a:lnTo>
                        <a:lnTo>
                          <a:pt x="429" y="109"/>
                        </a:lnTo>
                        <a:lnTo>
                          <a:pt x="371" y="27"/>
                        </a:lnTo>
                        <a:lnTo>
                          <a:pt x="229" y="0"/>
                        </a:lnTo>
                        <a:lnTo>
                          <a:pt x="114" y="136"/>
                        </a:lnTo>
                        <a:lnTo>
                          <a:pt x="0" y="136"/>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336" name="Freeform 411"/>
                  <p:cNvSpPr>
                    <a:spLocks/>
                  </p:cNvSpPr>
                  <p:nvPr/>
                </p:nvSpPr>
                <p:spPr bwMode="auto">
                  <a:xfrm>
                    <a:off x="152" y="902"/>
                    <a:ext cx="658" cy="488"/>
                  </a:xfrm>
                  <a:custGeom>
                    <a:avLst/>
                    <a:gdLst>
                      <a:gd name="T0" fmla="*/ 0 w 658"/>
                      <a:gd name="T1" fmla="*/ 136 h 488"/>
                      <a:gd name="T2" fmla="*/ 0 w 658"/>
                      <a:gd name="T3" fmla="*/ 352 h 488"/>
                      <a:gd name="T4" fmla="*/ 171 w 658"/>
                      <a:gd name="T5" fmla="*/ 488 h 488"/>
                      <a:gd name="T6" fmla="*/ 572 w 658"/>
                      <a:gd name="T7" fmla="*/ 488 h 488"/>
                      <a:gd name="T8" fmla="*/ 572 w 658"/>
                      <a:gd name="T9" fmla="*/ 407 h 488"/>
                      <a:gd name="T10" fmla="*/ 658 w 658"/>
                      <a:gd name="T11" fmla="*/ 407 h 488"/>
                      <a:gd name="T12" fmla="*/ 486 w 658"/>
                      <a:gd name="T13" fmla="*/ 245 h 488"/>
                      <a:gd name="T14" fmla="*/ 515 w 658"/>
                      <a:gd name="T15" fmla="*/ 218 h 488"/>
                      <a:gd name="T16" fmla="*/ 486 w 658"/>
                      <a:gd name="T17" fmla="*/ 163 h 488"/>
                      <a:gd name="T18" fmla="*/ 429 w 658"/>
                      <a:gd name="T19" fmla="*/ 109 h 488"/>
                      <a:gd name="T20" fmla="*/ 371 w 658"/>
                      <a:gd name="T21" fmla="*/ 27 h 488"/>
                      <a:gd name="T22" fmla="*/ 229 w 658"/>
                      <a:gd name="T23" fmla="*/ 0 h 488"/>
                      <a:gd name="T24" fmla="*/ 114 w 658"/>
                      <a:gd name="T25" fmla="*/ 136 h 488"/>
                      <a:gd name="T26" fmla="*/ 0 w 658"/>
                      <a:gd name="T27" fmla="*/ 136 h 4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8"/>
                      <a:gd name="T43" fmla="*/ 0 h 488"/>
                      <a:gd name="T44" fmla="*/ 658 w 658"/>
                      <a:gd name="T45" fmla="*/ 488 h 4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8" h="488">
                        <a:moveTo>
                          <a:pt x="0" y="136"/>
                        </a:moveTo>
                        <a:lnTo>
                          <a:pt x="0" y="352"/>
                        </a:lnTo>
                        <a:lnTo>
                          <a:pt x="171" y="488"/>
                        </a:lnTo>
                        <a:lnTo>
                          <a:pt x="572" y="488"/>
                        </a:lnTo>
                        <a:lnTo>
                          <a:pt x="572" y="407"/>
                        </a:lnTo>
                        <a:lnTo>
                          <a:pt x="658" y="407"/>
                        </a:lnTo>
                        <a:lnTo>
                          <a:pt x="486" y="245"/>
                        </a:lnTo>
                        <a:lnTo>
                          <a:pt x="515" y="218"/>
                        </a:lnTo>
                        <a:lnTo>
                          <a:pt x="486" y="163"/>
                        </a:lnTo>
                        <a:lnTo>
                          <a:pt x="429" y="109"/>
                        </a:lnTo>
                        <a:lnTo>
                          <a:pt x="371" y="27"/>
                        </a:lnTo>
                        <a:lnTo>
                          <a:pt x="229" y="0"/>
                        </a:lnTo>
                        <a:lnTo>
                          <a:pt x="114" y="136"/>
                        </a:lnTo>
                        <a:lnTo>
                          <a:pt x="0" y="136"/>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68" name="Group 412"/>
                <p:cNvGrpSpPr>
                  <a:grpSpLocks/>
                </p:cNvGrpSpPr>
                <p:nvPr/>
              </p:nvGrpSpPr>
              <p:grpSpPr bwMode="auto">
                <a:xfrm>
                  <a:off x="580" y="1010"/>
                  <a:ext cx="462" cy="352"/>
                  <a:chOff x="580" y="1010"/>
                  <a:chExt cx="462" cy="352"/>
                </a:xfrm>
                <a:grpFill/>
              </p:grpSpPr>
              <p:sp>
                <p:nvSpPr>
                  <p:cNvPr id="333" name="Freeform 413"/>
                  <p:cNvSpPr>
                    <a:spLocks/>
                  </p:cNvSpPr>
                  <p:nvPr/>
                </p:nvSpPr>
                <p:spPr bwMode="auto">
                  <a:xfrm>
                    <a:off x="580" y="1010"/>
                    <a:ext cx="462" cy="352"/>
                  </a:xfrm>
                  <a:custGeom>
                    <a:avLst/>
                    <a:gdLst>
                      <a:gd name="T0" fmla="*/ 0 w 462"/>
                      <a:gd name="T1" fmla="*/ 0 h 352"/>
                      <a:gd name="T2" fmla="*/ 58 w 462"/>
                      <a:gd name="T3" fmla="*/ 55 h 352"/>
                      <a:gd name="T4" fmla="*/ 87 w 462"/>
                      <a:gd name="T5" fmla="*/ 109 h 352"/>
                      <a:gd name="T6" fmla="*/ 58 w 462"/>
                      <a:gd name="T7" fmla="*/ 136 h 352"/>
                      <a:gd name="T8" fmla="*/ 231 w 462"/>
                      <a:gd name="T9" fmla="*/ 298 h 352"/>
                      <a:gd name="T10" fmla="*/ 260 w 462"/>
                      <a:gd name="T11" fmla="*/ 352 h 352"/>
                      <a:gd name="T12" fmla="*/ 347 w 462"/>
                      <a:gd name="T13" fmla="*/ 352 h 352"/>
                      <a:gd name="T14" fmla="*/ 347 w 462"/>
                      <a:gd name="T15" fmla="*/ 271 h 352"/>
                      <a:gd name="T16" fmla="*/ 462 w 462"/>
                      <a:gd name="T17" fmla="*/ 271 h 352"/>
                      <a:gd name="T18" fmla="*/ 404 w 462"/>
                      <a:gd name="T19" fmla="*/ 82 h 352"/>
                      <a:gd name="T20" fmla="*/ 375 w 462"/>
                      <a:gd name="T21" fmla="*/ 0 h 352"/>
                      <a:gd name="T22" fmla="*/ 0 w 462"/>
                      <a:gd name="T23" fmla="*/ 0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2"/>
                      <a:gd name="T37" fmla="*/ 0 h 352"/>
                      <a:gd name="T38" fmla="*/ 462 w 462"/>
                      <a:gd name="T39" fmla="*/ 352 h 3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2" h="352">
                        <a:moveTo>
                          <a:pt x="0" y="0"/>
                        </a:moveTo>
                        <a:lnTo>
                          <a:pt x="58" y="55"/>
                        </a:lnTo>
                        <a:lnTo>
                          <a:pt x="87" y="109"/>
                        </a:lnTo>
                        <a:lnTo>
                          <a:pt x="58" y="136"/>
                        </a:lnTo>
                        <a:lnTo>
                          <a:pt x="231" y="298"/>
                        </a:lnTo>
                        <a:lnTo>
                          <a:pt x="260" y="352"/>
                        </a:lnTo>
                        <a:lnTo>
                          <a:pt x="347" y="352"/>
                        </a:lnTo>
                        <a:lnTo>
                          <a:pt x="347" y="271"/>
                        </a:lnTo>
                        <a:lnTo>
                          <a:pt x="462" y="271"/>
                        </a:lnTo>
                        <a:lnTo>
                          <a:pt x="404" y="82"/>
                        </a:lnTo>
                        <a:lnTo>
                          <a:pt x="375" y="0"/>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334" name="Freeform 414"/>
                  <p:cNvSpPr>
                    <a:spLocks/>
                  </p:cNvSpPr>
                  <p:nvPr/>
                </p:nvSpPr>
                <p:spPr bwMode="auto">
                  <a:xfrm>
                    <a:off x="580" y="1010"/>
                    <a:ext cx="462" cy="352"/>
                  </a:xfrm>
                  <a:custGeom>
                    <a:avLst/>
                    <a:gdLst>
                      <a:gd name="T0" fmla="*/ 0 w 462"/>
                      <a:gd name="T1" fmla="*/ 0 h 352"/>
                      <a:gd name="T2" fmla="*/ 58 w 462"/>
                      <a:gd name="T3" fmla="*/ 55 h 352"/>
                      <a:gd name="T4" fmla="*/ 87 w 462"/>
                      <a:gd name="T5" fmla="*/ 109 h 352"/>
                      <a:gd name="T6" fmla="*/ 58 w 462"/>
                      <a:gd name="T7" fmla="*/ 136 h 352"/>
                      <a:gd name="T8" fmla="*/ 231 w 462"/>
                      <a:gd name="T9" fmla="*/ 298 h 352"/>
                      <a:gd name="T10" fmla="*/ 260 w 462"/>
                      <a:gd name="T11" fmla="*/ 352 h 352"/>
                      <a:gd name="T12" fmla="*/ 347 w 462"/>
                      <a:gd name="T13" fmla="*/ 352 h 352"/>
                      <a:gd name="T14" fmla="*/ 347 w 462"/>
                      <a:gd name="T15" fmla="*/ 271 h 352"/>
                      <a:gd name="T16" fmla="*/ 462 w 462"/>
                      <a:gd name="T17" fmla="*/ 271 h 352"/>
                      <a:gd name="T18" fmla="*/ 404 w 462"/>
                      <a:gd name="T19" fmla="*/ 82 h 352"/>
                      <a:gd name="T20" fmla="*/ 375 w 462"/>
                      <a:gd name="T21" fmla="*/ 0 h 352"/>
                      <a:gd name="T22" fmla="*/ 0 w 462"/>
                      <a:gd name="T23" fmla="*/ 0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2"/>
                      <a:gd name="T37" fmla="*/ 0 h 352"/>
                      <a:gd name="T38" fmla="*/ 462 w 462"/>
                      <a:gd name="T39" fmla="*/ 352 h 3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2" h="352">
                        <a:moveTo>
                          <a:pt x="0" y="0"/>
                        </a:moveTo>
                        <a:lnTo>
                          <a:pt x="58" y="55"/>
                        </a:lnTo>
                        <a:lnTo>
                          <a:pt x="87" y="109"/>
                        </a:lnTo>
                        <a:lnTo>
                          <a:pt x="58" y="136"/>
                        </a:lnTo>
                        <a:lnTo>
                          <a:pt x="231" y="298"/>
                        </a:lnTo>
                        <a:lnTo>
                          <a:pt x="260" y="352"/>
                        </a:lnTo>
                        <a:lnTo>
                          <a:pt x="347" y="352"/>
                        </a:lnTo>
                        <a:lnTo>
                          <a:pt x="347" y="271"/>
                        </a:lnTo>
                        <a:lnTo>
                          <a:pt x="462" y="271"/>
                        </a:lnTo>
                        <a:lnTo>
                          <a:pt x="404" y="82"/>
                        </a:lnTo>
                        <a:lnTo>
                          <a:pt x="375" y="0"/>
                        </a:lnTo>
                        <a:lnTo>
                          <a:pt x="0"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69" name="Group 415"/>
                <p:cNvGrpSpPr>
                  <a:grpSpLocks/>
                </p:cNvGrpSpPr>
                <p:nvPr/>
              </p:nvGrpSpPr>
              <p:grpSpPr bwMode="auto">
                <a:xfrm>
                  <a:off x="754" y="657"/>
                  <a:ext cx="601" cy="435"/>
                  <a:chOff x="754" y="657"/>
                  <a:chExt cx="601" cy="435"/>
                </a:xfrm>
                <a:grpFill/>
              </p:grpSpPr>
              <p:sp>
                <p:nvSpPr>
                  <p:cNvPr id="331" name="Freeform 416"/>
                  <p:cNvSpPr>
                    <a:spLocks/>
                  </p:cNvSpPr>
                  <p:nvPr/>
                </p:nvSpPr>
                <p:spPr bwMode="auto">
                  <a:xfrm>
                    <a:off x="754" y="657"/>
                    <a:ext cx="601" cy="435"/>
                  </a:xfrm>
                  <a:custGeom>
                    <a:avLst/>
                    <a:gdLst>
                      <a:gd name="T0" fmla="*/ 28 w 601"/>
                      <a:gd name="T1" fmla="*/ 190 h 435"/>
                      <a:gd name="T2" fmla="*/ 0 w 601"/>
                      <a:gd name="T3" fmla="*/ 217 h 435"/>
                      <a:gd name="T4" fmla="*/ 0 w 601"/>
                      <a:gd name="T5" fmla="*/ 353 h 435"/>
                      <a:gd name="T6" fmla="*/ 201 w 601"/>
                      <a:gd name="T7" fmla="*/ 353 h 435"/>
                      <a:gd name="T8" fmla="*/ 229 w 601"/>
                      <a:gd name="T9" fmla="*/ 435 h 435"/>
                      <a:gd name="T10" fmla="*/ 544 w 601"/>
                      <a:gd name="T11" fmla="*/ 435 h 435"/>
                      <a:gd name="T12" fmla="*/ 601 w 601"/>
                      <a:gd name="T13" fmla="*/ 353 h 435"/>
                      <a:gd name="T14" fmla="*/ 601 w 601"/>
                      <a:gd name="T15" fmla="*/ 136 h 435"/>
                      <a:gd name="T16" fmla="*/ 515 w 601"/>
                      <a:gd name="T17" fmla="*/ 136 h 435"/>
                      <a:gd name="T18" fmla="*/ 515 w 601"/>
                      <a:gd name="T19" fmla="*/ 0 h 435"/>
                      <a:gd name="T20" fmla="*/ 229 w 601"/>
                      <a:gd name="T21" fmla="*/ 0 h 435"/>
                      <a:gd name="T22" fmla="*/ 258 w 601"/>
                      <a:gd name="T23" fmla="*/ 136 h 435"/>
                      <a:gd name="T24" fmla="*/ 172 w 601"/>
                      <a:gd name="T25" fmla="*/ 136 h 435"/>
                      <a:gd name="T26" fmla="*/ 172 w 601"/>
                      <a:gd name="T27" fmla="*/ 190 h 435"/>
                      <a:gd name="T28" fmla="*/ 28 w 601"/>
                      <a:gd name="T29" fmla="*/ 19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1"/>
                      <a:gd name="T46" fmla="*/ 0 h 435"/>
                      <a:gd name="T47" fmla="*/ 601 w 601"/>
                      <a:gd name="T48" fmla="*/ 435 h 4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1" h="435">
                        <a:moveTo>
                          <a:pt x="28" y="190"/>
                        </a:moveTo>
                        <a:lnTo>
                          <a:pt x="0" y="217"/>
                        </a:lnTo>
                        <a:lnTo>
                          <a:pt x="0" y="353"/>
                        </a:lnTo>
                        <a:lnTo>
                          <a:pt x="201" y="353"/>
                        </a:lnTo>
                        <a:lnTo>
                          <a:pt x="229" y="435"/>
                        </a:lnTo>
                        <a:lnTo>
                          <a:pt x="544" y="435"/>
                        </a:lnTo>
                        <a:lnTo>
                          <a:pt x="601" y="353"/>
                        </a:lnTo>
                        <a:lnTo>
                          <a:pt x="601" y="136"/>
                        </a:lnTo>
                        <a:lnTo>
                          <a:pt x="515" y="136"/>
                        </a:lnTo>
                        <a:lnTo>
                          <a:pt x="515" y="0"/>
                        </a:lnTo>
                        <a:lnTo>
                          <a:pt x="229" y="0"/>
                        </a:lnTo>
                        <a:lnTo>
                          <a:pt x="258" y="136"/>
                        </a:lnTo>
                        <a:lnTo>
                          <a:pt x="172" y="136"/>
                        </a:lnTo>
                        <a:lnTo>
                          <a:pt x="172" y="190"/>
                        </a:lnTo>
                        <a:lnTo>
                          <a:pt x="28" y="19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332" name="Freeform 417"/>
                  <p:cNvSpPr>
                    <a:spLocks/>
                  </p:cNvSpPr>
                  <p:nvPr/>
                </p:nvSpPr>
                <p:spPr bwMode="auto">
                  <a:xfrm>
                    <a:off x="754" y="657"/>
                    <a:ext cx="601" cy="435"/>
                  </a:xfrm>
                  <a:custGeom>
                    <a:avLst/>
                    <a:gdLst>
                      <a:gd name="T0" fmla="*/ 28 w 601"/>
                      <a:gd name="T1" fmla="*/ 190 h 435"/>
                      <a:gd name="T2" fmla="*/ 0 w 601"/>
                      <a:gd name="T3" fmla="*/ 217 h 435"/>
                      <a:gd name="T4" fmla="*/ 0 w 601"/>
                      <a:gd name="T5" fmla="*/ 353 h 435"/>
                      <a:gd name="T6" fmla="*/ 201 w 601"/>
                      <a:gd name="T7" fmla="*/ 353 h 435"/>
                      <a:gd name="T8" fmla="*/ 229 w 601"/>
                      <a:gd name="T9" fmla="*/ 435 h 435"/>
                      <a:gd name="T10" fmla="*/ 544 w 601"/>
                      <a:gd name="T11" fmla="*/ 435 h 435"/>
                      <a:gd name="T12" fmla="*/ 601 w 601"/>
                      <a:gd name="T13" fmla="*/ 353 h 435"/>
                      <a:gd name="T14" fmla="*/ 601 w 601"/>
                      <a:gd name="T15" fmla="*/ 136 h 435"/>
                      <a:gd name="T16" fmla="*/ 515 w 601"/>
                      <a:gd name="T17" fmla="*/ 136 h 435"/>
                      <a:gd name="T18" fmla="*/ 515 w 601"/>
                      <a:gd name="T19" fmla="*/ 0 h 435"/>
                      <a:gd name="T20" fmla="*/ 229 w 601"/>
                      <a:gd name="T21" fmla="*/ 0 h 435"/>
                      <a:gd name="T22" fmla="*/ 258 w 601"/>
                      <a:gd name="T23" fmla="*/ 136 h 435"/>
                      <a:gd name="T24" fmla="*/ 172 w 601"/>
                      <a:gd name="T25" fmla="*/ 136 h 435"/>
                      <a:gd name="T26" fmla="*/ 172 w 601"/>
                      <a:gd name="T27" fmla="*/ 190 h 435"/>
                      <a:gd name="T28" fmla="*/ 28 w 601"/>
                      <a:gd name="T29" fmla="*/ 19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1"/>
                      <a:gd name="T46" fmla="*/ 0 h 435"/>
                      <a:gd name="T47" fmla="*/ 601 w 601"/>
                      <a:gd name="T48" fmla="*/ 435 h 4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1" h="435">
                        <a:moveTo>
                          <a:pt x="28" y="190"/>
                        </a:moveTo>
                        <a:lnTo>
                          <a:pt x="0" y="217"/>
                        </a:lnTo>
                        <a:lnTo>
                          <a:pt x="0" y="353"/>
                        </a:lnTo>
                        <a:lnTo>
                          <a:pt x="201" y="353"/>
                        </a:lnTo>
                        <a:lnTo>
                          <a:pt x="229" y="435"/>
                        </a:lnTo>
                        <a:lnTo>
                          <a:pt x="544" y="435"/>
                        </a:lnTo>
                        <a:lnTo>
                          <a:pt x="601" y="353"/>
                        </a:lnTo>
                        <a:lnTo>
                          <a:pt x="601" y="136"/>
                        </a:lnTo>
                        <a:lnTo>
                          <a:pt x="515" y="136"/>
                        </a:lnTo>
                        <a:lnTo>
                          <a:pt x="515" y="0"/>
                        </a:lnTo>
                        <a:lnTo>
                          <a:pt x="229" y="0"/>
                        </a:lnTo>
                        <a:lnTo>
                          <a:pt x="258" y="136"/>
                        </a:lnTo>
                        <a:lnTo>
                          <a:pt x="172" y="136"/>
                        </a:lnTo>
                        <a:lnTo>
                          <a:pt x="172" y="190"/>
                        </a:lnTo>
                        <a:lnTo>
                          <a:pt x="28" y="19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sp>
              <p:nvSpPr>
                <p:cNvPr id="270" name="Rectangle 418"/>
                <p:cNvSpPr>
                  <a:spLocks noChangeArrowheads="1"/>
                </p:cNvSpPr>
                <p:nvPr/>
              </p:nvSpPr>
              <p:spPr bwMode="auto">
                <a:xfrm>
                  <a:off x="205" y="630"/>
                  <a:ext cx="26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FFFFFF"/>
                      </a:solidFill>
                      <a:latin typeface="Arial" charset="0"/>
                    </a:rPr>
                    <a:t>CADDO</a:t>
                  </a:r>
                  <a:endParaRPr lang="en-US" sz="1700">
                    <a:solidFill>
                      <a:srgbClr val="000000"/>
                    </a:solidFill>
                    <a:latin typeface="Arial" charset="0"/>
                  </a:endParaRPr>
                </a:p>
              </p:txBody>
            </p:sp>
            <p:sp>
              <p:nvSpPr>
                <p:cNvPr id="271" name="Rectangle 419"/>
                <p:cNvSpPr>
                  <a:spLocks noChangeArrowheads="1"/>
                </p:cNvSpPr>
                <p:nvPr/>
              </p:nvSpPr>
              <p:spPr bwMode="auto">
                <a:xfrm>
                  <a:off x="443" y="382"/>
                  <a:ext cx="328"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FFFFFF"/>
                      </a:solidFill>
                      <a:latin typeface="Arial" charset="0"/>
                    </a:rPr>
                    <a:t>BOSSIER</a:t>
                  </a:r>
                  <a:endParaRPr lang="en-US" sz="1700">
                    <a:solidFill>
                      <a:srgbClr val="000000"/>
                    </a:solidFill>
                    <a:latin typeface="Arial" charset="0"/>
                  </a:endParaRPr>
                </a:p>
              </p:txBody>
            </p:sp>
            <p:sp>
              <p:nvSpPr>
                <p:cNvPr id="272" name="Rectangle 420"/>
                <p:cNvSpPr>
                  <a:spLocks noChangeArrowheads="1"/>
                </p:cNvSpPr>
                <p:nvPr/>
              </p:nvSpPr>
              <p:spPr bwMode="auto">
                <a:xfrm>
                  <a:off x="1001" y="341"/>
                  <a:ext cx="0" cy="251"/>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endParaRPr lang="en-US" sz="1700">
                    <a:solidFill>
                      <a:srgbClr val="000000"/>
                    </a:solidFill>
                    <a:latin typeface="Arial" charset="0"/>
                  </a:endParaRPr>
                </a:p>
              </p:txBody>
            </p:sp>
            <p:sp>
              <p:nvSpPr>
                <p:cNvPr id="273" name="Rectangle 421"/>
                <p:cNvSpPr>
                  <a:spLocks noChangeArrowheads="1"/>
                </p:cNvSpPr>
                <p:nvPr/>
              </p:nvSpPr>
              <p:spPr bwMode="auto">
                <a:xfrm>
                  <a:off x="335" y="1161"/>
                  <a:ext cx="307"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FFFFFF"/>
                      </a:solidFill>
                      <a:latin typeface="Arial" charset="0"/>
                    </a:rPr>
                    <a:t>DESOTO</a:t>
                  </a:r>
                  <a:endParaRPr lang="en-US" sz="1700">
                    <a:solidFill>
                      <a:srgbClr val="000000"/>
                    </a:solidFill>
                    <a:latin typeface="Arial" charset="0"/>
                  </a:endParaRPr>
                </a:p>
              </p:txBody>
            </p:sp>
            <p:sp>
              <p:nvSpPr>
                <p:cNvPr id="274" name="Rectangle 422"/>
                <p:cNvSpPr>
                  <a:spLocks noChangeArrowheads="1"/>
                </p:cNvSpPr>
                <p:nvPr/>
              </p:nvSpPr>
              <p:spPr bwMode="auto">
                <a:xfrm>
                  <a:off x="770" y="1107"/>
                  <a:ext cx="155"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FFFFFF"/>
                      </a:solidFill>
                      <a:latin typeface="Arial" charset="0"/>
                    </a:rPr>
                    <a:t>RED</a:t>
                  </a:r>
                  <a:endParaRPr lang="en-US" sz="1700">
                    <a:solidFill>
                      <a:srgbClr val="000000"/>
                    </a:solidFill>
                    <a:latin typeface="Arial" charset="0"/>
                  </a:endParaRPr>
                </a:p>
              </p:txBody>
            </p:sp>
            <p:sp>
              <p:nvSpPr>
                <p:cNvPr id="275" name="Rectangle 423"/>
                <p:cNvSpPr>
                  <a:spLocks noChangeArrowheads="1"/>
                </p:cNvSpPr>
                <p:nvPr/>
              </p:nvSpPr>
              <p:spPr bwMode="auto">
                <a:xfrm>
                  <a:off x="770" y="1167"/>
                  <a:ext cx="22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FFFFFF"/>
                      </a:solidFill>
                      <a:latin typeface="Arial" charset="0"/>
                    </a:rPr>
                    <a:t>RIVER</a:t>
                  </a:r>
                  <a:endParaRPr lang="en-US" sz="1700">
                    <a:solidFill>
                      <a:srgbClr val="000000"/>
                    </a:solidFill>
                    <a:latin typeface="Arial" charset="0"/>
                  </a:endParaRPr>
                </a:p>
              </p:txBody>
            </p:sp>
            <p:sp>
              <p:nvSpPr>
                <p:cNvPr id="276" name="Rectangle 424"/>
                <p:cNvSpPr>
                  <a:spLocks noChangeArrowheads="1"/>
                </p:cNvSpPr>
                <p:nvPr/>
              </p:nvSpPr>
              <p:spPr bwMode="auto">
                <a:xfrm>
                  <a:off x="1001" y="907"/>
                  <a:ext cx="0" cy="251"/>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endParaRPr lang="en-US" sz="1700">
                    <a:solidFill>
                      <a:srgbClr val="000000"/>
                    </a:solidFill>
                    <a:latin typeface="Arial" charset="0"/>
                  </a:endParaRPr>
                </a:p>
              </p:txBody>
            </p:sp>
            <p:sp>
              <p:nvSpPr>
                <p:cNvPr id="277" name="Rectangle 425"/>
                <p:cNvSpPr>
                  <a:spLocks noChangeArrowheads="1"/>
                </p:cNvSpPr>
                <p:nvPr/>
              </p:nvSpPr>
              <p:spPr bwMode="auto">
                <a:xfrm>
                  <a:off x="1065" y="1149"/>
                  <a:ext cx="5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N</a:t>
                  </a:r>
                  <a:endParaRPr lang="en-US" sz="1700">
                    <a:solidFill>
                      <a:srgbClr val="000000"/>
                    </a:solidFill>
                    <a:latin typeface="Arial" charset="0"/>
                  </a:endParaRPr>
                </a:p>
              </p:txBody>
            </p:sp>
            <p:sp>
              <p:nvSpPr>
                <p:cNvPr id="278" name="Rectangle 426"/>
                <p:cNvSpPr>
                  <a:spLocks noChangeArrowheads="1"/>
                </p:cNvSpPr>
                <p:nvPr/>
              </p:nvSpPr>
              <p:spPr bwMode="auto">
                <a:xfrm>
                  <a:off x="1068" y="1208"/>
                  <a:ext cx="5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A</a:t>
                  </a:r>
                  <a:endParaRPr lang="en-US" sz="1700">
                    <a:solidFill>
                      <a:srgbClr val="000000"/>
                    </a:solidFill>
                    <a:latin typeface="Arial" charset="0"/>
                  </a:endParaRPr>
                </a:p>
              </p:txBody>
            </p:sp>
            <p:sp>
              <p:nvSpPr>
                <p:cNvPr id="279" name="Rectangle 427"/>
                <p:cNvSpPr>
                  <a:spLocks noChangeArrowheads="1"/>
                </p:cNvSpPr>
                <p:nvPr/>
              </p:nvSpPr>
              <p:spPr bwMode="auto">
                <a:xfrm>
                  <a:off x="1071" y="1266"/>
                  <a:ext cx="4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T</a:t>
                  </a:r>
                  <a:endParaRPr lang="en-US" sz="1700">
                    <a:solidFill>
                      <a:srgbClr val="000000"/>
                    </a:solidFill>
                    <a:latin typeface="Arial" charset="0"/>
                  </a:endParaRPr>
                </a:p>
              </p:txBody>
            </p:sp>
            <p:sp>
              <p:nvSpPr>
                <p:cNvPr id="280" name="Rectangle 428"/>
                <p:cNvSpPr>
                  <a:spLocks noChangeArrowheads="1"/>
                </p:cNvSpPr>
                <p:nvPr/>
              </p:nvSpPr>
              <p:spPr bwMode="auto">
                <a:xfrm>
                  <a:off x="1065" y="1324"/>
                  <a:ext cx="5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C</a:t>
                  </a:r>
                  <a:endParaRPr lang="en-US" sz="1700">
                    <a:solidFill>
                      <a:srgbClr val="000000"/>
                    </a:solidFill>
                    <a:latin typeface="Arial" charset="0"/>
                  </a:endParaRPr>
                </a:p>
              </p:txBody>
            </p:sp>
            <p:sp>
              <p:nvSpPr>
                <p:cNvPr id="281" name="Rectangle 429"/>
                <p:cNvSpPr>
                  <a:spLocks noChangeArrowheads="1"/>
                </p:cNvSpPr>
                <p:nvPr/>
              </p:nvSpPr>
              <p:spPr bwMode="auto">
                <a:xfrm>
                  <a:off x="1065" y="1380"/>
                  <a:ext cx="5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H</a:t>
                  </a:r>
                  <a:endParaRPr lang="en-US" sz="1700">
                    <a:solidFill>
                      <a:srgbClr val="000000"/>
                    </a:solidFill>
                    <a:latin typeface="Arial" charset="0"/>
                  </a:endParaRPr>
                </a:p>
              </p:txBody>
            </p:sp>
            <p:sp>
              <p:nvSpPr>
                <p:cNvPr id="282" name="Rectangle 430"/>
                <p:cNvSpPr>
                  <a:spLocks noChangeArrowheads="1"/>
                </p:cNvSpPr>
                <p:nvPr/>
              </p:nvSpPr>
              <p:spPr bwMode="auto">
                <a:xfrm>
                  <a:off x="803" y="269"/>
                  <a:ext cx="6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FFFFFF"/>
                      </a:solidFill>
                      <a:latin typeface="Arial" charset="0"/>
                    </a:rPr>
                    <a:t>W</a:t>
                  </a:r>
                  <a:endParaRPr lang="en-US" sz="1700">
                    <a:solidFill>
                      <a:srgbClr val="000000"/>
                    </a:solidFill>
                    <a:latin typeface="Arial" charset="0"/>
                  </a:endParaRPr>
                </a:p>
              </p:txBody>
            </p:sp>
            <p:sp>
              <p:nvSpPr>
                <p:cNvPr id="283" name="Rectangle 431"/>
                <p:cNvSpPr>
                  <a:spLocks noChangeArrowheads="1"/>
                </p:cNvSpPr>
                <p:nvPr/>
              </p:nvSpPr>
              <p:spPr bwMode="auto">
                <a:xfrm>
                  <a:off x="808" y="325"/>
                  <a:ext cx="48"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FFFFFF"/>
                      </a:solidFill>
                      <a:latin typeface="Arial" charset="0"/>
                    </a:rPr>
                    <a:t>E</a:t>
                  </a:r>
                  <a:endParaRPr lang="en-US" sz="1700">
                    <a:solidFill>
                      <a:srgbClr val="000000"/>
                    </a:solidFill>
                    <a:latin typeface="Arial" charset="0"/>
                  </a:endParaRPr>
                </a:p>
              </p:txBody>
            </p:sp>
            <p:sp>
              <p:nvSpPr>
                <p:cNvPr id="284" name="Rectangle 432"/>
                <p:cNvSpPr>
                  <a:spLocks noChangeArrowheads="1"/>
                </p:cNvSpPr>
                <p:nvPr/>
              </p:nvSpPr>
              <p:spPr bwMode="auto">
                <a:xfrm>
                  <a:off x="806" y="385"/>
                  <a:ext cx="5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FFFFFF"/>
                      </a:solidFill>
                      <a:latin typeface="Arial" charset="0"/>
                    </a:rPr>
                    <a:t>B</a:t>
                  </a:r>
                  <a:endParaRPr lang="en-US" sz="1700">
                    <a:solidFill>
                      <a:srgbClr val="000000"/>
                    </a:solidFill>
                    <a:latin typeface="Arial" charset="0"/>
                  </a:endParaRPr>
                </a:p>
              </p:txBody>
            </p:sp>
            <p:sp>
              <p:nvSpPr>
                <p:cNvPr id="285" name="Rectangle 433"/>
                <p:cNvSpPr>
                  <a:spLocks noChangeArrowheads="1"/>
                </p:cNvSpPr>
                <p:nvPr/>
              </p:nvSpPr>
              <p:spPr bwMode="auto">
                <a:xfrm>
                  <a:off x="808" y="444"/>
                  <a:ext cx="48"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FFFFFF"/>
                      </a:solidFill>
                      <a:latin typeface="Arial" charset="0"/>
                    </a:rPr>
                    <a:t>S</a:t>
                  </a:r>
                  <a:endParaRPr lang="en-US" sz="1700">
                    <a:solidFill>
                      <a:srgbClr val="000000"/>
                    </a:solidFill>
                    <a:latin typeface="Arial" charset="0"/>
                  </a:endParaRPr>
                </a:p>
              </p:txBody>
            </p:sp>
            <p:sp>
              <p:nvSpPr>
                <p:cNvPr id="286" name="Rectangle 434"/>
                <p:cNvSpPr>
                  <a:spLocks noChangeArrowheads="1"/>
                </p:cNvSpPr>
                <p:nvPr/>
              </p:nvSpPr>
              <p:spPr bwMode="auto">
                <a:xfrm>
                  <a:off x="808" y="502"/>
                  <a:ext cx="4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FFFFFF"/>
                      </a:solidFill>
                      <a:latin typeface="Arial" charset="0"/>
                    </a:rPr>
                    <a:t>T</a:t>
                  </a:r>
                  <a:endParaRPr lang="en-US" sz="1700">
                    <a:solidFill>
                      <a:srgbClr val="000000"/>
                    </a:solidFill>
                    <a:latin typeface="Arial" charset="0"/>
                  </a:endParaRPr>
                </a:p>
              </p:txBody>
            </p:sp>
            <p:sp>
              <p:nvSpPr>
                <p:cNvPr id="287" name="Rectangle 435"/>
                <p:cNvSpPr>
                  <a:spLocks noChangeArrowheads="1"/>
                </p:cNvSpPr>
                <p:nvPr/>
              </p:nvSpPr>
              <p:spPr bwMode="auto">
                <a:xfrm>
                  <a:off x="808" y="564"/>
                  <a:ext cx="48"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FFFFFF"/>
                      </a:solidFill>
                      <a:latin typeface="Arial" charset="0"/>
                    </a:rPr>
                    <a:t>E</a:t>
                  </a:r>
                  <a:endParaRPr lang="en-US" sz="1700">
                    <a:solidFill>
                      <a:srgbClr val="000000"/>
                    </a:solidFill>
                    <a:latin typeface="Arial" charset="0"/>
                  </a:endParaRPr>
                </a:p>
              </p:txBody>
            </p:sp>
            <p:sp>
              <p:nvSpPr>
                <p:cNvPr id="288" name="Rectangle 436"/>
                <p:cNvSpPr>
                  <a:spLocks noChangeArrowheads="1"/>
                </p:cNvSpPr>
                <p:nvPr/>
              </p:nvSpPr>
              <p:spPr bwMode="auto">
                <a:xfrm>
                  <a:off x="806" y="617"/>
                  <a:ext cx="53"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FFFFFF"/>
                      </a:solidFill>
                      <a:latin typeface="Arial" charset="0"/>
                    </a:rPr>
                    <a:t>R</a:t>
                  </a:r>
                  <a:endParaRPr lang="en-US" sz="1700">
                    <a:solidFill>
                      <a:srgbClr val="000000"/>
                    </a:solidFill>
                    <a:latin typeface="Arial" charset="0"/>
                  </a:endParaRPr>
                </a:p>
              </p:txBody>
            </p:sp>
            <p:grpSp>
              <p:nvGrpSpPr>
                <p:cNvPr id="289" name="Group 437"/>
                <p:cNvGrpSpPr>
                  <a:grpSpLocks/>
                </p:cNvGrpSpPr>
                <p:nvPr/>
              </p:nvGrpSpPr>
              <p:grpSpPr bwMode="auto">
                <a:xfrm>
                  <a:off x="152" y="196"/>
                  <a:ext cx="573" cy="841"/>
                  <a:chOff x="152" y="196"/>
                  <a:chExt cx="573" cy="841"/>
                </a:xfrm>
                <a:grpFill/>
              </p:grpSpPr>
              <p:sp>
                <p:nvSpPr>
                  <p:cNvPr id="329" name="Freeform 438"/>
                  <p:cNvSpPr>
                    <a:spLocks/>
                  </p:cNvSpPr>
                  <p:nvPr/>
                </p:nvSpPr>
                <p:spPr bwMode="auto">
                  <a:xfrm>
                    <a:off x="152" y="196"/>
                    <a:ext cx="573" cy="841"/>
                  </a:xfrm>
                  <a:custGeom>
                    <a:avLst/>
                    <a:gdLst>
                      <a:gd name="T0" fmla="*/ 29 w 573"/>
                      <a:gd name="T1" fmla="*/ 0 h 841"/>
                      <a:gd name="T2" fmla="*/ 229 w 573"/>
                      <a:gd name="T3" fmla="*/ 0 h 841"/>
                      <a:gd name="T4" fmla="*/ 257 w 573"/>
                      <a:gd name="T5" fmla="*/ 299 h 841"/>
                      <a:gd name="T6" fmla="*/ 314 w 573"/>
                      <a:gd name="T7" fmla="*/ 542 h 841"/>
                      <a:gd name="T8" fmla="*/ 400 w 573"/>
                      <a:gd name="T9" fmla="*/ 678 h 841"/>
                      <a:gd name="T10" fmla="*/ 573 w 573"/>
                      <a:gd name="T11" fmla="*/ 814 h 841"/>
                      <a:gd name="T12" fmla="*/ 429 w 573"/>
                      <a:gd name="T13" fmla="*/ 814 h 841"/>
                      <a:gd name="T14" fmla="*/ 372 w 573"/>
                      <a:gd name="T15" fmla="*/ 733 h 841"/>
                      <a:gd name="T16" fmla="*/ 229 w 573"/>
                      <a:gd name="T17" fmla="*/ 705 h 841"/>
                      <a:gd name="T18" fmla="*/ 114 w 573"/>
                      <a:gd name="T19" fmla="*/ 841 h 841"/>
                      <a:gd name="T20" fmla="*/ 0 w 573"/>
                      <a:gd name="T21" fmla="*/ 841 h 841"/>
                      <a:gd name="T22" fmla="*/ 29 w 573"/>
                      <a:gd name="T23" fmla="*/ 0 h 8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3"/>
                      <a:gd name="T37" fmla="*/ 0 h 841"/>
                      <a:gd name="T38" fmla="*/ 573 w 573"/>
                      <a:gd name="T39" fmla="*/ 841 h 8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3" h="841">
                        <a:moveTo>
                          <a:pt x="29" y="0"/>
                        </a:moveTo>
                        <a:lnTo>
                          <a:pt x="229" y="0"/>
                        </a:lnTo>
                        <a:lnTo>
                          <a:pt x="257" y="299"/>
                        </a:lnTo>
                        <a:lnTo>
                          <a:pt x="314" y="542"/>
                        </a:lnTo>
                        <a:lnTo>
                          <a:pt x="400" y="678"/>
                        </a:lnTo>
                        <a:lnTo>
                          <a:pt x="573" y="814"/>
                        </a:lnTo>
                        <a:lnTo>
                          <a:pt x="429" y="814"/>
                        </a:lnTo>
                        <a:lnTo>
                          <a:pt x="372" y="733"/>
                        </a:lnTo>
                        <a:lnTo>
                          <a:pt x="229" y="705"/>
                        </a:lnTo>
                        <a:lnTo>
                          <a:pt x="114" y="841"/>
                        </a:lnTo>
                        <a:lnTo>
                          <a:pt x="0" y="841"/>
                        </a:lnTo>
                        <a:lnTo>
                          <a:pt x="29" y="0"/>
                        </a:lnTo>
                        <a:close/>
                      </a:path>
                    </a:pathLst>
                  </a:custGeom>
                  <a:grpFill/>
                  <a:ln w="9525">
                    <a:noFill/>
                    <a:round/>
                    <a:headEnd/>
                    <a:tailEnd/>
                  </a:ln>
                </p:spPr>
                <p:txBody>
                  <a:bodyPr/>
                  <a:lstStyle/>
                  <a:p>
                    <a:pPr defTabSz="914400" fontAlgn="base">
                      <a:spcBef>
                        <a:spcPct val="0"/>
                      </a:spcBef>
                      <a:spcAft>
                        <a:spcPct val="0"/>
                      </a:spcAft>
                      <a:defRPr/>
                    </a:pPr>
                    <a:endParaRPr lang="en-US" sz="2200">
                      <a:solidFill>
                        <a:srgbClr val="000000"/>
                      </a:solidFill>
                      <a:latin typeface="Arial" charset="0"/>
                    </a:endParaRPr>
                  </a:p>
                </p:txBody>
              </p:sp>
              <p:sp>
                <p:nvSpPr>
                  <p:cNvPr id="330" name="Freeform 439"/>
                  <p:cNvSpPr>
                    <a:spLocks/>
                  </p:cNvSpPr>
                  <p:nvPr/>
                </p:nvSpPr>
                <p:spPr bwMode="auto">
                  <a:xfrm>
                    <a:off x="152" y="196"/>
                    <a:ext cx="573" cy="841"/>
                  </a:xfrm>
                  <a:custGeom>
                    <a:avLst/>
                    <a:gdLst>
                      <a:gd name="T0" fmla="*/ 29 w 573"/>
                      <a:gd name="T1" fmla="*/ 0 h 841"/>
                      <a:gd name="T2" fmla="*/ 229 w 573"/>
                      <a:gd name="T3" fmla="*/ 0 h 841"/>
                      <a:gd name="T4" fmla="*/ 257 w 573"/>
                      <a:gd name="T5" fmla="*/ 299 h 841"/>
                      <a:gd name="T6" fmla="*/ 314 w 573"/>
                      <a:gd name="T7" fmla="*/ 542 h 841"/>
                      <a:gd name="T8" fmla="*/ 400 w 573"/>
                      <a:gd name="T9" fmla="*/ 678 h 841"/>
                      <a:gd name="T10" fmla="*/ 573 w 573"/>
                      <a:gd name="T11" fmla="*/ 814 h 841"/>
                      <a:gd name="T12" fmla="*/ 429 w 573"/>
                      <a:gd name="T13" fmla="*/ 814 h 841"/>
                      <a:gd name="T14" fmla="*/ 372 w 573"/>
                      <a:gd name="T15" fmla="*/ 733 h 841"/>
                      <a:gd name="T16" fmla="*/ 229 w 573"/>
                      <a:gd name="T17" fmla="*/ 705 h 841"/>
                      <a:gd name="T18" fmla="*/ 114 w 573"/>
                      <a:gd name="T19" fmla="*/ 841 h 841"/>
                      <a:gd name="T20" fmla="*/ 0 w 573"/>
                      <a:gd name="T21" fmla="*/ 841 h 841"/>
                      <a:gd name="T22" fmla="*/ 29 w 573"/>
                      <a:gd name="T23" fmla="*/ 0 h 8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3"/>
                      <a:gd name="T37" fmla="*/ 0 h 841"/>
                      <a:gd name="T38" fmla="*/ 573 w 573"/>
                      <a:gd name="T39" fmla="*/ 841 h 8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3" h="841">
                        <a:moveTo>
                          <a:pt x="29" y="0"/>
                        </a:moveTo>
                        <a:lnTo>
                          <a:pt x="229" y="0"/>
                        </a:lnTo>
                        <a:lnTo>
                          <a:pt x="257" y="299"/>
                        </a:lnTo>
                        <a:lnTo>
                          <a:pt x="314" y="542"/>
                        </a:lnTo>
                        <a:lnTo>
                          <a:pt x="400" y="678"/>
                        </a:lnTo>
                        <a:lnTo>
                          <a:pt x="573" y="814"/>
                        </a:lnTo>
                        <a:lnTo>
                          <a:pt x="429" y="814"/>
                        </a:lnTo>
                        <a:lnTo>
                          <a:pt x="372" y="733"/>
                        </a:lnTo>
                        <a:lnTo>
                          <a:pt x="229" y="705"/>
                        </a:lnTo>
                        <a:lnTo>
                          <a:pt x="114" y="841"/>
                        </a:lnTo>
                        <a:lnTo>
                          <a:pt x="0" y="841"/>
                        </a:lnTo>
                        <a:lnTo>
                          <a:pt x="29" y="0"/>
                        </a:lnTo>
                      </a:path>
                    </a:pathLst>
                  </a:custGeom>
                  <a:solidFill>
                    <a:srgbClr val="FFC00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90" name="Group 440"/>
                <p:cNvGrpSpPr>
                  <a:grpSpLocks/>
                </p:cNvGrpSpPr>
                <p:nvPr/>
              </p:nvGrpSpPr>
              <p:grpSpPr bwMode="auto">
                <a:xfrm>
                  <a:off x="380" y="196"/>
                  <a:ext cx="402" cy="814"/>
                  <a:chOff x="380" y="196"/>
                  <a:chExt cx="402" cy="814"/>
                </a:xfrm>
                <a:grpFill/>
              </p:grpSpPr>
              <p:sp>
                <p:nvSpPr>
                  <p:cNvPr id="327" name="Freeform 441"/>
                  <p:cNvSpPr>
                    <a:spLocks/>
                  </p:cNvSpPr>
                  <p:nvPr/>
                </p:nvSpPr>
                <p:spPr bwMode="auto">
                  <a:xfrm>
                    <a:off x="380" y="196"/>
                    <a:ext cx="400" cy="814"/>
                  </a:xfrm>
                  <a:custGeom>
                    <a:avLst/>
                    <a:gdLst>
                      <a:gd name="T0" fmla="*/ 0 w 402"/>
                      <a:gd name="T1" fmla="*/ 0 h 814"/>
                      <a:gd name="T2" fmla="*/ 29 w 402"/>
                      <a:gd name="T3" fmla="*/ 299 h 814"/>
                      <a:gd name="T4" fmla="*/ 86 w 402"/>
                      <a:gd name="T5" fmla="*/ 542 h 814"/>
                      <a:gd name="T6" fmla="*/ 172 w 402"/>
                      <a:gd name="T7" fmla="*/ 678 h 814"/>
                      <a:gd name="T8" fmla="*/ 345 w 402"/>
                      <a:gd name="T9" fmla="*/ 814 h 814"/>
                      <a:gd name="T10" fmla="*/ 373 w 402"/>
                      <a:gd name="T11" fmla="*/ 814 h 814"/>
                      <a:gd name="T12" fmla="*/ 373 w 402"/>
                      <a:gd name="T13" fmla="*/ 678 h 814"/>
                      <a:gd name="T14" fmla="*/ 402 w 402"/>
                      <a:gd name="T15" fmla="*/ 651 h 814"/>
                      <a:gd name="T16" fmla="*/ 345 w 402"/>
                      <a:gd name="T17" fmla="*/ 651 h 814"/>
                      <a:gd name="T18" fmla="*/ 345 w 402"/>
                      <a:gd name="T19" fmla="*/ 272 h 814"/>
                      <a:gd name="T20" fmla="*/ 316 w 402"/>
                      <a:gd name="T21" fmla="*/ 272 h 814"/>
                      <a:gd name="T22" fmla="*/ 345 w 402"/>
                      <a:gd name="T23" fmla="*/ 190 h 814"/>
                      <a:gd name="T24" fmla="*/ 287 w 402"/>
                      <a:gd name="T25" fmla="*/ 54 h 814"/>
                      <a:gd name="T26" fmla="*/ 316 w 402"/>
                      <a:gd name="T27" fmla="*/ 0 h 814"/>
                      <a:gd name="T28" fmla="*/ 0 w 402"/>
                      <a:gd name="T29" fmla="*/ 0 h 8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2"/>
                      <a:gd name="T46" fmla="*/ 0 h 814"/>
                      <a:gd name="T47" fmla="*/ 402 w 402"/>
                      <a:gd name="T48" fmla="*/ 814 h 8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2" h="814">
                        <a:moveTo>
                          <a:pt x="0" y="0"/>
                        </a:moveTo>
                        <a:lnTo>
                          <a:pt x="29" y="299"/>
                        </a:lnTo>
                        <a:lnTo>
                          <a:pt x="86" y="542"/>
                        </a:lnTo>
                        <a:lnTo>
                          <a:pt x="172" y="678"/>
                        </a:lnTo>
                        <a:lnTo>
                          <a:pt x="345" y="814"/>
                        </a:lnTo>
                        <a:lnTo>
                          <a:pt x="373" y="814"/>
                        </a:lnTo>
                        <a:lnTo>
                          <a:pt x="373" y="678"/>
                        </a:lnTo>
                        <a:lnTo>
                          <a:pt x="402" y="651"/>
                        </a:lnTo>
                        <a:lnTo>
                          <a:pt x="345" y="651"/>
                        </a:lnTo>
                        <a:lnTo>
                          <a:pt x="345" y="272"/>
                        </a:lnTo>
                        <a:lnTo>
                          <a:pt x="316" y="272"/>
                        </a:lnTo>
                        <a:lnTo>
                          <a:pt x="345" y="190"/>
                        </a:lnTo>
                        <a:lnTo>
                          <a:pt x="287" y="54"/>
                        </a:lnTo>
                        <a:lnTo>
                          <a:pt x="316" y="0"/>
                        </a:lnTo>
                        <a:lnTo>
                          <a:pt x="0" y="0"/>
                        </a:lnTo>
                        <a:close/>
                      </a:path>
                    </a:pathLst>
                  </a:custGeom>
                  <a:grpFill/>
                  <a:ln w="9525">
                    <a:noFill/>
                    <a:round/>
                    <a:headEnd/>
                    <a:tailEnd/>
                  </a:ln>
                </p:spPr>
                <p:txBody>
                  <a:bodyPr/>
                  <a:lstStyle/>
                  <a:p>
                    <a:pPr defTabSz="914400" fontAlgn="base">
                      <a:spcBef>
                        <a:spcPct val="0"/>
                      </a:spcBef>
                      <a:spcAft>
                        <a:spcPct val="0"/>
                      </a:spcAft>
                      <a:defRPr/>
                    </a:pPr>
                    <a:endParaRPr lang="en-US" sz="2200" dirty="0">
                      <a:solidFill>
                        <a:srgbClr val="000000"/>
                      </a:solidFill>
                      <a:latin typeface="Arial" charset="0"/>
                    </a:endParaRPr>
                  </a:p>
                </p:txBody>
              </p:sp>
              <p:sp>
                <p:nvSpPr>
                  <p:cNvPr id="328" name="Freeform 442"/>
                  <p:cNvSpPr>
                    <a:spLocks/>
                  </p:cNvSpPr>
                  <p:nvPr/>
                </p:nvSpPr>
                <p:spPr bwMode="auto">
                  <a:xfrm>
                    <a:off x="380" y="196"/>
                    <a:ext cx="402" cy="814"/>
                  </a:xfrm>
                  <a:custGeom>
                    <a:avLst/>
                    <a:gdLst>
                      <a:gd name="T0" fmla="*/ 0 w 402"/>
                      <a:gd name="T1" fmla="*/ 0 h 814"/>
                      <a:gd name="T2" fmla="*/ 29 w 402"/>
                      <a:gd name="T3" fmla="*/ 299 h 814"/>
                      <a:gd name="T4" fmla="*/ 86 w 402"/>
                      <a:gd name="T5" fmla="*/ 542 h 814"/>
                      <a:gd name="T6" fmla="*/ 172 w 402"/>
                      <a:gd name="T7" fmla="*/ 678 h 814"/>
                      <a:gd name="T8" fmla="*/ 345 w 402"/>
                      <a:gd name="T9" fmla="*/ 814 h 814"/>
                      <a:gd name="T10" fmla="*/ 373 w 402"/>
                      <a:gd name="T11" fmla="*/ 814 h 814"/>
                      <a:gd name="T12" fmla="*/ 373 w 402"/>
                      <a:gd name="T13" fmla="*/ 678 h 814"/>
                      <a:gd name="T14" fmla="*/ 402 w 402"/>
                      <a:gd name="T15" fmla="*/ 651 h 814"/>
                      <a:gd name="T16" fmla="*/ 345 w 402"/>
                      <a:gd name="T17" fmla="*/ 651 h 814"/>
                      <a:gd name="T18" fmla="*/ 345 w 402"/>
                      <a:gd name="T19" fmla="*/ 272 h 814"/>
                      <a:gd name="T20" fmla="*/ 316 w 402"/>
                      <a:gd name="T21" fmla="*/ 272 h 814"/>
                      <a:gd name="T22" fmla="*/ 345 w 402"/>
                      <a:gd name="T23" fmla="*/ 190 h 814"/>
                      <a:gd name="T24" fmla="*/ 287 w 402"/>
                      <a:gd name="T25" fmla="*/ 54 h 814"/>
                      <a:gd name="T26" fmla="*/ 316 w 402"/>
                      <a:gd name="T27" fmla="*/ 0 h 814"/>
                      <a:gd name="T28" fmla="*/ 0 w 402"/>
                      <a:gd name="T29" fmla="*/ 0 h 8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2"/>
                      <a:gd name="T46" fmla="*/ 0 h 814"/>
                      <a:gd name="T47" fmla="*/ 402 w 402"/>
                      <a:gd name="T48" fmla="*/ 814 h 8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2" h="814">
                        <a:moveTo>
                          <a:pt x="0" y="0"/>
                        </a:moveTo>
                        <a:lnTo>
                          <a:pt x="29" y="299"/>
                        </a:lnTo>
                        <a:lnTo>
                          <a:pt x="86" y="542"/>
                        </a:lnTo>
                        <a:lnTo>
                          <a:pt x="172" y="678"/>
                        </a:lnTo>
                        <a:lnTo>
                          <a:pt x="345" y="814"/>
                        </a:lnTo>
                        <a:lnTo>
                          <a:pt x="373" y="814"/>
                        </a:lnTo>
                        <a:lnTo>
                          <a:pt x="373" y="678"/>
                        </a:lnTo>
                        <a:lnTo>
                          <a:pt x="402" y="651"/>
                        </a:lnTo>
                        <a:lnTo>
                          <a:pt x="345" y="651"/>
                        </a:lnTo>
                        <a:lnTo>
                          <a:pt x="345" y="272"/>
                        </a:lnTo>
                        <a:lnTo>
                          <a:pt x="316" y="272"/>
                        </a:lnTo>
                        <a:lnTo>
                          <a:pt x="345" y="190"/>
                        </a:lnTo>
                        <a:lnTo>
                          <a:pt x="287" y="54"/>
                        </a:lnTo>
                        <a:lnTo>
                          <a:pt x="316" y="0"/>
                        </a:lnTo>
                        <a:lnTo>
                          <a:pt x="0"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91" name="Group 443"/>
                <p:cNvGrpSpPr>
                  <a:grpSpLocks/>
                </p:cNvGrpSpPr>
                <p:nvPr/>
              </p:nvGrpSpPr>
              <p:grpSpPr bwMode="auto">
                <a:xfrm>
                  <a:off x="667" y="196"/>
                  <a:ext cx="345" cy="652"/>
                  <a:chOff x="667" y="196"/>
                  <a:chExt cx="345" cy="652"/>
                </a:xfrm>
                <a:grpFill/>
              </p:grpSpPr>
              <p:sp>
                <p:nvSpPr>
                  <p:cNvPr id="325" name="Freeform 444"/>
                  <p:cNvSpPr>
                    <a:spLocks/>
                  </p:cNvSpPr>
                  <p:nvPr/>
                </p:nvSpPr>
                <p:spPr bwMode="auto">
                  <a:xfrm>
                    <a:off x="669" y="196"/>
                    <a:ext cx="345" cy="652"/>
                  </a:xfrm>
                  <a:custGeom>
                    <a:avLst/>
                    <a:gdLst>
                      <a:gd name="T0" fmla="*/ 29 w 345"/>
                      <a:gd name="T1" fmla="*/ 0 h 652"/>
                      <a:gd name="T2" fmla="*/ 0 w 345"/>
                      <a:gd name="T3" fmla="*/ 54 h 652"/>
                      <a:gd name="T4" fmla="*/ 58 w 345"/>
                      <a:gd name="T5" fmla="*/ 190 h 652"/>
                      <a:gd name="T6" fmla="*/ 29 w 345"/>
                      <a:gd name="T7" fmla="*/ 272 h 652"/>
                      <a:gd name="T8" fmla="*/ 58 w 345"/>
                      <a:gd name="T9" fmla="*/ 272 h 652"/>
                      <a:gd name="T10" fmla="*/ 58 w 345"/>
                      <a:gd name="T11" fmla="*/ 652 h 652"/>
                      <a:gd name="T12" fmla="*/ 259 w 345"/>
                      <a:gd name="T13" fmla="*/ 652 h 652"/>
                      <a:gd name="T14" fmla="*/ 259 w 345"/>
                      <a:gd name="T15" fmla="*/ 597 h 652"/>
                      <a:gd name="T16" fmla="*/ 345 w 345"/>
                      <a:gd name="T17" fmla="*/ 597 h 652"/>
                      <a:gd name="T18" fmla="*/ 316 w 345"/>
                      <a:gd name="T19" fmla="*/ 461 h 652"/>
                      <a:gd name="T20" fmla="*/ 316 w 345"/>
                      <a:gd name="T21" fmla="*/ 326 h 652"/>
                      <a:gd name="T22" fmla="*/ 259 w 345"/>
                      <a:gd name="T23" fmla="*/ 326 h 652"/>
                      <a:gd name="T24" fmla="*/ 259 w 345"/>
                      <a:gd name="T25" fmla="*/ 0 h 652"/>
                      <a:gd name="T26" fmla="*/ 29 w 345"/>
                      <a:gd name="T27" fmla="*/ 0 h 6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5"/>
                      <a:gd name="T43" fmla="*/ 0 h 652"/>
                      <a:gd name="T44" fmla="*/ 345 w 345"/>
                      <a:gd name="T45" fmla="*/ 652 h 6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5" h="652">
                        <a:moveTo>
                          <a:pt x="29" y="0"/>
                        </a:moveTo>
                        <a:lnTo>
                          <a:pt x="0" y="54"/>
                        </a:lnTo>
                        <a:lnTo>
                          <a:pt x="58" y="190"/>
                        </a:lnTo>
                        <a:lnTo>
                          <a:pt x="29" y="272"/>
                        </a:lnTo>
                        <a:lnTo>
                          <a:pt x="58" y="272"/>
                        </a:lnTo>
                        <a:lnTo>
                          <a:pt x="58" y="652"/>
                        </a:lnTo>
                        <a:lnTo>
                          <a:pt x="259" y="652"/>
                        </a:lnTo>
                        <a:lnTo>
                          <a:pt x="259" y="597"/>
                        </a:lnTo>
                        <a:lnTo>
                          <a:pt x="345" y="597"/>
                        </a:lnTo>
                        <a:lnTo>
                          <a:pt x="316" y="461"/>
                        </a:lnTo>
                        <a:lnTo>
                          <a:pt x="316" y="326"/>
                        </a:lnTo>
                        <a:lnTo>
                          <a:pt x="259" y="326"/>
                        </a:lnTo>
                        <a:lnTo>
                          <a:pt x="259" y="0"/>
                        </a:lnTo>
                        <a:lnTo>
                          <a:pt x="29" y="0"/>
                        </a:lnTo>
                        <a:close/>
                      </a:path>
                    </a:pathLst>
                  </a:custGeom>
                  <a:grpFill/>
                  <a:ln w="9525">
                    <a:noFill/>
                    <a:round/>
                    <a:headEnd/>
                    <a:tailEnd/>
                  </a:ln>
                </p:spPr>
                <p:txBody>
                  <a:bodyPr/>
                  <a:lstStyle/>
                  <a:p>
                    <a:pPr defTabSz="914400" fontAlgn="base">
                      <a:spcBef>
                        <a:spcPct val="0"/>
                      </a:spcBef>
                      <a:spcAft>
                        <a:spcPct val="0"/>
                      </a:spcAft>
                      <a:defRPr/>
                    </a:pPr>
                    <a:endParaRPr lang="en-US" sz="2200" dirty="0">
                      <a:solidFill>
                        <a:srgbClr val="000000"/>
                      </a:solidFill>
                      <a:latin typeface="Arial" charset="0"/>
                    </a:endParaRPr>
                  </a:p>
                </p:txBody>
              </p:sp>
              <p:sp>
                <p:nvSpPr>
                  <p:cNvPr id="326" name="Freeform 445"/>
                  <p:cNvSpPr>
                    <a:spLocks/>
                  </p:cNvSpPr>
                  <p:nvPr/>
                </p:nvSpPr>
                <p:spPr bwMode="auto">
                  <a:xfrm>
                    <a:off x="667" y="196"/>
                    <a:ext cx="345" cy="652"/>
                  </a:xfrm>
                  <a:custGeom>
                    <a:avLst/>
                    <a:gdLst>
                      <a:gd name="T0" fmla="*/ 29 w 345"/>
                      <a:gd name="T1" fmla="*/ 0 h 652"/>
                      <a:gd name="T2" fmla="*/ 0 w 345"/>
                      <a:gd name="T3" fmla="*/ 54 h 652"/>
                      <a:gd name="T4" fmla="*/ 58 w 345"/>
                      <a:gd name="T5" fmla="*/ 190 h 652"/>
                      <a:gd name="T6" fmla="*/ 29 w 345"/>
                      <a:gd name="T7" fmla="*/ 272 h 652"/>
                      <a:gd name="T8" fmla="*/ 58 w 345"/>
                      <a:gd name="T9" fmla="*/ 272 h 652"/>
                      <a:gd name="T10" fmla="*/ 58 w 345"/>
                      <a:gd name="T11" fmla="*/ 652 h 652"/>
                      <a:gd name="T12" fmla="*/ 259 w 345"/>
                      <a:gd name="T13" fmla="*/ 652 h 652"/>
                      <a:gd name="T14" fmla="*/ 259 w 345"/>
                      <a:gd name="T15" fmla="*/ 597 h 652"/>
                      <a:gd name="T16" fmla="*/ 345 w 345"/>
                      <a:gd name="T17" fmla="*/ 597 h 652"/>
                      <a:gd name="T18" fmla="*/ 316 w 345"/>
                      <a:gd name="T19" fmla="*/ 461 h 652"/>
                      <a:gd name="T20" fmla="*/ 316 w 345"/>
                      <a:gd name="T21" fmla="*/ 326 h 652"/>
                      <a:gd name="T22" fmla="*/ 259 w 345"/>
                      <a:gd name="T23" fmla="*/ 326 h 652"/>
                      <a:gd name="T24" fmla="*/ 259 w 345"/>
                      <a:gd name="T25" fmla="*/ 0 h 652"/>
                      <a:gd name="T26" fmla="*/ 29 w 345"/>
                      <a:gd name="T27" fmla="*/ 0 h 6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5"/>
                      <a:gd name="T43" fmla="*/ 0 h 652"/>
                      <a:gd name="T44" fmla="*/ 345 w 345"/>
                      <a:gd name="T45" fmla="*/ 652 h 6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5" h="652">
                        <a:moveTo>
                          <a:pt x="29" y="0"/>
                        </a:moveTo>
                        <a:lnTo>
                          <a:pt x="0" y="54"/>
                        </a:lnTo>
                        <a:lnTo>
                          <a:pt x="58" y="190"/>
                        </a:lnTo>
                        <a:lnTo>
                          <a:pt x="29" y="272"/>
                        </a:lnTo>
                        <a:lnTo>
                          <a:pt x="58" y="272"/>
                        </a:lnTo>
                        <a:lnTo>
                          <a:pt x="58" y="652"/>
                        </a:lnTo>
                        <a:lnTo>
                          <a:pt x="259" y="652"/>
                        </a:lnTo>
                        <a:lnTo>
                          <a:pt x="259" y="597"/>
                        </a:lnTo>
                        <a:lnTo>
                          <a:pt x="345" y="597"/>
                        </a:lnTo>
                        <a:lnTo>
                          <a:pt x="316" y="461"/>
                        </a:lnTo>
                        <a:lnTo>
                          <a:pt x="316" y="326"/>
                        </a:lnTo>
                        <a:lnTo>
                          <a:pt x="259" y="326"/>
                        </a:lnTo>
                        <a:lnTo>
                          <a:pt x="259" y="0"/>
                        </a:lnTo>
                        <a:lnTo>
                          <a:pt x="29"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92" name="Group 446"/>
                <p:cNvGrpSpPr>
                  <a:grpSpLocks/>
                </p:cNvGrpSpPr>
                <p:nvPr/>
              </p:nvGrpSpPr>
              <p:grpSpPr bwMode="auto">
                <a:xfrm>
                  <a:off x="927" y="196"/>
                  <a:ext cx="486" cy="461"/>
                  <a:chOff x="927" y="196"/>
                  <a:chExt cx="486" cy="461"/>
                </a:xfrm>
                <a:grpFill/>
              </p:grpSpPr>
              <p:sp>
                <p:nvSpPr>
                  <p:cNvPr id="323" name="Freeform 447"/>
                  <p:cNvSpPr>
                    <a:spLocks/>
                  </p:cNvSpPr>
                  <p:nvPr/>
                </p:nvSpPr>
                <p:spPr bwMode="auto">
                  <a:xfrm>
                    <a:off x="929" y="196"/>
                    <a:ext cx="484" cy="461"/>
                  </a:xfrm>
                  <a:custGeom>
                    <a:avLst/>
                    <a:gdLst>
                      <a:gd name="T0" fmla="*/ 0 w 486"/>
                      <a:gd name="T1" fmla="*/ 0 h 461"/>
                      <a:gd name="T2" fmla="*/ 0 w 486"/>
                      <a:gd name="T3" fmla="*/ 326 h 461"/>
                      <a:gd name="T4" fmla="*/ 57 w 486"/>
                      <a:gd name="T5" fmla="*/ 326 h 461"/>
                      <a:gd name="T6" fmla="*/ 57 w 486"/>
                      <a:gd name="T7" fmla="*/ 461 h 461"/>
                      <a:gd name="T8" fmla="*/ 343 w 486"/>
                      <a:gd name="T9" fmla="*/ 461 h 461"/>
                      <a:gd name="T10" fmla="*/ 343 w 486"/>
                      <a:gd name="T11" fmla="*/ 379 h 461"/>
                      <a:gd name="T12" fmla="*/ 371 w 486"/>
                      <a:gd name="T13" fmla="*/ 326 h 461"/>
                      <a:gd name="T14" fmla="*/ 371 w 486"/>
                      <a:gd name="T15" fmla="*/ 272 h 461"/>
                      <a:gd name="T16" fmla="*/ 486 w 486"/>
                      <a:gd name="T17" fmla="*/ 272 h 461"/>
                      <a:gd name="T18" fmla="*/ 486 w 486"/>
                      <a:gd name="T19" fmla="*/ 0 h 461"/>
                      <a:gd name="T20" fmla="*/ 0 w 486"/>
                      <a:gd name="T21" fmla="*/ 0 h 4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6"/>
                      <a:gd name="T34" fmla="*/ 0 h 461"/>
                      <a:gd name="T35" fmla="*/ 486 w 486"/>
                      <a:gd name="T36" fmla="*/ 461 h 4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6" h="461">
                        <a:moveTo>
                          <a:pt x="0" y="0"/>
                        </a:moveTo>
                        <a:lnTo>
                          <a:pt x="0" y="326"/>
                        </a:lnTo>
                        <a:lnTo>
                          <a:pt x="57" y="326"/>
                        </a:lnTo>
                        <a:lnTo>
                          <a:pt x="57" y="461"/>
                        </a:lnTo>
                        <a:lnTo>
                          <a:pt x="343" y="461"/>
                        </a:lnTo>
                        <a:lnTo>
                          <a:pt x="343" y="379"/>
                        </a:lnTo>
                        <a:lnTo>
                          <a:pt x="371" y="326"/>
                        </a:lnTo>
                        <a:lnTo>
                          <a:pt x="371" y="272"/>
                        </a:lnTo>
                        <a:lnTo>
                          <a:pt x="486" y="272"/>
                        </a:lnTo>
                        <a:lnTo>
                          <a:pt x="486" y="0"/>
                        </a:lnTo>
                        <a:lnTo>
                          <a:pt x="0" y="0"/>
                        </a:lnTo>
                        <a:close/>
                      </a:path>
                    </a:pathLst>
                  </a:custGeom>
                  <a:grpFill/>
                  <a:ln w="9525">
                    <a:noFill/>
                    <a:round/>
                    <a:headEnd/>
                    <a:tailEnd/>
                  </a:ln>
                </p:spPr>
                <p:txBody>
                  <a:bodyPr/>
                  <a:lstStyle/>
                  <a:p>
                    <a:pPr defTabSz="914400" fontAlgn="base">
                      <a:spcBef>
                        <a:spcPct val="0"/>
                      </a:spcBef>
                      <a:spcAft>
                        <a:spcPct val="0"/>
                      </a:spcAft>
                      <a:defRPr/>
                    </a:pPr>
                    <a:endParaRPr lang="en-US" sz="2200" dirty="0">
                      <a:solidFill>
                        <a:srgbClr val="000000"/>
                      </a:solidFill>
                      <a:latin typeface="Arial" charset="0"/>
                    </a:endParaRPr>
                  </a:p>
                </p:txBody>
              </p:sp>
              <p:sp>
                <p:nvSpPr>
                  <p:cNvPr id="324" name="Freeform 448"/>
                  <p:cNvSpPr>
                    <a:spLocks/>
                  </p:cNvSpPr>
                  <p:nvPr/>
                </p:nvSpPr>
                <p:spPr bwMode="auto">
                  <a:xfrm>
                    <a:off x="927" y="196"/>
                    <a:ext cx="486" cy="461"/>
                  </a:xfrm>
                  <a:custGeom>
                    <a:avLst/>
                    <a:gdLst>
                      <a:gd name="T0" fmla="*/ 0 w 486"/>
                      <a:gd name="T1" fmla="*/ 0 h 461"/>
                      <a:gd name="T2" fmla="*/ 0 w 486"/>
                      <a:gd name="T3" fmla="*/ 326 h 461"/>
                      <a:gd name="T4" fmla="*/ 57 w 486"/>
                      <a:gd name="T5" fmla="*/ 326 h 461"/>
                      <a:gd name="T6" fmla="*/ 57 w 486"/>
                      <a:gd name="T7" fmla="*/ 461 h 461"/>
                      <a:gd name="T8" fmla="*/ 343 w 486"/>
                      <a:gd name="T9" fmla="*/ 461 h 461"/>
                      <a:gd name="T10" fmla="*/ 343 w 486"/>
                      <a:gd name="T11" fmla="*/ 379 h 461"/>
                      <a:gd name="T12" fmla="*/ 371 w 486"/>
                      <a:gd name="T13" fmla="*/ 326 h 461"/>
                      <a:gd name="T14" fmla="*/ 371 w 486"/>
                      <a:gd name="T15" fmla="*/ 272 h 461"/>
                      <a:gd name="T16" fmla="*/ 486 w 486"/>
                      <a:gd name="T17" fmla="*/ 272 h 461"/>
                      <a:gd name="T18" fmla="*/ 486 w 486"/>
                      <a:gd name="T19" fmla="*/ 0 h 461"/>
                      <a:gd name="T20" fmla="*/ 0 w 486"/>
                      <a:gd name="T21" fmla="*/ 0 h 4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6"/>
                      <a:gd name="T34" fmla="*/ 0 h 461"/>
                      <a:gd name="T35" fmla="*/ 486 w 486"/>
                      <a:gd name="T36" fmla="*/ 461 h 4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6" h="461">
                        <a:moveTo>
                          <a:pt x="0" y="0"/>
                        </a:moveTo>
                        <a:lnTo>
                          <a:pt x="0" y="326"/>
                        </a:lnTo>
                        <a:lnTo>
                          <a:pt x="57" y="326"/>
                        </a:lnTo>
                        <a:lnTo>
                          <a:pt x="57" y="461"/>
                        </a:lnTo>
                        <a:lnTo>
                          <a:pt x="343" y="461"/>
                        </a:lnTo>
                        <a:lnTo>
                          <a:pt x="343" y="379"/>
                        </a:lnTo>
                        <a:lnTo>
                          <a:pt x="371" y="326"/>
                        </a:lnTo>
                        <a:lnTo>
                          <a:pt x="371" y="272"/>
                        </a:lnTo>
                        <a:lnTo>
                          <a:pt x="486" y="272"/>
                        </a:lnTo>
                        <a:lnTo>
                          <a:pt x="486" y="0"/>
                        </a:lnTo>
                        <a:lnTo>
                          <a:pt x="0" y="0"/>
                        </a:lnTo>
                      </a:path>
                    </a:pathLst>
                  </a:custGeom>
                  <a:solidFill>
                    <a:srgbClr val="FFFF0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93" name="Group 449"/>
                <p:cNvGrpSpPr>
                  <a:grpSpLocks/>
                </p:cNvGrpSpPr>
                <p:nvPr/>
              </p:nvGrpSpPr>
              <p:grpSpPr bwMode="auto">
                <a:xfrm>
                  <a:off x="152" y="902"/>
                  <a:ext cx="658" cy="488"/>
                  <a:chOff x="152" y="902"/>
                  <a:chExt cx="658" cy="488"/>
                </a:xfrm>
                <a:grpFill/>
              </p:grpSpPr>
              <p:sp>
                <p:nvSpPr>
                  <p:cNvPr id="321" name="Freeform 450"/>
                  <p:cNvSpPr>
                    <a:spLocks/>
                  </p:cNvSpPr>
                  <p:nvPr/>
                </p:nvSpPr>
                <p:spPr bwMode="auto">
                  <a:xfrm>
                    <a:off x="152" y="902"/>
                    <a:ext cx="660" cy="488"/>
                  </a:xfrm>
                  <a:custGeom>
                    <a:avLst/>
                    <a:gdLst>
                      <a:gd name="T0" fmla="*/ 0 w 658"/>
                      <a:gd name="T1" fmla="*/ 136 h 488"/>
                      <a:gd name="T2" fmla="*/ 0 w 658"/>
                      <a:gd name="T3" fmla="*/ 352 h 488"/>
                      <a:gd name="T4" fmla="*/ 171 w 658"/>
                      <a:gd name="T5" fmla="*/ 488 h 488"/>
                      <a:gd name="T6" fmla="*/ 572 w 658"/>
                      <a:gd name="T7" fmla="*/ 488 h 488"/>
                      <a:gd name="T8" fmla="*/ 572 w 658"/>
                      <a:gd name="T9" fmla="*/ 407 h 488"/>
                      <a:gd name="T10" fmla="*/ 658 w 658"/>
                      <a:gd name="T11" fmla="*/ 407 h 488"/>
                      <a:gd name="T12" fmla="*/ 486 w 658"/>
                      <a:gd name="T13" fmla="*/ 245 h 488"/>
                      <a:gd name="T14" fmla="*/ 515 w 658"/>
                      <a:gd name="T15" fmla="*/ 218 h 488"/>
                      <a:gd name="T16" fmla="*/ 486 w 658"/>
                      <a:gd name="T17" fmla="*/ 163 h 488"/>
                      <a:gd name="T18" fmla="*/ 429 w 658"/>
                      <a:gd name="T19" fmla="*/ 109 h 488"/>
                      <a:gd name="T20" fmla="*/ 371 w 658"/>
                      <a:gd name="T21" fmla="*/ 27 h 488"/>
                      <a:gd name="T22" fmla="*/ 229 w 658"/>
                      <a:gd name="T23" fmla="*/ 0 h 488"/>
                      <a:gd name="T24" fmla="*/ 114 w 658"/>
                      <a:gd name="T25" fmla="*/ 136 h 488"/>
                      <a:gd name="T26" fmla="*/ 0 w 658"/>
                      <a:gd name="T27" fmla="*/ 136 h 4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8"/>
                      <a:gd name="T43" fmla="*/ 0 h 488"/>
                      <a:gd name="T44" fmla="*/ 658 w 658"/>
                      <a:gd name="T45" fmla="*/ 488 h 4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8" h="488">
                        <a:moveTo>
                          <a:pt x="0" y="136"/>
                        </a:moveTo>
                        <a:lnTo>
                          <a:pt x="0" y="352"/>
                        </a:lnTo>
                        <a:lnTo>
                          <a:pt x="171" y="488"/>
                        </a:lnTo>
                        <a:lnTo>
                          <a:pt x="572" y="488"/>
                        </a:lnTo>
                        <a:lnTo>
                          <a:pt x="572" y="407"/>
                        </a:lnTo>
                        <a:lnTo>
                          <a:pt x="658" y="407"/>
                        </a:lnTo>
                        <a:lnTo>
                          <a:pt x="486" y="245"/>
                        </a:lnTo>
                        <a:lnTo>
                          <a:pt x="515" y="218"/>
                        </a:lnTo>
                        <a:lnTo>
                          <a:pt x="486" y="163"/>
                        </a:lnTo>
                        <a:lnTo>
                          <a:pt x="429" y="109"/>
                        </a:lnTo>
                        <a:lnTo>
                          <a:pt x="371" y="27"/>
                        </a:lnTo>
                        <a:lnTo>
                          <a:pt x="229" y="0"/>
                        </a:lnTo>
                        <a:lnTo>
                          <a:pt x="114" y="136"/>
                        </a:lnTo>
                        <a:lnTo>
                          <a:pt x="0" y="136"/>
                        </a:lnTo>
                        <a:close/>
                      </a:path>
                    </a:pathLst>
                  </a:custGeom>
                  <a:grpFill/>
                  <a:ln w="9525">
                    <a:noFill/>
                    <a:round/>
                    <a:headEnd/>
                    <a:tailEnd/>
                  </a:ln>
                </p:spPr>
                <p:txBody>
                  <a:bodyPr/>
                  <a:lstStyle/>
                  <a:p>
                    <a:pPr defTabSz="914400" fontAlgn="base">
                      <a:spcBef>
                        <a:spcPct val="0"/>
                      </a:spcBef>
                      <a:spcAft>
                        <a:spcPct val="0"/>
                      </a:spcAft>
                      <a:defRPr/>
                    </a:pPr>
                    <a:endParaRPr lang="en-US" sz="2200">
                      <a:solidFill>
                        <a:srgbClr val="000000"/>
                      </a:solidFill>
                      <a:latin typeface="Arial" charset="0"/>
                    </a:endParaRPr>
                  </a:p>
                </p:txBody>
              </p:sp>
              <p:sp>
                <p:nvSpPr>
                  <p:cNvPr id="322" name="Freeform 451"/>
                  <p:cNvSpPr>
                    <a:spLocks/>
                  </p:cNvSpPr>
                  <p:nvPr/>
                </p:nvSpPr>
                <p:spPr bwMode="auto">
                  <a:xfrm>
                    <a:off x="152" y="902"/>
                    <a:ext cx="658" cy="488"/>
                  </a:xfrm>
                  <a:custGeom>
                    <a:avLst/>
                    <a:gdLst>
                      <a:gd name="T0" fmla="*/ 0 w 658"/>
                      <a:gd name="T1" fmla="*/ 136 h 488"/>
                      <a:gd name="T2" fmla="*/ 0 w 658"/>
                      <a:gd name="T3" fmla="*/ 352 h 488"/>
                      <a:gd name="T4" fmla="*/ 171 w 658"/>
                      <a:gd name="T5" fmla="*/ 488 h 488"/>
                      <a:gd name="T6" fmla="*/ 572 w 658"/>
                      <a:gd name="T7" fmla="*/ 488 h 488"/>
                      <a:gd name="T8" fmla="*/ 572 w 658"/>
                      <a:gd name="T9" fmla="*/ 407 h 488"/>
                      <a:gd name="T10" fmla="*/ 658 w 658"/>
                      <a:gd name="T11" fmla="*/ 407 h 488"/>
                      <a:gd name="T12" fmla="*/ 486 w 658"/>
                      <a:gd name="T13" fmla="*/ 245 h 488"/>
                      <a:gd name="T14" fmla="*/ 515 w 658"/>
                      <a:gd name="T15" fmla="*/ 218 h 488"/>
                      <a:gd name="T16" fmla="*/ 486 w 658"/>
                      <a:gd name="T17" fmla="*/ 163 h 488"/>
                      <a:gd name="T18" fmla="*/ 429 w 658"/>
                      <a:gd name="T19" fmla="*/ 109 h 488"/>
                      <a:gd name="T20" fmla="*/ 371 w 658"/>
                      <a:gd name="T21" fmla="*/ 27 h 488"/>
                      <a:gd name="T22" fmla="*/ 229 w 658"/>
                      <a:gd name="T23" fmla="*/ 0 h 488"/>
                      <a:gd name="T24" fmla="*/ 114 w 658"/>
                      <a:gd name="T25" fmla="*/ 136 h 488"/>
                      <a:gd name="T26" fmla="*/ 0 w 658"/>
                      <a:gd name="T27" fmla="*/ 136 h 4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8"/>
                      <a:gd name="T43" fmla="*/ 0 h 488"/>
                      <a:gd name="T44" fmla="*/ 658 w 658"/>
                      <a:gd name="T45" fmla="*/ 488 h 4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8" h="488">
                        <a:moveTo>
                          <a:pt x="0" y="136"/>
                        </a:moveTo>
                        <a:lnTo>
                          <a:pt x="0" y="352"/>
                        </a:lnTo>
                        <a:lnTo>
                          <a:pt x="171" y="488"/>
                        </a:lnTo>
                        <a:lnTo>
                          <a:pt x="572" y="488"/>
                        </a:lnTo>
                        <a:lnTo>
                          <a:pt x="572" y="407"/>
                        </a:lnTo>
                        <a:lnTo>
                          <a:pt x="658" y="407"/>
                        </a:lnTo>
                        <a:lnTo>
                          <a:pt x="486" y="245"/>
                        </a:lnTo>
                        <a:lnTo>
                          <a:pt x="515" y="218"/>
                        </a:lnTo>
                        <a:lnTo>
                          <a:pt x="486" y="163"/>
                        </a:lnTo>
                        <a:lnTo>
                          <a:pt x="429" y="109"/>
                        </a:lnTo>
                        <a:lnTo>
                          <a:pt x="371" y="27"/>
                        </a:lnTo>
                        <a:lnTo>
                          <a:pt x="229" y="0"/>
                        </a:lnTo>
                        <a:lnTo>
                          <a:pt x="114" y="136"/>
                        </a:lnTo>
                        <a:lnTo>
                          <a:pt x="0" y="136"/>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94" name="Group 452"/>
                <p:cNvGrpSpPr>
                  <a:grpSpLocks/>
                </p:cNvGrpSpPr>
                <p:nvPr/>
              </p:nvGrpSpPr>
              <p:grpSpPr bwMode="auto">
                <a:xfrm>
                  <a:off x="580" y="1010"/>
                  <a:ext cx="462" cy="352"/>
                  <a:chOff x="580" y="1010"/>
                  <a:chExt cx="462" cy="352"/>
                </a:xfrm>
                <a:grpFill/>
              </p:grpSpPr>
              <p:sp>
                <p:nvSpPr>
                  <p:cNvPr id="319" name="Freeform 453"/>
                  <p:cNvSpPr>
                    <a:spLocks/>
                  </p:cNvSpPr>
                  <p:nvPr/>
                </p:nvSpPr>
                <p:spPr bwMode="auto">
                  <a:xfrm>
                    <a:off x="578" y="1010"/>
                    <a:ext cx="462" cy="350"/>
                  </a:xfrm>
                  <a:custGeom>
                    <a:avLst/>
                    <a:gdLst>
                      <a:gd name="T0" fmla="*/ 0 w 462"/>
                      <a:gd name="T1" fmla="*/ 0 h 352"/>
                      <a:gd name="T2" fmla="*/ 58 w 462"/>
                      <a:gd name="T3" fmla="*/ 55 h 352"/>
                      <a:gd name="T4" fmla="*/ 87 w 462"/>
                      <a:gd name="T5" fmla="*/ 109 h 352"/>
                      <a:gd name="T6" fmla="*/ 58 w 462"/>
                      <a:gd name="T7" fmla="*/ 136 h 352"/>
                      <a:gd name="T8" fmla="*/ 231 w 462"/>
                      <a:gd name="T9" fmla="*/ 298 h 352"/>
                      <a:gd name="T10" fmla="*/ 260 w 462"/>
                      <a:gd name="T11" fmla="*/ 352 h 352"/>
                      <a:gd name="T12" fmla="*/ 347 w 462"/>
                      <a:gd name="T13" fmla="*/ 352 h 352"/>
                      <a:gd name="T14" fmla="*/ 347 w 462"/>
                      <a:gd name="T15" fmla="*/ 271 h 352"/>
                      <a:gd name="T16" fmla="*/ 462 w 462"/>
                      <a:gd name="T17" fmla="*/ 271 h 352"/>
                      <a:gd name="T18" fmla="*/ 404 w 462"/>
                      <a:gd name="T19" fmla="*/ 82 h 352"/>
                      <a:gd name="T20" fmla="*/ 375 w 462"/>
                      <a:gd name="T21" fmla="*/ 0 h 352"/>
                      <a:gd name="T22" fmla="*/ 0 w 462"/>
                      <a:gd name="T23" fmla="*/ 0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2"/>
                      <a:gd name="T37" fmla="*/ 0 h 352"/>
                      <a:gd name="T38" fmla="*/ 462 w 462"/>
                      <a:gd name="T39" fmla="*/ 352 h 3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2" h="352">
                        <a:moveTo>
                          <a:pt x="0" y="0"/>
                        </a:moveTo>
                        <a:lnTo>
                          <a:pt x="58" y="55"/>
                        </a:lnTo>
                        <a:lnTo>
                          <a:pt x="87" y="109"/>
                        </a:lnTo>
                        <a:lnTo>
                          <a:pt x="58" y="136"/>
                        </a:lnTo>
                        <a:lnTo>
                          <a:pt x="231" y="298"/>
                        </a:lnTo>
                        <a:lnTo>
                          <a:pt x="260" y="352"/>
                        </a:lnTo>
                        <a:lnTo>
                          <a:pt x="347" y="352"/>
                        </a:lnTo>
                        <a:lnTo>
                          <a:pt x="347" y="271"/>
                        </a:lnTo>
                        <a:lnTo>
                          <a:pt x="462" y="271"/>
                        </a:lnTo>
                        <a:lnTo>
                          <a:pt x="404" y="82"/>
                        </a:lnTo>
                        <a:lnTo>
                          <a:pt x="375" y="0"/>
                        </a:lnTo>
                        <a:lnTo>
                          <a:pt x="0" y="0"/>
                        </a:lnTo>
                        <a:close/>
                      </a:path>
                    </a:pathLst>
                  </a:custGeom>
                  <a:grpFill/>
                  <a:ln w="9525">
                    <a:noFill/>
                    <a:round/>
                    <a:headEnd/>
                    <a:tailEnd/>
                  </a:ln>
                </p:spPr>
                <p:txBody>
                  <a:bodyPr/>
                  <a:lstStyle/>
                  <a:p>
                    <a:pPr defTabSz="914400" fontAlgn="base">
                      <a:spcBef>
                        <a:spcPct val="0"/>
                      </a:spcBef>
                      <a:spcAft>
                        <a:spcPct val="0"/>
                      </a:spcAft>
                      <a:defRPr/>
                    </a:pPr>
                    <a:endParaRPr lang="en-US" sz="2200">
                      <a:solidFill>
                        <a:srgbClr val="000000"/>
                      </a:solidFill>
                      <a:latin typeface="Arial" charset="0"/>
                    </a:endParaRPr>
                  </a:p>
                </p:txBody>
              </p:sp>
              <p:sp>
                <p:nvSpPr>
                  <p:cNvPr id="320" name="Freeform 454"/>
                  <p:cNvSpPr>
                    <a:spLocks/>
                  </p:cNvSpPr>
                  <p:nvPr/>
                </p:nvSpPr>
                <p:spPr bwMode="auto">
                  <a:xfrm>
                    <a:off x="580" y="1010"/>
                    <a:ext cx="462" cy="352"/>
                  </a:xfrm>
                  <a:custGeom>
                    <a:avLst/>
                    <a:gdLst>
                      <a:gd name="T0" fmla="*/ 0 w 462"/>
                      <a:gd name="T1" fmla="*/ 0 h 352"/>
                      <a:gd name="T2" fmla="*/ 58 w 462"/>
                      <a:gd name="T3" fmla="*/ 55 h 352"/>
                      <a:gd name="T4" fmla="*/ 87 w 462"/>
                      <a:gd name="T5" fmla="*/ 109 h 352"/>
                      <a:gd name="T6" fmla="*/ 58 w 462"/>
                      <a:gd name="T7" fmla="*/ 136 h 352"/>
                      <a:gd name="T8" fmla="*/ 231 w 462"/>
                      <a:gd name="T9" fmla="*/ 298 h 352"/>
                      <a:gd name="T10" fmla="*/ 260 w 462"/>
                      <a:gd name="T11" fmla="*/ 352 h 352"/>
                      <a:gd name="T12" fmla="*/ 347 w 462"/>
                      <a:gd name="T13" fmla="*/ 352 h 352"/>
                      <a:gd name="T14" fmla="*/ 347 w 462"/>
                      <a:gd name="T15" fmla="*/ 271 h 352"/>
                      <a:gd name="T16" fmla="*/ 462 w 462"/>
                      <a:gd name="T17" fmla="*/ 271 h 352"/>
                      <a:gd name="T18" fmla="*/ 404 w 462"/>
                      <a:gd name="T19" fmla="*/ 82 h 352"/>
                      <a:gd name="T20" fmla="*/ 375 w 462"/>
                      <a:gd name="T21" fmla="*/ 0 h 352"/>
                      <a:gd name="T22" fmla="*/ 0 w 462"/>
                      <a:gd name="T23" fmla="*/ 0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2"/>
                      <a:gd name="T37" fmla="*/ 0 h 352"/>
                      <a:gd name="T38" fmla="*/ 462 w 462"/>
                      <a:gd name="T39" fmla="*/ 352 h 3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2" h="352">
                        <a:moveTo>
                          <a:pt x="0" y="0"/>
                        </a:moveTo>
                        <a:lnTo>
                          <a:pt x="58" y="55"/>
                        </a:lnTo>
                        <a:lnTo>
                          <a:pt x="87" y="109"/>
                        </a:lnTo>
                        <a:lnTo>
                          <a:pt x="58" y="136"/>
                        </a:lnTo>
                        <a:lnTo>
                          <a:pt x="231" y="298"/>
                        </a:lnTo>
                        <a:lnTo>
                          <a:pt x="260" y="352"/>
                        </a:lnTo>
                        <a:lnTo>
                          <a:pt x="347" y="352"/>
                        </a:lnTo>
                        <a:lnTo>
                          <a:pt x="347" y="271"/>
                        </a:lnTo>
                        <a:lnTo>
                          <a:pt x="462" y="271"/>
                        </a:lnTo>
                        <a:lnTo>
                          <a:pt x="404" y="82"/>
                        </a:lnTo>
                        <a:lnTo>
                          <a:pt x="375" y="0"/>
                        </a:lnTo>
                        <a:lnTo>
                          <a:pt x="0" y="0"/>
                        </a:lnTo>
                      </a:path>
                    </a:pathLst>
                  </a:custGeom>
                  <a:solidFill>
                    <a:srgbClr val="FFC00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95" name="Group 455"/>
                <p:cNvGrpSpPr>
                  <a:grpSpLocks/>
                </p:cNvGrpSpPr>
                <p:nvPr/>
              </p:nvGrpSpPr>
              <p:grpSpPr bwMode="auto">
                <a:xfrm>
                  <a:off x="754" y="657"/>
                  <a:ext cx="601" cy="435"/>
                  <a:chOff x="754" y="657"/>
                  <a:chExt cx="601" cy="435"/>
                </a:xfrm>
                <a:grpFill/>
              </p:grpSpPr>
              <p:sp>
                <p:nvSpPr>
                  <p:cNvPr id="317" name="Freeform 456"/>
                  <p:cNvSpPr>
                    <a:spLocks/>
                  </p:cNvSpPr>
                  <p:nvPr/>
                </p:nvSpPr>
                <p:spPr bwMode="auto">
                  <a:xfrm>
                    <a:off x="754" y="657"/>
                    <a:ext cx="601" cy="435"/>
                  </a:xfrm>
                  <a:custGeom>
                    <a:avLst/>
                    <a:gdLst>
                      <a:gd name="T0" fmla="*/ 28 w 601"/>
                      <a:gd name="T1" fmla="*/ 190 h 435"/>
                      <a:gd name="T2" fmla="*/ 0 w 601"/>
                      <a:gd name="T3" fmla="*/ 217 h 435"/>
                      <a:gd name="T4" fmla="*/ 0 w 601"/>
                      <a:gd name="T5" fmla="*/ 353 h 435"/>
                      <a:gd name="T6" fmla="*/ 201 w 601"/>
                      <a:gd name="T7" fmla="*/ 353 h 435"/>
                      <a:gd name="T8" fmla="*/ 229 w 601"/>
                      <a:gd name="T9" fmla="*/ 435 h 435"/>
                      <a:gd name="T10" fmla="*/ 544 w 601"/>
                      <a:gd name="T11" fmla="*/ 435 h 435"/>
                      <a:gd name="T12" fmla="*/ 601 w 601"/>
                      <a:gd name="T13" fmla="*/ 353 h 435"/>
                      <a:gd name="T14" fmla="*/ 601 w 601"/>
                      <a:gd name="T15" fmla="*/ 136 h 435"/>
                      <a:gd name="T16" fmla="*/ 515 w 601"/>
                      <a:gd name="T17" fmla="*/ 136 h 435"/>
                      <a:gd name="T18" fmla="*/ 515 w 601"/>
                      <a:gd name="T19" fmla="*/ 0 h 435"/>
                      <a:gd name="T20" fmla="*/ 229 w 601"/>
                      <a:gd name="T21" fmla="*/ 0 h 435"/>
                      <a:gd name="T22" fmla="*/ 258 w 601"/>
                      <a:gd name="T23" fmla="*/ 136 h 435"/>
                      <a:gd name="T24" fmla="*/ 172 w 601"/>
                      <a:gd name="T25" fmla="*/ 136 h 435"/>
                      <a:gd name="T26" fmla="*/ 172 w 601"/>
                      <a:gd name="T27" fmla="*/ 190 h 435"/>
                      <a:gd name="T28" fmla="*/ 28 w 601"/>
                      <a:gd name="T29" fmla="*/ 19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1"/>
                      <a:gd name="T46" fmla="*/ 0 h 435"/>
                      <a:gd name="T47" fmla="*/ 601 w 601"/>
                      <a:gd name="T48" fmla="*/ 435 h 4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1" h="435">
                        <a:moveTo>
                          <a:pt x="28" y="190"/>
                        </a:moveTo>
                        <a:lnTo>
                          <a:pt x="0" y="217"/>
                        </a:lnTo>
                        <a:lnTo>
                          <a:pt x="0" y="353"/>
                        </a:lnTo>
                        <a:lnTo>
                          <a:pt x="201" y="353"/>
                        </a:lnTo>
                        <a:lnTo>
                          <a:pt x="229" y="435"/>
                        </a:lnTo>
                        <a:lnTo>
                          <a:pt x="544" y="435"/>
                        </a:lnTo>
                        <a:lnTo>
                          <a:pt x="601" y="353"/>
                        </a:lnTo>
                        <a:lnTo>
                          <a:pt x="601" y="136"/>
                        </a:lnTo>
                        <a:lnTo>
                          <a:pt x="515" y="136"/>
                        </a:lnTo>
                        <a:lnTo>
                          <a:pt x="515" y="0"/>
                        </a:lnTo>
                        <a:lnTo>
                          <a:pt x="229" y="0"/>
                        </a:lnTo>
                        <a:lnTo>
                          <a:pt x="258" y="136"/>
                        </a:lnTo>
                        <a:lnTo>
                          <a:pt x="172" y="136"/>
                        </a:lnTo>
                        <a:lnTo>
                          <a:pt x="172" y="190"/>
                        </a:lnTo>
                        <a:lnTo>
                          <a:pt x="28" y="190"/>
                        </a:lnTo>
                        <a:close/>
                      </a:path>
                    </a:pathLst>
                  </a:custGeom>
                  <a:grpFill/>
                  <a:ln w="9525">
                    <a:noFill/>
                    <a:round/>
                    <a:headEnd/>
                    <a:tailEnd/>
                  </a:ln>
                </p:spPr>
                <p:txBody>
                  <a:bodyPr/>
                  <a:lstStyle/>
                  <a:p>
                    <a:pPr defTabSz="914400" fontAlgn="base">
                      <a:spcBef>
                        <a:spcPct val="0"/>
                      </a:spcBef>
                      <a:spcAft>
                        <a:spcPct val="0"/>
                      </a:spcAft>
                      <a:defRPr/>
                    </a:pPr>
                    <a:endParaRPr lang="en-US" sz="2200" dirty="0">
                      <a:solidFill>
                        <a:srgbClr val="000000"/>
                      </a:solidFill>
                      <a:latin typeface="Arial" charset="0"/>
                    </a:endParaRPr>
                  </a:p>
                </p:txBody>
              </p:sp>
              <p:sp>
                <p:nvSpPr>
                  <p:cNvPr id="318" name="Freeform 457"/>
                  <p:cNvSpPr>
                    <a:spLocks/>
                  </p:cNvSpPr>
                  <p:nvPr/>
                </p:nvSpPr>
                <p:spPr bwMode="auto">
                  <a:xfrm>
                    <a:off x="754" y="657"/>
                    <a:ext cx="601" cy="435"/>
                  </a:xfrm>
                  <a:custGeom>
                    <a:avLst/>
                    <a:gdLst>
                      <a:gd name="T0" fmla="*/ 28 w 601"/>
                      <a:gd name="T1" fmla="*/ 190 h 435"/>
                      <a:gd name="T2" fmla="*/ 0 w 601"/>
                      <a:gd name="T3" fmla="*/ 217 h 435"/>
                      <a:gd name="T4" fmla="*/ 0 w 601"/>
                      <a:gd name="T5" fmla="*/ 353 h 435"/>
                      <a:gd name="T6" fmla="*/ 201 w 601"/>
                      <a:gd name="T7" fmla="*/ 353 h 435"/>
                      <a:gd name="T8" fmla="*/ 229 w 601"/>
                      <a:gd name="T9" fmla="*/ 435 h 435"/>
                      <a:gd name="T10" fmla="*/ 544 w 601"/>
                      <a:gd name="T11" fmla="*/ 435 h 435"/>
                      <a:gd name="T12" fmla="*/ 601 w 601"/>
                      <a:gd name="T13" fmla="*/ 353 h 435"/>
                      <a:gd name="T14" fmla="*/ 601 w 601"/>
                      <a:gd name="T15" fmla="*/ 136 h 435"/>
                      <a:gd name="T16" fmla="*/ 515 w 601"/>
                      <a:gd name="T17" fmla="*/ 136 h 435"/>
                      <a:gd name="T18" fmla="*/ 515 w 601"/>
                      <a:gd name="T19" fmla="*/ 0 h 435"/>
                      <a:gd name="T20" fmla="*/ 229 w 601"/>
                      <a:gd name="T21" fmla="*/ 0 h 435"/>
                      <a:gd name="T22" fmla="*/ 258 w 601"/>
                      <a:gd name="T23" fmla="*/ 136 h 435"/>
                      <a:gd name="T24" fmla="*/ 172 w 601"/>
                      <a:gd name="T25" fmla="*/ 136 h 435"/>
                      <a:gd name="T26" fmla="*/ 172 w 601"/>
                      <a:gd name="T27" fmla="*/ 190 h 435"/>
                      <a:gd name="T28" fmla="*/ 28 w 601"/>
                      <a:gd name="T29" fmla="*/ 19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1"/>
                      <a:gd name="T46" fmla="*/ 0 h 435"/>
                      <a:gd name="T47" fmla="*/ 601 w 601"/>
                      <a:gd name="T48" fmla="*/ 435 h 4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1" h="435">
                        <a:moveTo>
                          <a:pt x="28" y="190"/>
                        </a:moveTo>
                        <a:lnTo>
                          <a:pt x="0" y="217"/>
                        </a:lnTo>
                        <a:lnTo>
                          <a:pt x="0" y="353"/>
                        </a:lnTo>
                        <a:lnTo>
                          <a:pt x="201" y="353"/>
                        </a:lnTo>
                        <a:lnTo>
                          <a:pt x="229" y="435"/>
                        </a:lnTo>
                        <a:lnTo>
                          <a:pt x="544" y="435"/>
                        </a:lnTo>
                        <a:lnTo>
                          <a:pt x="601" y="353"/>
                        </a:lnTo>
                        <a:lnTo>
                          <a:pt x="601" y="136"/>
                        </a:lnTo>
                        <a:lnTo>
                          <a:pt x="515" y="136"/>
                        </a:lnTo>
                        <a:lnTo>
                          <a:pt x="515" y="0"/>
                        </a:lnTo>
                        <a:lnTo>
                          <a:pt x="229" y="0"/>
                        </a:lnTo>
                        <a:lnTo>
                          <a:pt x="258" y="136"/>
                        </a:lnTo>
                        <a:lnTo>
                          <a:pt x="172" y="136"/>
                        </a:lnTo>
                        <a:lnTo>
                          <a:pt x="172" y="190"/>
                        </a:lnTo>
                        <a:lnTo>
                          <a:pt x="28" y="190"/>
                        </a:lnTo>
                      </a:path>
                    </a:pathLst>
                  </a:custGeom>
                  <a:solidFill>
                    <a:srgbClr val="FFC00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sp>
              <p:nvSpPr>
                <p:cNvPr id="296" name="Rectangle 458"/>
                <p:cNvSpPr>
                  <a:spLocks noChangeArrowheads="1"/>
                </p:cNvSpPr>
                <p:nvPr/>
              </p:nvSpPr>
              <p:spPr bwMode="auto">
                <a:xfrm>
                  <a:off x="205" y="628"/>
                  <a:ext cx="270"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CADDO</a:t>
                  </a:r>
                  <a:endParaRPr lang="en-US" sz="1700">
                    <a:solidFill>
                      <a:srgbClr val="000000"/>
                    </a:solidFill>
                    <a:latin typeface="Arial" charset="0"/>
                  </a:endParaRPr>
                </a:p>
              </p:txBody>
            </p:sp>
            <p:sp>
              <p:nvSpPr>
                <p:cNvPr id="297" name="Rectangle 459"/>
                <p:cNvSpPr>
                  <a:spLocks noChangeArrowheads="1"/>
                </p:cNvSpPr>
                <p:nvPr/>
              </p:nvSpPr>
              <p:spPr bwMode="auto">
                <a:xfrm>
                  <a:off x="443" y="382"/>
                  <a:ext cx="332"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BOSSIER</a:t>
                  </a:r>
                  <a:endParaRPr lang="en-US" sz="1700">
                    <a:solidFill>
                      <a:srgbClr val="000000"/>
                    </a:solidFill>
                    <a:latin typeface="Arial" charset="0"/>
                  </a:endParaRPr>
                </a:p>
              </p:txBody>
            </p:sp>
            <p:sp>
              <p:nvSpPr>
                <p:cNvPr id="298" name="Rectangle 460"/>
                <p:cNvSpPr>
                  <a:spLocks noChangeArrowheads="1"/>
                </p:cNvSpPr>
                <p:nvPr/>
              </p:nvSpPr>
              <p:spPr bwMode="auto">
                <a:xfrm>
                  <a:off x="933" y="342"/>
                  <a:ext cx="481" cy="88"/>
                </a:xfrm>
                <a:prstGeom prst="rect">
                  <a:avLst/>
                </a:prstGeom>
                <a:grpFill/>
                <a:ln w="9525">
                  <a:noFill/>
                  <a:miter lim="800000"/>
                  <a:headEnd/>
                  <a:tailEnd/>
                </a:ln>
              </p:spPr>
              <p:txBody>
                <a:bodyPr lIns="0" tIns="0" rIns="0" bIns="0">
                  <a:spAutoFit/>
                </a:bodyPr>
                <a:lstStyle/>
                <a:p>
                  <a:pPr defTabSz="849313" fontAlgn="base">
                    <a:spcBef>
                      <a:spcPct val="0"/>
                    </a:spcBef>
                    <a:spcAft>
                      <a:spcPct val="0"/>
                    </a:spcAft>
                  </a:pPr>
                  <a:r>
                    <a:rPr lang="en-US" sz="600" b="1">
                      <a:solidFill>
                        <a:srgbClr val="000000"/>
                      </a:solidFill>
                      <a:latin typeface="Arial" charset="0"/>
                    </a:rPr>
                    <a:t>CLAIBORNE</a:t>
                  </a:r>
                  <a:endParaRPr lang="en-US" sz="1700">
                    <a:solidFill>
                      <a:srgbClr val="000000"/>
                    </a:solidFill>
                    <a:latin typeface="Arial" charset="0"/>
                  </a:endParaRPr>
                </a:p>
              </p:txBody>
            </p:sp>
            <p:sp>
              <p:nvSpPr>
                <p:cNvPr id="299" name="Rectangle 461"/>
                <p:cNvSpPr>
                  <a:spLocks noChangeArrowheads="1"/>
                </p:cNvSpPr>
                <p:nvPr/>
              </p:nvSpPr>
              <p:spPr bwMode="auto">
                <a:xfrm>
                  <a:off x="335" y="1161"/>
                  <a:ext cx="310"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DESOTO</a:t>
                  </a:r>
                  <a:endParaRPr lang="en-US" sz="1700">
                    <a:solidFill>
                      <a:srgbClr val="000000"/>
                    </a:solidFill>
                    <a:latin typeface="Arial" charset="0"/>
                  </a:endParaRPr>
                </a:p>
              </p:txBody>
            </p:sp>
            <p:sp>
              <p:nvSpPr>
                <p:cNvPr id="300" name="Rectangle 462"/>
                <p:cNvSpPr>
                  <a:spLocks noChangeArrowheads="1"/>
                </p:cNvSpPr>
                <p:nvPr/>
              </p:nvSpPr>
              <p:spPr bwMode="auto">
                <a:xfrm>
                  <a:off x="770" y="1107"/>
                  <a:ext cx="157"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RED</a:t>
                  </a:r>
                  <a:endParaRPr lang="en-US" sz="1700">
                    <a:solidFill>
                      <a:srgbClr val="000000"/>
                    </a:solidFill>
                    <a:latin typeface="Arial" charset="0"/>
                  </a:endParaRPr>
                </a:p>
              </p:txBody>
            </p:sp>
            <p:sp>
              <p:nvSpPr>
                <p:cNvPr id="301" name="Rectangle 463"/>
                <p:cNvSpPr>
                  <a:spLocks noChangeArrowheads="1"/>
                </p:cNvSpPr>
                <p:nvPr/>
              </p:nvSpPr>
              <p:spPr bwMode="auto">
                <a:xfrm>
                  <a:off x="770" y="1167"/>
                  <a:ext cx="226"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RIVER</a:t>
                  </a:r>
                  <a:endParaRPr lang="en-US" sz="1700" dirty="0">
                    <a:solidFill>
                      <a:srgbClr val="000000"/>
                    </a:solidFill>
                    <a:latin typeface="Arial" charset="0"/>
                  </a:endParaRPr>
                </a:p>
              </p:txBody>
            </p:sp>
            <p:sp>
              <p:nvSpPr>
                <p:cNvPr id="302" name="Rectangle 464"/>
                <p:cNvSpPr>
                  <a:spLocks noChangeArrowheads="1"/>
                </p:cNvSpPr>
                <p:nvPr/>
              </p:nvSpPr>
              <p:spPr bwMode="auto">
                <a:xfrm>
                  <a:off x="892" y="890"/>
                  <a:ext cx="38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BIENVILLE</a:t>
                  </a:r>
                  <a:endParaRPr lang="en-US" sz="1700">
                    <a:solidFill>
                      <a:srgbClr val="000000"/>
                    </a:solidFill>
                    <a:latin typeface="Arial" charset="0"/>
                  </a:endParaRPr>
                </a:p>
              </p:txBody>
            </p:sp>
            <p:sp>
              <p:nvSpPr>
                <p:cNvPr id="303" name="Rectangle 465"/>
                <p:cNvSpPr>
                  <a:spLocks noChangeArrowheads="1"/>
                </p:cNvSpPr>
                <p:nvPr/>
              </p:nvSpPr>
              <p:spPr bwMode="auto">
                <a:xfrm>
                  <a:off x="1065" y="1148"/>
                  <a:ext cx="53"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N</a:t>
                  </a:r>
                  <a:endParaRPr lang="en-US" sz="1700">
                    <a:solidFill>
                      <a:srgbClr val="000000"/>
                    </a:solidFill>
                    <a:latin typeface="Arial" charset="0"/>
                  </a:endParaRPr>
                </a:p>
              </p:txBody>
            </p:sp>
            <p:sp>
              <p:nvSpPr>
                <p:cNvPr id="304" name="Rectangle 466"/>
                <p:cNvSpPr>
                  <a:spLocks noChangeArrowheads="1"/>
                </p:cNvSpPr>
                <p:nvPr/>
              </p:nvSpPr>
              <p:spPr bwMode="auto">
                <a:xfrm>
                  <a:off x="1068" y="1208"/>
                  <a:ext cx="5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A</a:t>
                  </a:r>
                  <a:endParaRPr lang="en-US" sz="1700">
                    <a:solidFill>
                      <a:srgbClr val="000000"/>
                    </a:solidFill>
                    <a:latin typeface="Arial" charset="0"/>
                  </a:endParaRPr>
                </a:p>
              </p:txBody>
            </p:sp>
            <p:sp>
              <p:nvSpPr>
                <p:cNvPr id="305" name="Rectangle 467"/>
                <p:cNvSpPr>
                  <a:spLocks noChangeArrowheads="1"/>
                </p:cNvSpPr>
                <p:nvPr/>
              </p:nvSpPr>
              <p:spPr bwMode="auto">
                <a:xfrm>
                  <a:off x="1068" y="1266"/>
                  <a:ext cx="4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T</a:t>
                  </a:r>
                  <a:endParaRPr lang="en-US" sz="1700">
                    <a:solidFill>
                      <a:srgbClr val="000000"/>
                    </a:solidFill>
                    <a:latin typeface="Arial" charset="0"/>
                  </a:endParaRPr>
                </a:p>
              </p:txBody>
            </p:sp>
            <p:sp>
              <p:nvSpPr>
                <p:cNvPr id="306" name="Rectangle 468"/>
                <p:cNvSpPr>
                  <a:spLocks noChangeArrowheads="1"/>
                </p:cNvSpPr>
                <p:nvPr/>
              </p:nvSpPr>
              <p:spPr bwMode="auto">
                <a:xfrm>
                  <a:off x="1065" y="1322"/>
                  <a:ext cx="5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C</a:t>
                  </a:r>
                  <a:endParaRPr lang="en-US" sz="1700">
                    <a:solidFill>
                      <a:srgbClr val="000000"/>
                    </a:solidFill>
                    <a:latin typeface="Arial" charset="0"/>
                  </a:endParaRPr>
                </a:p>
              </p:txBody>
            </p:sp>
            <p:sp>
              <p:nvSpPr>
                <p:cNvPr id="307" name="Rectangle 469"/>
                <p:cNvSpPr>
                  <a:spLocks noChangeArrowheads="1"/>
                </p:cNvSpPr>
                <p:nvPr/>
              </p:nvSpPr>
              <p:spPr bwMode="auto">
                <a:xfrm>
                  <a:off x="1065" y="1380"/>
                  <a:ext cx="5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H</a:t>
                  </a:r>
                  <a:endParaRPr lang="en-US" sz="1700">
                    <a:solidFill>
                      <a:srgbClr val="000000"/>
                    </a:solidFill>
                    <a:latin typeface="Arial" charset="0"/>
                  </a:endParaRPr>
                </a:p>
              </p:txBody>
            </p:sp>
            <p:sp>
              <p:nvSpPr>
                <p:cNvPr id="308" name="Rectangle 470"/>
                <p:cNvSpPr>
                  <a:spLocks noChangeArrowheads="1"/>
                </p:cNvSpPr>
                <p:nvPr/>
              </p:nvSpPr>
              <p:spPr bwMode="auto">
                <a:xfrm>
                  <a:off x="803" y="269"/>
                  <a:ext cx="6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W</a:t>
                  </a:r>
                  <a:endParaRPr lang="en-US" sz="1700">
                    <a:solidFill>
                      <a:srgbClr val="000000"/>
                    </a:solidFill>
                    <a:latin typeface="Arial" charset="0"/>
                  </a:endParaRPr>
                </a:p>
              </p:txBody>
            </p:sp>
            <p:sp>
              <p:nvSpPr>
                <p:cNvPr id="309" name="Rectangle 471"/>
                <p:cNvSpPr>
                  <a:spLocks noChangeArrowheads="1"/>
                </p:cNvSpPr>
                <p:nvPr/>
              </p:nvSpPr>
              <p:spPr bwMode="auto">
                <a:xfrm>
                  <a:off x="808" y="325"/>
                  <a:ext cx="4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E</a:t>
                  </a:r>
                  <a:endParaRPr lang="en-US" sz="1700">
                    <a:solidFill>
                      <a:srgbClr val="000000"/>
                    </a:solidFill>
                    <a:latin typeface="Arial" charset="0"/>
                  </a:endParaRPr>
                </a:p>
              </p:txBody>
            </p:sp>
            <p:sp>
              <p:nvSpPr>
                <p:cNvPr id="310" name="Rectangle 472"/>
                <p:cNvSpPr>
                  <a:spLocks noChangeArrowheads="1"/>
                </p:cNvSpPr>
                <p:nvPr/>
              </p:nvSpPr>
              <p:spPr bwMode="auto">
                <a:xfrm>
                  <a:off x="806" y="385"/>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B</a:t>
                  </a:r>
                  <a:endParaRPr lang="en-US" sz="1700">
                    <a:solidFill>
                      <a:srgbClr val="000000"/>
                    </a:solidFill>
                    <a:latin typeface="Arial" charset="0"/>
                  </a:endParaRPr>
                </a:p>
              </p:txBody>
            </p:sp>
            <p:sp>
              <p:nvSpPr>
                <p:cNvPr id="311" name="Rectangle 473"/>
                <p:cNvSpPr>
                  <a:spLocks noChangeArrowheads="1"/>
                </p:cNvSpPr>
                <p:nvPr/>
              </p:nvSpPr>
              <p:spPr bwMode="auto">
                <a:xfrm>
                  <a:off x="808" y="444"/>
                  <a:ext cx="4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S</a:t>
                  </a:r>
                  <a:endParaRPr lang="en-US" sz="1700">
                    <a:solidFill>
                      <a:srgbClr val="000000"/>
                    </a:solidFill>
                    <a:latin typeface="Arial" charset="0"/>
                  </a:endParaRPr>
                </a:p>
              </p:txBody>
            </p:sp>
            <p:sp>
              <p:nvSpPr>
                <p:cNvPr id="312" name="Rectangle 474"/>
                <p:cNvSpPr>
                  <a:spLocks noChangeArrowheads="1"/>
                </p:cNvSpPr>
                <p:nvPr/>
              </p:nvSpPr>
              <p:spPr bwMode="auto">
                <a:xfrm>
                  <a:off x="808" y="502"/>
                  <a:ext cx="45"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T</a:t>
                  </a:r>
                  <a:endParaRPr lang="en-US" sz="1700">
                    <a:solidFill>
                      <a:srgbClr val="000000"/>
                    </a:solidFill>
                    <a:latin typeface="Arial" charset="0"/>
                  </a:endParaRPr>
                </a:p>
              </p:txBody>
            </p:sp>
            <p:sp>
              <p:nvSpPr>
                <p:cNvPr id="313" name="Rectangle 475"/>
                <p:cNvSpPr>
                  <a:spLocks noChangeArrowheads="1"/>
                </p:cNvSpPr>
                <p:nvPr/>
              </p:nvSpPr>
              <p:spPr bwMode="auto">
                <a:xfrm>
                  <a:off x="808" y="564"/>
                  <a:ext cx="4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E</a:t>
                  </a:r>
                  <a:endParaRPr lang="en-US" sz="1700">
                    <a:solidFill>
                      <a:srgbClr val="000000"/>
                    </a:solidFill>
                    <a:latin typeface="Arial" charset="0"/>
                  </a:endParaRPr>
                </a:p>
              </p:txBody>
            </p:sp>
            <p:sp>
              <p:nvSpPr>
                <p:cNvPr id="314" name="Rectangle 476"/>
                <p:cNvSpPr>
                  <a:spLocks noChangeArrowheads="1"/>
                </p:cNvSpPr>
                <p:nvPr/>
              </p:nvSpPr>
              <p:spPr bwMode="auto">
                <a:xfrm>
                  <a:off x="806" y="621"/>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R</a:t>
                  </a:r>
                  <a:endParaRPr lang="en-US" sz="1700">
                    <a:solidFill>
                      <a:srgbClr val="000000"/>
                    </a:solidFill>
                    <a:latin typeface="Arial" charset="0"/>
                  </a:endParaRPr>
                </a:p>
              </p:txBody>
            </p:sp>
            <p:sp>
              <p:nvSpPr>
                <p:cNvPr id="315" name="AutoShape 477"/>
                <p:cNvSpPr>
                  <a:spLocks noChangeArrowheads="1"/>
                </p:cNvSpPr>
                <p:nvPr/>
              </p:nvSpPr>
              <p:spPr bwMode="auto">
                <a:xfrm>
                  <a:off x="379" y="494"/>
                  <a:ext cx="105" cy="100"/>
                </a:xfrm>
                <a:prstGeom prst="star5">
                  <a:avLst/>
                </a:prstGeom>
                <a:grpFill/>
                <a:ln w="9525">
                  <a:noFill/>
                  <a:miter lim="800000"/>
                  <a:headEnd/>
                  <a:tailEnd/>
                </a:ln>
                <a:effectLst/>
              </p:spPr>
              <p:txBody>
                <a:bodyPr wrap="none" anchor="ctr"/>
                <a:lstStyle/>
                <a:p>
                  <a:pPr defTabSz="914400" fontAlgn="base">
                    <a:spcBef>
                      <a:spcPct val="0"/>
                    </a:spcBef>
                    <a:spcAft>
                      <a:spcPct val="0"/>
                    </a:spcAft>
                    <a:defRPr/>
                  </a:pPr>
                  <a:endParaRPr lang="en-US" sz="10700">
                    <a:solidFill>
                      <a:srgbClr val="000000"/>
                    </a:solidFill>
                    <a:latin typeface="Arial" charset="0"/>
                  </a:endParaRPr>
                </a:p>
              </p:txBody>
            </p:sp>
            <p:sp>
              <p:nvSpPr>
                <p:cNvPr id="316" name="Text Box 478"/>
                <p:cNvSpPr txBox="1">
                  <a:spLocks noChangeArrowheads="1"/>
                </p:cNvSpPr>
                <p:nvPr/>
              </p:nvSpPr>
              <p:spPr bwMode="auto">
                <a:xfrm>
                  <a:off x="371" y="561"/>
                  <a:ext cx="414" cy="622"/>
                </a:xfrm>
                <a:prstGeom prst="rect">
                  <a:avLst/>
                </a:prstGeom>
                <a:grpFill/>
                <a:ln w="9525">
                  <a:noFill/>
                  <a:miter lim="800000"/>
                  <a:headEnd/>
                  <a:tailEnd/>
                </a:ln>
              </p:spPr>
              <p:txBody>
                <a:bodyPr wrap="none" lIns="84894" tIns="42447" rIns="84894" bIns="42447">
                  <a:spAutoFit/>
                </a:bodyPr>
                <a:lstStyle/>
                <a:p>
                  <a:pPr defTabSz="849313" fontAlgn="base">
                    <a:spcBef>
                      <a:spcPct val="0"/>
                    </a:spcBef>
                    <a:spcAft>
                      <a:spcPct val="0"/>
                    </a:spcAft>
                  </a:pPr>
                  <a:r>
                    <a:rPr lang="en-US" sz="3700" b="1" dirty="0">
                      <a:solidFill>
                        <a:srgbClr val="000000"/>
                      </a:solidFill>
                      <a:latin typeface="Arial" charset="0"/>
                    </a:rPr>
                    <a:t>7</a:t>
                  </a:r>
                </a:p>
              </p:txBody>
            </p:sp>
          </p:grpSp>
          <p:grpSp>
            <p:nvGrpSpPr>
              <p:cNvPr id="12" name="Group 479"/>
              <p:cNvGrpSpPr>
                <a:grpSpLocks/>
              </p:cNvGrpSpPr>
              <p:nvPr/>
            </p:nvGrpSpPr>
            <p:grpSpPr bwMode="auto">
              <a:xfrm>
                <a:off x="265" y="2367"/>
                <a:ext cx="1375" cy="1356"/>
                <a:chOff x="265" y="2367"/>
                <a:chExt cx="1375" cy="1356"/>
              </a:xfrm>
              <a:grpFill/>
            </p:grpSpPr>
            <p:grpSp>
              <p:nvGrpSpPr>
                <p:cNvPr id="220" name="Group 480"/>
                <p:cNvGrpSpPr>
                  <a:grpSpLocks/>
                </p:cNvGrpSpPr>
                <p:nvPr/>
              </p:nvGrpSpPr>
              <p:grpSpPr bwMode="auto">
                <a:xfrm>
                  <a:off x="495" y="2367"/>
                  <a:ext cx="718" cy="515"/>
                  <a:chOff x="495" y="2367"/>
                  <a:chExt cx="718" cy="515"/>
                </a:xfrm>
                <a:grpFill/>
              </p:grpSpPr>
              <p:sp>
                <p:nvSpPr>
                  <p:cNvPr id="261" name="Freeform 481"/>
                  <p:cNvSpPr>
                    <a:spLocks/>
                  </p:cNvSpPr>
                  <p:nvPr/>
                </p:nvSpPr>
                <p:spPr bwMode="auto">
                  <a:xfrm>
                    <a:off x="495" y="2367"/>
                    <a:ext cx="718" cy="515"/>
                  </a:xfrm>
                  <a:custGeom>
                    <a:avLst/>
                    <a:gdLst>
                      <a:gd name="T0" fmla="*/ 115 w 718"/>
                      <a:gd name="T1" fmla="*/ 27 h 515"/>
                      <a:gd name="T2" fmla="*/ 173 w 718"/>
                      <a:gd name="T3" fmla="*/ 82 h 515"/>
                      <a:gd name="T4" fmla="*/ 0 w 718"/>
                      <a:gd name="T5" fmla="*/ 325 h 515"/>
                      <a:gd name="T6" fmla="*/ 0 w 718"/>
                      <a:gd name="T7" fmla="*/ 515 h 515"/>
                      <a:gd name="T8" fmla="*/ 230 w 718"/>
                      <a:gd name="T9" fmla="*/ 515 h 515"/>
                      <a:gd name="T10" fmla="*/ 230 w 718"/>
                      <a:gd name="T11" fmla="*/ 407 h 515"/>
                      <a:gd name="T12" fmla="*/ 316 w 718"/>
                      <a:gd name="T13" fmla="*/ 407 h 515"/>
                      <a:gd name="T14" fmla="*/ 316 w 718"/>
                      <a:gd name="T15" fmla="*/ 515 h 515"/>
                      <a:gd name="T16" fmla="*/ 574 w 718"/>
                      <a:gd name="T17" fmla="*/ 515 h 515"/>
                      <a:gd name="T18" fmla="*/ 574 w 718"/>
                      <a:gd name="T19" fmla="*/ 325 h 515"/>
                      <a:gd name="T20" fmla="*/ 718 w 718"/>
                      <a:gd name="T21" fmla="*/ 325 h 515"/>
                      <a:gd name="T22" fmla="*/ 718 w 718"/>
                      <a:gd name="T23" fmla="*/ 0 h 515"/>
                      <a:gd name="T24" fmla="*/ 230 w 718"/>
                      <a:gd name="T25" fmla="*/ 0 h 515"/>
                      <a:gd name="T26" fmla="*/ 115 w 718"/>
                      <a:gd name="T27" fmla="*/ 27 h 5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8"/>
                      <a:gd name="T43" fmla="*/ 0 h 515"/>
                      <a:gd name="T44" fmla="*/ 718 w 718"/>
                      <a:gd name="T45" fmla="*/ 515 h 5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8" h="515">
                        <a:moveTo>
                          <a:pt x="115" y="27"/>
                        </a:moveTo>
                        <a:lnTo>
                          <a:pt x="173" y="82"/>
                        </a:lnTo>
                        <a:lnTo>
                          <a:pt x="0" y="325"/>
                        </a:lnTo>
                        <a:lnTo>
                          <a:pt x="0" y="515"/>
                        </a:lnTo>
                        <a:lnTo>
                          <a:pt x="230" y="515"/>
                        </a:lnTo>
                        <a:lnTo>
                          <a:pt x="230" y="407"/>
                        </a:lnTo>
                        <a:lnTo>
                          <a:pt x="316" y="407"/>
                        </a:lnTo>
                        <a:lnTo>
                          <a:pt x="316" y="515"/>
                        </a:lnTo>
                        <a:lnTo>
                          <a:pt x="574" y="515"/>
                        </a:lnTo>
                        <a:lnTo>
                          <a:pt x="574" y="325"/>
                        </a:lnTo>
                        <a:lnTo>
                          <a:pt x="718" y="325"/>
                        </a:lnTo>
                        <a:lnTo>
                          <a:pt x="718" y="0"/>
                        </a:lnTo>
                        <a:lnTo>
                          <a:pt x="230" y="0"/>
                        </a:lnTo>
                        <a:lnTo>
                          <a:pt x="115" y="27"/>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262" name="Freeform 482"/>
                  <p:cNvSpPr>
                    <a:spLocks/>
                  </p:cNvSpPr>
                  <p:nvPr/>
                </p:nvSpPr>
                <p:spPr bwMode="auto">
                  <a:xfrm>
                    <a:off x="495" y="2367"/>
                    <a:ext cx="718" cy="515"/>
                  </a:xfrm>
                  <a:custGeom>
                    <a:avLst/>
                    <a:gdLst>
                      <a:gd name="T0" fmla="*/ 115 w 718"/>
                      <a:gd name="T1" fmla="*/ 27 h 515"/>
                      <a:gd name="T2" fmla="*/ 173 w 718"/>
                      <a:gd name="T3" fmla="*/ 82 h 515"/>
                      <a:gd name="T4" fmla="*/ 0 w 718"/>
                      <a:gd name="T5" fmla="*/ 325 h 515"/>
                      <a:gd name="T6" fmla="*/ 0 w 718"/>
                      <a:gd name="T7" fmla="*/ 515 h 515"/>
                      <a:gd name="T8" fmla="*/ 230 w 718"/>
                      <a:gd name="T9" fmla="*/ 515 h 515"/>
                      <a:gd name="T10" fmla="*/ 230 w 718"/>
                      <a:gd name="T11" fmla="*/ 407 h 515"/>
                      <a:gd name="T12" fmla="*/ 316 w 718"/>
                      <a:gd name="T13" fmla="*/ 407 h 515"/>
                      <a:gd name="T14" fmla="*/ 316 w 718"/>
                      <a:gd name="T15" fmla="*/ 515 h 515"/>
                      <a:gd name="T16" fmla="*/ 574 w 718"/>
                      <a:gd name="T17" fmla="*/ 515 h 515"/>
                      <a:gd name="T18" fmla="*/ 574 w 718"/>
                      <a:gd name="T19" fmla="*/ 325 h 515"/>
                      <a:gd name="T20" fmla="*/ 718 w 718"/>
                      <a:gd name="T21" fmla="*/ 325 h 515"/>
                      <a:gd name="T22" fmla="*/ 718 w 718"/>
                      <a:gd name="T23" fmla="*/ 0 h 515"/>
                      <a:gd name="T24" fmla="*/ 230 w 718"/>
                      <a:gd name="T25" fmla="*/ 0 h 515"/>
                      <a:gd name="T26" fmla="*/ 115 w 718"/>
                      <a:gd name="T27" fmla="*/ 27 h 5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8"/>
                      <a:gd name="T43" fmla="*/ 0 h 515"/>
                      <a:gd name="T44" fmla="*/ 718 w 718"/>
                      <a:gd name="T45" fmla="*/ 515 h 5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8" h="515">
                        <a:moveTo>
                          <a:pt x="115" y="27"/>
                        </a:moveTo>
                        <a:lnTo>
                          <a:pt x="173" y="82"/>
                        </a:lnTo>
                        <a:lnTo>
                          <a:pt x="0" y="325"/>
                        </a:lnTo>
                        <a:lnTo>
                          <a:pt x="0" y="515"/>
                        </a:lnTo>
                        <a:lnTo>
                          <a:pt x="230" y="515"/>
                        </a:lnTo>
                        <a:lnTo>
                          <a:pt x="230" y="407"/>
                        </a:lnTo>
                        <a:lnTo>
                          <a:pt x="316" y="407"/>
                        </a:lnTo>
                        <a:lnTo>
                          <a:pt x="316" y="515"/>
                        </a:lnTo>
                        <a:lnTo>
                          <a:pt x="574" y="515"/>
                        </a:lnTo>
                        <a:lnTo>
                          <a:pt x="574" y="325"/>
                        </a:lnTo>
                        <a:lnTo>
                          <a:pt x="718" y="325"/>
                        </a:lnTo>
                        <a:lnTo>
                          <a:pt x="718" y="0"/>
                        </a:lnTo>
                        <a:lnTo>
                          <a:pt x="230" y="0"/>
                        </a:lnTo>
                        <a:lnTo>
                          <a:pt x="115" y="27"/>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21" name="Group 483"/>
                <p:cNvGrpSpPr>
                  <a:grpSpLocks/>
                </p:cNvGrpSpPr>
                <p:nvPr/>
              </p:nvGrpSpPr>
              <p:grpSpPr bwMode="auto">
                <a:xfrm>
                  <a:off x="1068" y="2367"/>
                  <a:ext cx="488" cy="488"/>
                  <a:chOff x="1068" y="2367"/>
                  <a:chExt cx="488" cy="488"/>
                </a:xfrm>
                <a:grpFill/>
              </p:grpSpPr>
              <p:sp>
                <p:nvSpPr>
                  <p:cNvPr id="259" name="Freeform 484"/>
                  <p:cNvSpPr>
                    <a:spLocks/>
                  </p:cNvSpPr>
                  <p:nvPr/>
                </p:nvSpPr>
                <p:spPr bwMode="auto">
                  <a:xfrm>
                    <a:off x="1068" y="2367"/>
                    <a:ext cx="488" cy="488"/>
                  </a:xfrm>
                  <a:custGeom>
                    <a:avLst/>
                    <a:gdLst>
                      <a:gd name="T0" fmla="*/ 144 w 488"/>
                      <a:gd name="T1" fmla="*/ 0 h 488"/>
                      <a:gd name="T2" fmla="*/ 144 w 488"/>
                      <a:gd name="T3" fmla="*/ 325 h 488"/>
                      <a:gd name="T4" fmla="*/ 0 w 488"/>
                      <a:gd name="T5" fmla="*/ 325 h 488"/>
                      <a:gd name="T6" fmla="*/ 0 w 488"/>
                      <a:gd name="T7" fmla="*/ 488 h 488"/>
                      <a:gd name="T8" fmla="*/ 344 w 488"/>
                      <a:gd name="T9" fmla="*/ 488 h 488"/>
                      <a:gd name="T10" fmla="*/ 344 w 488"/>
                      <a:gd name="T11" fmla="*/ 434 h 488"/>
                      <a:gd name="T12" fmla="*/ 459 w 488"/>
                      <a:gd name="T13" fmla="*/ 434 h 488"/>
                      <a:gd name="T14" fmla="*/ 488 w 488"/>
                      <a:gd name="T15" fmla="*/ 352 h 488"/>
                      <a:gd name="T16" fmla="*/ 488 w 488"/>
                      <a:gd name="T17" fmla="*/ 0 h 488"/>
                      <a:gd name="T18" fmla="*/ 144 w 488"/>
                      <a:gd name="T19" fmla="*/ 0 h 4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8"/>
                      <a:gd name="T31" fmla="*/ 0 h 488"/>
                      <a:gd name="T32" fmla="*/ 488 w 488"/>
                      <a:gd name="T33" fmla="*/ 488 h 4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8" h="488">
                        <a:moveTo>
                          <a:pt x="144" y="0"/>
                        </a:moveTo>
                        <a:lnTo>
                          <a:pt x="144" y="325"/>
                        </a:lnTo>
                        <a:lnTo>
                          <a:pt x="0" y="325"/>
                        </a:lnTo>
                        <a:lnTo>
                          <a:pt x="0" y="488"/>
                        </a:lnTo>
                        <a:lnTo>
                          <a:pt x="344" y="488"/>
                        </a:lnTo>
                        <a:lnTo>
                          <a:pt x="344" y="434"/>
                        </a:lnTo>
                        <a:lnTo>
                          <a:pt x="459" y="434"/>
                        </a:lnTo>
                        <a:lnTo>
                          <a:pt x="488" y="352"/>
                        </a:lnTo>
                        <a:lnTo>
                          <a:pt x="488" y="0"/>
                        </a:lnTo>
                        <a:lnTo>
                          <a:pt x="144"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260" name="Freeform 485"/>
                  <p:cNvSpPr>
                    <a:spLocks/>
                  </p:cNvSpPr>
                  <p:nvPr/>
                </p:nvSpPr>
                <p:spPr bwMode="auto">
                  <a:xfrm>
                    <a:off x="1068" y="2367"/>
                    <a:ext cx="488" cy="488"/>
                  </a:xfrm>
                  <a:custGeom>
                    <a:avLst/>
                    <a:gdLst>
                      <a:gd name="T0" fmla="*/ 144 w 488"/>
                      <a:gd name="T1" fmla="*/ 0 h 488"/>
                      <a:gd name="T2" fmla="*/ 144 w 488"/>
                      <a:gd name="T3" fmla="*/ 325 h 488"/>
                      <a:gd name="T4" fmla="*/ 0 w 488"/>
                      <a:gd name="T5" fmla="*/ 325 h 488"/>
                      <a:gd name="T6" fmla="*/ 0 w 488"/>
                      <a:gd name="T7" fmla="*/ 488 h 488"/>
                      <a:gd name="T8" fmla="*/ 344 w 488"/>
                      <a:gd name="T9" fmla="*/ 488 h 488"/>
                      <a:gd name="T10" fmla="*/ 344 w 488"/>
                      <a:gd name="T11" fmla="*/ 434 h 488"/>
                      <a:gd name="T12" fmla="*/ 459 w 488"/>
                      <a:gd name="T13" fmla="*/ 434 h 488"/>
                      <a:gd name="T14" fmla="*/ 488 w 488"/>
                      <a:gd name="T15" fmla="*/ 352 h 488"/>
                      <a:gd name="T16" fmla="*/ 488 w 488"/>
                      <a:gd name="T17" fmla="*/ 0 h 488"/>
                      <a:gd name="T18" fmla="*/ 144 w 488"/>
                      <a:gd name="T19" fmla="*/ 0 h 4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8"/>
                      <a:gd name="T31" fmla="*/ 0 h 488"/>
                      <a:gd name="T32" fmla="*/ 488 w 488"/>
                      <a:gd name="T33" fmla="*/ 488 h 4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8" h="488">
                        <a:moveTo>
                          <a:pt x="144" y="0"/>
                        </a:moveTo>
                        <a:lnTo>
                          <a:pt x="144" y="325"/>
                        </a:lnTo>
                        <a:lnTo>
                          <a:pt x="0" y="325"/>
                        </a:lnTo>
                        <a:lnTo>
                          <a:pt x="0" y="488"/>
                        </a:lnTo>
                        <a:lnTo>
                          <a:pt x="344" y="488"/>
                        </a:lnTo>
                        <a:lnTo>
                          <a:pt x="344" y="434"/>
                        </a:lnTo>
                        <a:lnTo>
                          <a:pt x="459" y="434"/>
                        </a:lnTo>
                        <a:lnTo>
                          <a:pt x="488" y="352"/>
                        </a:lnTo>
                        <a:lnTo>
                          <a:pt x="488" y="0"/>
                        </a:lnTo>
                        <a:lnTo>
                          <a:pt x="144"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22" name="Group 486"/>
                <p:cNvGrpSpPr>
                  <a:grpSpLocks/>
                </p:cNvGrpSpPr>
                <p:nvPr/>
              </p:nvGrpSpPr>
              <p:grpSpPr bwMode="auto">
                <a:xfrm>
                  <a:off x="467" y="2774"/>
                  <a:ext cx="802" cy="489"/>
                  <a:chOff x="467" y="2774"/>
                  <a:chExt cx="802" cy="489"/>
                </a:xfrm>
                <a:grpFill/>
              </p:grpSpPr>
              <p:sp>
                <p:nvSpPr>
                  <p:cNvPr id="257" name="Freeform 487"/>
                  <p:cNvSpPr>
                    <a:spLocks/>
                  </p:cNvSpPr>
                  <p:nvPr/>
                </p:nvSpPr>
                <p:spPr bwMode="auto">
                  <a:xfrm>
                    <a:off x="467" y="2774"/>
                    <a:ext cx="802" cy="489"/>
                  </a:xfrm>
                  <a:custGeom>
                    <a:avLst/>
                    <a:gdLst>
                      <a:gd name="T0" fmla="*/ 28 w 802"/>
                      <a:gd name="T1" fmla="*/ 108 h 489"/>
                      <a:gd name="T2" fmla="*/ 0 w 802"/>
                      <a:gd name="T3" fmla="*/ 190 h 489"/>
                      <a:gd name="T4" fmla="*/ 57 w 802"/>
                      <a:gd name="T5" fmla="*/ 244 h 489"/>
                      <a:gd name="T6" fmla="*/ 28 w 802"/>
                      <a:gd name="T7" fmla="*/ 489 h 489"/>
                      <a:gd name="T8" fmla="*/ 716 w 802"/>
                      <a:gd name="T9" fmla="*/ 489 h 489"/>
                      <a:gd name="T10" fmla="*/ 716 w 802"/>
                      <a:gd name="T11" fmla="*/ 435 h 489"/>
                      <a:gd name="T12" fmla="*/ 802 w 802"/>
                      <a:gd name="T13" fmla="*/ 435 h 489"/>
                      <a:gd name="T14" fmla="*/ 802 w 802"/>
                      <a:gd name="T15" fmla="*/ 353 h 489"/>
                      <a:gd name="T16" fmla="*/ 716 w 802"/>
                      <a:gd name="T17" fmla="*/ 353 h 489"/>
                      <a:gd name="T18" fmla="*/ 716 w 802"/>
                      <a:gd name="T19" fmla="*/ 271 h 489"/>
                      <a:gd name="T20" fmla="*/ 687 w 802"/>
                      <a:gd name="T21" fmla="*/ 271 h 489"/>
                      <a:gd name="T22" fmla="*/ 687 w 802"/>
                      <a:gd name="T23" fmla="*/ 136 h 489"/>
                      <a:gd name="T24" fmla="*/ 601 w 802"/>
                      <a:gd name="T25" fmla="*/ 136 h 489"/>
                      <a:gd name="T26" fmla="*/ 601 w 802"/>
                      <a:gd name="T27" fmla="*/ 108 h 489"/>
                      <a:gd name="T28" fmla="*/ 344 w 802"/>
                      <a:gd name="T29" fmla="*/ 108 h 489"/>
                      <a:gd name="T30" fmla="*/ 344 w 802"/>
                      <a:gd name="T31" fmla="*/ 0 h 489"/>
                      <a:gd name="T32" fmla="*/ 258 w 802"/>
                      <a:gd name="T33" fmla="*/ 0 h 489"/>
                      <a:gd name="T34" fmla="*/ 258 w 802"/>
                      <a:gd name="T35" fmla="*/ 108 h 489"/>
                      <a:gd name="T36" fmla="*/ 28 w 802"/>
                      <a:gd name="T37" fmla="*/ 108 h 4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2"/>
                      <a:gd name="T58" fmla="*/ 0 h 489"/>
                      <a:gd name="T59" fmla="*/ 802 w 802"/>
                      <a:gd name="T60" fmla="*/ 489 h 4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2" h="489">
                        <a:moveTo>
                          <a:pt x="28" y="108"/>
                        </a:moveTo>
                        <a:lnTo>
                          <a:pt x="0" y="190"/>
                        </a:lnTo>
                        <a:lnTo>
                          <a:pt x="57" y="244"/>
                        </a:lnTo>
                        <a:lnTo>
                          <a:pt x="28" y="489"/>
                        </a:lnTo>
                        <a:lnTo>
                          <a:pt x="716" y="489"/>
                        </a:lnTo>
                        <a:lnTo>
                          <a:pt x="716" y="435"/>
                        </a:lnTo>
                        <a:lnTo>
                          <a:pt x="802" y="435"/>
                        </a:lnTo>
                        <a:lnTo>
                          <a:pt x="802" y="353"/>
                        </a:lnTo>
                        <a:lnTo>
                          <a:pt x="716" y="353"/>
                        </a:lnTo>
                        <a:lnTo>
                          <a:pt x="716" y="271"/>
                        </a:lnTo>
                        <a:lnTo>
                          <a:pt x="687" y="271"/>
                        </a:lnTo>
                        <a:lnTo>
                          <a:pt x="687" y="136"/>
                        </a:lnTo>
                        <a:lnTo>
                          <a:pt x="601" y="136"/>
                        </a:lnTo>
                        <a:lnTo>
                          <a:pt x="601" y="108"/>
                        </a:lnTo>
                        <a:lnTo>
                          <a:pt x="344" y="108"/>
                        </a:lnTo>
                        <a:lnTo>
                          <a:pt x="344" y="0"/>
                        </a:lnTo>
                        <a:lnTo>
                          <a:pt x="258" y="0"/>
                        </a:lnTo>
                        <a:lnTo>
                          <a:pt x="258" y="108"/>
                        </a:lnTo>
                        <a:lnTo>
                          <a:pt x="28" y="108"/>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258" name="Freeform 488"/>
                  <p:cNvSpPr>
                    <a:spLocks/>
                  </p:cNvSpPr>
                  <p:nvPr/>
                </p:nvSpPr>
                <p:spPr bwMode="auto">
                  <a:xfrm>
                    <a:off x="467" y="2774"/>
                    <a:ext cx="802" cy="489"/>
                  </a:xfrm>
                  <a:custGeom>
                    <a:avLst/>
                    <a:gdLst>
                      <a:gd name="T0" fmla="*/ 28 w 802"/>
                      <a:gd name="T1" fmla="*/ 108 h 489"/>
                      <a:gd name="T2" fmla="*/ 0 w 802"/>
                      <a:gd name="T3" fmla="*/ 190 h 489"/>
                      <a:gd name="T4" fmla="*/ 57 w 802"/>
                      <a:gd name="T5" fmla="*/ 244 h 489"/>
                      <a:gd name="T6" fmla="*/ 28 w 802"/>
                      <a:gd name="T7" fmla="*/ 489 h 489"/>
                      <a:gd name="T8" fmla="*/ 716 w 802"/>
                      <a:gd name="T9" fmla="*/ 489 h 489"/>
                      <a:gd name="T10" fmla="*/ 716 w 802"/>
                      <a:gd name="T11" fmla="*/ 435 h 489"/>
                      <a:gd name="T12" fmla="*/ 802 w 802"/>
                      <a:gd name="T13" fmla="*/ 435 h 489"/>
                      <a:gd name="T14" fmla="*/ 802 w 802"/>
                      <a:gd name="T15" fmla="*/ 353 h 489"/>
                      <a:gd name="T16" fmla="*/ 716 w 802"/>
                      <a:gd name="T17" fmla="*/ 353 h 489"/>
                      <a:gd name="T18" fmla="*/ 716 w 802"/>
                      <a:gd name="T19" fmla="*/ 271 h 489"/>
                      <a:gd name="T20" fmla="*/ 687 w 802"/>
                      <a:gd name="T21" fmla="*/ 271 h 489"/>
                      <a:gd name="T22" fmla="*/ 687 w 802"/>
                      <a:gd name="T23" fmla="*/ 136 h 489"/>
                      <a:gd name="T24" fmla="*/ 601 w 802"/>
                      <a:gd name="T25" fmla="*/ 136 h 489"/>
                      <a:gd name="T26" fmla="*/ 601 w 802"/>
                      <a:gd name="T27" fmla="*/ 108 h 489"/>
                      <a:gd name="T28" fmla="*/ 344 w 802"/>
                      <a:gd name="T29" fmla="*/ 108 h 489"/>
                      <a:gd name="T30" fmla="*/ 344 w 802"/>
                      <a:gd name="T31" fmla="*/ 0 h 489"/>
                      <a:gd name="T32" fmla="*/ 258 w 802"/>
                      <a:gd name="T33" fmla="*/ 0 h 489"/>
                      <a:gd name="T34" fmla="*/ 258 w 802"/>
                      <a:gd name="T35" fmla="*/ 108 h 489"/>
                      <a:gd name="T36" fmla="*/ 28 w 802"/>
                      <a:gd name="T37" fmla="*/ 108 h 4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2"/>
                      <a:gd name="T58" fmla="*/ 0 h 489"/>
                      <a:gd name="T59" fmla="*/ 802 w 802"/>
                      <a:gd name="T60" fmla="*/ 489 h 4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2" h="489">
                        <a:moveTo>
                          <a:pt x="28" y="108"/>
                        </a:moveTo>
                        <a:lnTo>
                          <a:pt x="0" y="190"/>
                        </a:lnTo>
                        <a:lnTo>
                          <a:pt x="57" y="244"/>
                        </a:lnTo>
                        <a:lnTo>
                          <a:pt x="28" y="489"/>
                        </a:lnTo>
                        <a:lnTo>
                          <a:pt x="716" y="489"/>
                        </a:lnTo>
                        <a:lnTo>
                          <a:pt x="716" y="435"/>
                        </a:lnTo>
                        <a:lnTo>
                          <a:pt x="802" y="435"/>
                        </a:lnTo>
                        <a:lnTo>
                          <a:pt x="802" y="353"/>
                        </a:lnTo>
                        <a:lnTo>
                          <a:pt x="716" y="353"/>
                        </a:lnTo>
                        <a:lnTo>
                          <a:pt x="716" y="271"/>
                        </a:lnTo>
                        <a:lnTo>
                          <a:pt x="687" y="271"/>
                        </a:lnTo>
                        <a:lnTo>
                          <a:pt x="687" y="136"/>
                        </a:lnTo>
                        <a:lnTo>
                          <a:pt x="601" y="136"/>
                        </a:lnTo>
                        <a:lnTo>
                          <a:pt x="601" y="108"/>
                        </a:lnTo>
                        <a:lnTo>
                          <a:pt x="344" y="108"/>
                        </a:lnTo>
                        <a:lnTo>
                          <a:pt x="344" y="0"/>
                        </a:lnTo>
                        <a:lnTo>
                          <a:pt x="258" y="0"/>
                        </a:lnTo>
                        <a:lnTo>
                          <a:pt x="258" y="108"/>
                        </a:lnTo>
                        <a:lnTo>
                          <a:pt x="28" y="108"/>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23" name="Group 489"/>
                <p:cNvGrpSpPr>
                  <a:grpSpLocks/>
                </p:cNvGrpSpPr>
                <p:nvPr/>
              </p:nvGrpSpPr>
              <p:grpSpPr bwMode="auto">
                <a:xfrm>
                  <a:off x="1068" y="2801"/>
                  <a:ext cx="518" cy="462"/>
                  <a:chOff x="1068" y="2801"/>
                  <a:chExt cx="518" cy="462"/>
                </a:xfrm>
                <a:grpFill/>
              </p:grpSpPr>
              <p:sp>
                <p:nvSpPr>
                  <p:cNvPr id="255" name="Freeform 490"/>
                  <p:cNvSpPr>
                    <a:spLocks/>
                  </p:cNvSpPr>
                  <p:nvPr/>
                </p:nvSpPr>
                <p:spPr bwMode="auto">
                  <a:xfrm>
                    <a:off x="1068" y="2801"/>
                    <a:ext cx="518" cy="462"/>
                  </a:xfrm>
                  <a:custGeom>
                    <a:avLst/>
                    <a:gdLst>
                      <a:gd name="T0" fmla="*/ 0 w 518"/>
                      <a:gd name="T1" fmla="*/ 54 h 462"/>
                      <a:gd name="T2" fmla="*/ 0 w 518"/>
                      <a:gd name="T3" fmla="*/ 109 h 462"/>
                      <a:gd name="T4" fmla="*/ 86 w 518"/>
                      <a:gd name="T5" fmla="*/ 109 h 462"/>
                      <a:gd name="T6" fmla="*/ 86 w 518"/>
                      <a:gd name="T7" fmla="*/ 245 h 462"/>
                      <a:gd name="T8" fmla="*/ 115 w 518"/>
                      <a:gd name="T9" fmla="*/ 245 h 462"/>
                      <a:gd name="T10" fmla="*/ 115 w 518"/>
                      <a:gd name="T11" fmla="*/ 326 h 462"/>
                      <a:gd name="T12" fmla="*/ 201 w 518"/>
                      <a:gd name="T13" fmla="*/ 326 h 462"/>
                      <a:gd name="T14" fmla="*/ 201 w 518"/>
                      <a:gd name="T15" fmla="*/ 408 h 462"/>
                      <a:gd name="T16" fmla="*/ 115 w 518"/>
                      <a:gd name="T17" fmla="*/ 408 h 462"/>
                      <a:gd name="T18" fmla="*/ 115 w 518"/>
                      <a:gd name="T19" fmla="*/ 462 h 462"/>
                      <a:gd name="T20" fmla="*/ 374 w 518"/>
                      <a:gd name="T21" fmla="*/ 462 h 462"/>
                      <a:gd name="T22" fmla="*/ 489 w 518"/>
                      <a:gd name="T23" fmla="*/ 408 h 462"/>
                      <a:gd name="T24" fmla="*/ 518 w 518"/>
                      <a:gd name="T25" fmla="*/ 299 h 462"/>
                      <a:gd name="T26" fmla="*/ 460 w 518"/>
                      <a:gd name="T27" fmla="*/ 272 h 462"/>
                      <a:gd name="T28" fmla="*/ 460 w 518"/>
                      <a:gd name="T29" fmla="*/ 109 h 462"/>
                      <a:gd name="T30" fmla="*/ 489 w 518"/>
                      <a:gd name="T31" fmla="*/ 54 h 462"/>
                      <a:gd name="T32" fmla="*/ 460 w 518"/>
                      <a:gd name="T33" fmla="*/ 0 h 462"/>
                      <a:gd name="T34" fmla="*/ 345 w 518"/>
                      <a:gd name="T35" fmla="*/ 0 h 462"/>
                      <a:gd name="T36" fmla="*/ 345 w 518"/>
                      <a:gd name="T37" fmla="*/ 54 h 462"/>
                      <a:gd name="T38" fmla="*/ 0 w 518"/>
                      <a:gd name="T39" fmla="*/ 54 h 4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8"/>
                      <a:gd name="T61" fmla="*/ 0 h 462"/>
                      <a:gd name="T62" fmla="*/ 518 w 518"/>
                      <a:gd name="T63" fmla="*/ 462 h 4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8" h="462">
                        <a:moveTo>
                          <a:pt x="0" y="54"/>
                        </a:moveTo>
                        <a:lnTo>
                          <a:pt x="0" y="109"/>
                        </a:lnTo>
                        <a:lnTo>
                          <a:pt x="86" y="109"/>
                        </a:lnTo>
                        <a:lnTo>
                          <a:pt x="86" y="245"/>
                        </a:lnTo>
                        <a:lnTo>
                          <a:pt x="115" y="245"/>
                        </a:lnTo>
                        <a:lnTo>
                          <a:pt x="115" y="326"/>
                        </a:lnTo>
                        <a:lnTo>
                          <a:pt x="201" y="326"/>
                        </a:lnTo>
                        <a:lnTo>
                          <a:pt x="201" y="408"/>
                        </a:lnTo>
                        <a:lnTo>
                          <a:pt x="115" y="408"/>
                        </a:lnTo>
                        <a:lnTo>
                          <a:pt x="115" y="462"/>
                        </a:lnTo>
                        <a:lnTo>
                          <a:pt x="374" y="462"/>
                        </a:lnTo>
                        <a:lnTo>
                          <a:pt x="489" y="408"/>
                        </a:lnTo>
                        <a:lnTo>
                          <a:pt x="518" y="299"/>
                        </a:lnTo>
                        <a:lnTo>
                          <a:pt x="460" y="272"/>
                        </a:lnTo>
                        <a:lnTo>
                          <a:pt x="460" y="109"/>
                        </a:lnTo>
                        <a:lnTo>
                          <a:pt x="489" y="54"/>
                        </a:lnTo>
                        <a:lnTo>
                          <a:pt x="460" y="0"/>
                        </a:lnTo>
                        <a:lnTo>
                          <a:pt x="345" y="0"/>
                        </a:lnTo>
                        <a:lnTo>
                          <a:pt x="345" y="54"/>
                        </a:lnTo>
                        <a:lnTo>
                          <a:pt x="0" y="54"/>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256" name="Freeform 491"/>
                  <p:cNvSpPr>
                    <a:spLocks/>
                  </p:cNvSpPr>
                  <p:nvPr/>
                </p:nvSpPr>
                <p:spPr bwMode="auto">
                  <a:xfrm>
                    <a:off x="1068" y="2801"/>
                    <a:ext cx="518" cy="462"/>
                  </a:xfrm>
                  <a:custGeom>
                    <a:avLst/>
                    <a:gdLst>
                      <a:gd name="T0" fmla="*/ 0 w 518"/>
                      <a:gd name="T1" fmla="*/ 54 h 462"/>
                      <a:gd name="T2" fmla="*/ 0 w 518"/>
                      <a:gd name="T3" fmla="*/ 109 h 462"/>
                      <a:gd name="T4" fmla="*/ 86 w 518"/>
                      <a:gd name="T5" fmla="*/ 109 h 462"/>
                      <a:gd name="T6" fmla="*/ 86 w 518"/>
                      <a:gd name="T7" fmla="*/ 245 h 462"/>
                      <a:gd name="T8" fmla="*/ 115 w 518"/>
                      <a:gd name="T9" fmla="*/ 245 h 462"/>
                      <a:gd name="T10" fmla="*/ 115 w 518"/>
                      <a:gd name="T11" fmla="*/ 326 h 462"/>
                      <a:gd name="T12" fmla="*/ 201 w 518"/>
                      <a:gd name="T13" fmla="*/ 326 h 462"/>
                      <a:gd name="T14" fmla="*/ 201 w 518"/>
                      <a:gd name="T15" fmla="*/ 408 h 462"/>
                      <a:gd name="T16" fmla="*/ 115 w 518"/>
                      <a:gd name="T17" fmla="*/ 408 h 462"/>
                      <a:gd name="T18" fmla="*/ 115 w 518"/>
                      <a:gd name="T19" fmla="*/ 462 h 462"/>
                      <a:gd name="T20" fmla="*/ 374 w 518"/>
                      <a:gd name="T21" fmla="*/ 462 h 462"/>
                      <a:gd name="T22" fmla="*/ 489 w 518"/>
                      <a:gd name="T23" fmla="*/ 408 h 462"/>
                      <a:gd name="T24" fmla="*/ 518 w 518"/>
                      <a:gd name="T25" fmla="*/ 299 h 462"/>
                      <a:gd name="T26" fmla="*/ 460 w 518"/>
                      <a:gd name="T27" fmla="*/ 272 h 462"/>
                      <a:gd name="T28" fmla="*/ 460 w 518"/>
                      <a:gd name="T29" fmla="*/ 109 h 462"/>
                      <a:gd name="T30" fmla="*/ 489 w 518"/>
                      <a:gd name="T31" fmla="*/ 54 h 462"/>
                      <a:gd name="T32" fmla="*/ 460 w 518"/>
                      <a:gd name="T33" fmla="*/ 0 h 462"/>
                      <a:gd name="T34" fmla="*/ 345 w 518"/>
                      <a:gd name="T35" fmla="*/ 0 h 462"/>
                      <a:gd name="T36" fmla="*/ 345 w 518"/>
                      <a:gd name="T37" fmla="*/ 54 h 462"/>
                      <a:gd name="T38" fmla="*/ 0 w 518"/>
                      <a:gd name="T39" fmla="*/ 54 h 4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8"/>
                      <a:gd name="T61" fmla="*/ 0 h 462"/>
                      <a:gd name="T62" fmla="*/ 518 w 518"/>
                      <a:gd name="T63" fmla="*/ 462 h 4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8" h="462">
                        <a:moveTo>
                          <a:pt x="0" y="54"/>
                        </a:moveTo>
                        <a:lnTo>
                          <a:pt x="0" y="109"/>
                        </a:lnTo>
                        <a:lnTo>
                          <a:pt x="86" y="109"/>
                        </a:lnTo>
                        <a:lnTo>
                          <a:pt x="86" y="245"/>
                        </a:lnTo>
                        <a:lnTo>
                          <a:pt x="115" y="245"/>
                        </a:lnTo>
                        <a:lnTo>
                          <a:pt x="115" y="326"/>
                        </a:lnTo>
                        <a:lnTo>
                          <a:pt x="201" y="326"/>
                        </a:lnTo>
                        <a:lnTo>
                          <a:pt x="201" y="408"/>
                        </a:lnTo>
                        <a:lnTo>
                          <a:pt x="115" y="408"/>
                        </a:lnTo>
                        <a:lnTo>
                          <a:pt x="115" y="462"/>
                        </a:lnTo>
                        <a:lnTo>
                          <a:pt x="374" y="462"/>
                        </a:lnTo>
                        <a:lnTo>
                          <a:pt x="489" y="408"/>
                        </a:lnTo>
                        <a:lnTo>
                          <a:pt x="518" y="299"/>
                        </a:lnTo>
                        <a:lnTo>
                          <a:pt x="460" y="272"/>
                        </a:lnTo>
                        <a:lnTo>
                          <a:pt x="460" y="109"/>
                        </a:lnTo>
                        <a:lnTo>
                          <a:pt x="489" y="54"/>
                        </a:lnTo>
                        <a:lnTo>
                          <a:pt x="460" y="0"/>
                        </a:lnTo>
                        <a:lnTo>
                          <a:pt x="345" y="0"/>
                        </a:lnTo>
                        <a:lnTo>
                          <a:pt x="345" y="54"/>
                        </a:lnTo>
                        <a:lnTo>
                          <a:pt x="0" y="54"/>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24" name="Group 492"/>
                <p:cNvGrpSpPr>
                  <a:grpSpLocks/>
                </p:cNvGrpSpPr>
                <p:nvPr/>
              </p:nvGrpSpPr>
              <p:grpSpPr bwMode="auto">
                <a:xfrm>
                  <a:off x="265" y="3263"/>
                  <a:ext cx="1291" cy="460"/>
                  <a:chOff x="265" y="3263"/>
                  <a:chExt cx="1291" cy="460"/>
                </a:xfrm>
                <a:grpFill/>
              </p:grpSpPr>
              <p:sp>
                <p:nvSpPr>
                  <p:cNvPr id="253" name="Freeform 493"/>
                  <p:cNvSpPr>
                    <a:spLocks/>
                  </p:cNvSpPr>
                  <p:nvPr/>
                </p:nvSpPr>
                <p:spPr bwMode="auto">
                  <a:xfrm>
                    <a:off x="265" y="3263"/>
                    <a:ext cx="1291" cy="460"/>
                  </a:xfrm>
                  <a:custGeom>
                    <a:avLst/>
                    <a:gdLst>
                      <a:gd name="T0" fmla="*/ 230 w 1291"/>
                      <a:gd name="T1" fmla="*/ 0 h 460"/>
                      <a:gd name="T2" fmla="*/ 0 w 1291"/>
                      <a:gd name="T3" fmla="*/ 216 h 460"/>
                      <a:gd name="T4" fmla="*/ 115 w 1291"/>
                      <a:gd name="T5" fmla="*/ 351 h 460"/>
                      <a:gd name="T6" fmla="*/ 230 w 1291"/>
                      <a:gd name="T7" fmla="*/ 297 h 460"/>
                      <a:gd name="T8" fmla="*/ 689 w 1291"/>
                      <a:gd name="T9" fmla="*/ 243 h 460"/>
                      <a:gd name="T10" fmla="*/ 1291 w 1291"/>
                      <a:gd name="T11" fmla="*/ 460 h 460"/>
                      <a:gd name="T12" fmla="*/ 1291 w 1291"/>
                      <a:gd name="T13" fmla="*/ 0 h 460"/>
                      <a:gd name="T14" fmla="*/ 230 w 1291"/>
                      <a:gd name="T15" fmla="*/ 0 h 460"/>
                      <a:gd name="T16" fmla="*/ 0 60000 65536"/>
                      <a:gd name="T17" fmla="*/ 0 60000 65536"/>
                      <a:gd name="T18" fmla="*/ 0 60000 65536"/>
                      <a:gd name="T19" fmla="*/ 0 60000 65536"/>
                      <a:gd name="T20" fmla="*/ 0 60000 65536"/>
                      <a:gd name="T21" fmla="*/ 0 60000 65536"/>
                      <a:gd name="T22" fmla="*/ 0 60000 65536"/>
                      <a:gd name="T23" fmla="*/ 0 60000 65536"/>
                      <a:gd name="T24" fmla="*/ 0 w 1291"/>
                      <a:gd name="T25" fmla="*/ 0 h 460"/>
                      <a:gd name="T26" fmla="*/ 1291 w 1291"/>
                      <a:gd name="T27" fmla="*/ 460 h 4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1" h="460">
                        <a:moveTo>
                          <a:pt x="230" y="0"/>
                        </a:moveTo>
                        <a:lnTo>
                          <a:pt x="0" y="216"/>
                        </a:lnTo>
                        <a:lnTo>
                          <a:pt x="115" y="351"/>
                        </a:lnTo>
                        <a:lnTo>
                          <a:pt x="230" y="297"/>
                        </a:lnTo>
                        <a:lnTo>
                          <a:pt x="689" y="243"/>
                        </a:lnTo>
                        <a:lnTo>
                          <a:pt x="1291" y="460"/>
                        </a:lnTo>
                        <a:lnTo>
                          <a:pt x="1291" y="0"/>
                        </a:lnTo>
                        <a:lnTo>
                          <a:pt x="23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254" name="Freeform 494"/>
                  <p:cNvSpPr>
                    <a:spLocks/>
                  </p:cNvSpPr>
                  <p:nvPr/>
                </p:nvSpPr>
                <p:spPr bwMode="auto">
                  <a:xfrm>
                    <a:off x="265" y="3263"/>
                    <a:ext cx="1291" cy="460"/>
                  </a:xfrm>
                  <a:custGeom>
                    <a:avLst/>
                    <a:gdLst>
                      <a:gd name="T0" fmla="*/ 230 w 1291"/>
                      <a:gd name="T1" fmla="*/ 0 h 460"/>
                      <a:gd name="T2" fmla="*/ 0 w 1291"/>
                      <a:gd name="T3" fmla="*/ 216 h 460"/>
                      <a:gd name="T4" fmla="*/ 115 w 1291"/>
                      <a:gd name="T5" fmla="*/ 351 h 460"/>
                      <a:gd name="T6" fmla="*/ 230 w 1291"/>
                      <a:gd name="T7" fmla="*/ 297 h 460"/>
                      <a:gd name="T8" fmla="*/ 689 w 1291"/>
                      <a:gd name="T9" fmla="*/ 243 h 460"/>
                      <a:gd name="T10" fmla="*/ 1291 w 1291"/>
                      <a:gd name="T11" fmla="*/ 460 h 460"/>
                      <a:gd name="T12" fmla="*/ 1291 w 1291"/>
                      <a:gd name="T13" fmla="*/ 0 h 460"/>
                      <a:gd name="T14" fmla="*/ 230 w 1291"/>
                      <a:gd name="T15" fmla="*/ 0 h 460"/>
                      <a:gd name="T16" fmla="*/ 0 60000 65536"/>
                      <a:gd name="T17" fmla="*/ 0 60000 65536"/>
                      <a:gd name="T18" fmla="*/ 0 60000 65536"/>
                      <a:gd name="T19" fmla="*/ 0 60000 65536"/>
                      <a:gd name="T20" fmla="*/ 0 60000 65536"/>
                      <a:gd name="T21" fmla="*/ 0 60000 65536"/>
                      <a:gd name="T22" fmla="*/ 0 60000 65536"/>
                      <a:gd name="T23" fmla="*/ 0 60000 65536"/>
                      <a:gd name="T24" fmla="*/ 0 w 1291"/>
                      <a:gd name="T25" fmla="*/ 0 h 460"/>
                      <a:gd name="T26" fmla="*/ 1291 w 1291"/>
                      <a:gd name="T27" fmla="*/ 460 h 4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1" h="460">
                        <a:moveTo>
                          <a:pt x="230" y="0"/>
                        </a:moveTo>
                        <a:lnTo>
                          <a:pt x="0" y="216"/>
                        </a:lnTo>
                        <a:lnTo>
                          <a:pt x="115" y="351"/>
                        </a:lnTo>
                        <a:lnTo>
                          <a:pt x="230" y="297"/>
                        </a:lnTo>
                        <a:lnTo>
                          <a:pt x="689" y="243"/>
                        </a:lnTo>
                        <a:lnTo>
                          <a:pt x="1291" y="460"/>
                        </a:lnTo>
                        <a:lnTo>
                          <a:pt x="1291" y="0"/>
                        </a:lnTo>
                        <a:lnTo>
                          <a:pt x="230"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sp>
              <p:nvSpPr>
                <p:cNvPr id="225" name="Rectangle 495"/>
                <p:cNvSpPr>
                  <a:spLocks noChangeArrowheads="1"/>
                </p:cNvSpPr>
                <p:nvPr/>
              </p:nvSpPr>
              <p:spPr bwMode="auto">
                <a:xfrm>
                  <a:off x="713" y="2512"/>
                  <a:ext cx="526"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BEAUREGARD</a:t>
                  </a:r>
                  <a:endParaRPr lang="en-US" sz="1700">
                    <a:solidFill>
                      <a:srgbClr val="000000"/>
                    </a:solidFill>
                    <a:latin typeface="Arial" charset="0"/>
                  </a:endParaRPr>
                </a:p>
              </p:txBody>
            </p:sp>
            <p:sp>
              <p:nvSpPr>
                <p:cNvPr id="226" name="Rectangle 496"/>
                <p:cNvSpPr>
                  <a:spLocks noChangeArrowheads="1"/>
                </p:cNvSpPr>
                <p:nvPr/>
              </p:nvSpPr>
              <p:spPr bwMode="auto">
                <a:xfrm>
                  <a:off x="1289" y="2607"/>
                  <a:ext cx="243"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ALLEN</a:t>
                  </a:r>
                  <a:endParaRPr lang="en-US" sz="1700">
                    <a:solidFill>
                      <a:srgbClr val="000000"/>
                    </a:solidFill>
                    <a:latin typeface="Arial" charset="0"/>
                  </a:endParaRPr>
                </a:p>
              </p:txBody>
            </p:sp>
            <p:sp>
              <p:nvSpPr>
                <p:cNvPr id="227" name="Rectangle 498"/>
                <p:cNvSpPr>
                  <a:spLocks noChangeArrowheads="1"/>
                </p:cNvSpPr>
                <p:nvPr/>
              </p:nvSpPr>
              <p:spPr bwMode="auto">
                <a:xfrm>
                  <a:off x="1203" y="2979"/>
                  <a:ext cx="437"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JEFFERSON</a:t>
                  </a:r>
                  <a:endParaRPr lang="en-US" sz="1700">
                    <a:solidFill>
                      <a:srgbClr val="000000"/>
                    </a:solidFill>
                    <a:latin typeface="Arial" charset="0"/>
                  </a:endParaRPr>
                </a:p>
              </p:txBody>
            </p:sp>
            <p:sp>
              <p:nvSpPr>
                <p:cNvPr id="228" name="Rectangle 499"/>
                <p:cNvSpPr>
                  <a:spLocks noChangeArrowheads="1"/>
                </p:cNvSpPr>
                <p:nvPr/>
              </p:nvSpPr>
              <p:spPr bwMode="auto">
                <a:xfrm>
                  <a:off x="1283" y="3037"/>
                  <a:ext cx="22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DAVIS</a:t>
                  </a:r>
                  <a:endParaRPr lang="en-US" sz="1700">
                    <a:solidFill>
                      <a:srgbClr val="000000"/>
                    </a:solidFill>
                    <a:latin typeface="Arial" charset="0"/>
                  </a:endParaRPr>
                </a:p>
              </p:txBody>
            </p:sp>
            <p:sp>
              <p:nvSpPr>
                <p:cNvPr id="229" name="Rectangle 500"/>
                <p:cNvSpPr>
                  <a:spLocks noChangeArrowheads="1"/>
                </p:cNvSpPr>
                <p:nvPr/>
              </p:nvSpPr>
              <p:spPr bwMode="auto">
                <a:xfrm>
                  <a:off x="806" y="3358"/>
                  <a:ext cx="37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CAMERON</a:t>
                  </a:r>
                  <a:endParaRPr lang="en-US" sz="1700">
                    <a:solidFill>
                      <a:srgbClr val="000000"/>
                    </a:solidFill>
                    <a:latin typeface="Arial" charset="0"/>
                  </a:endParaRPr>
                </a:p>
              </p:txBody>
            </p:sp>
            <p:grpSp>
              <p:nvGrpSpPr>
                <p:cNvPr id="230" name="Group 501"/>
                <p:cNvGrpSpPr>
                  <a:grpSpLocks/>
                </p:cNvGrpSpPr>
                <p:nvPr/>
              </p:nvGrpSpPr>
              <p:grpSpPr bwMode="auto">
                <a:xfrm>
                  <a:off x="495" y="2367"/>
                  <a:ext cx="718" cy="515"/>
                  <a:chOff x="495" y="2367"/>
                  <a:chExt cx="718" cy="515"/>
                </a:xfrm>
                <a:grpFill/>
              </p:grpSpPr>
              <p:sp>
                <p:nvSpPr>
                  <p:cNvPr id="251" name="Freeform 502"/>
                  <p:cNvSpPr>
                    <a:spLocks/>
                  </p:cNvSpPr>
                  <p:nvPr/>
                </p:nvSpPr>
                <p:spPr bwMode="auto">
                  <a:xfrm>
                    <a:off x="495" y="2367"/>
                    <a:ext cx="718" cy="515"/>
                  </a:xfrm>
                  <a:custGeom>
                    <a:avLst/>
                    <a:gdLst>
                      <a:gd name="T0" fmla="*/ 115 w 718"/>
                      <a:gd name="T1" fmla="*/ 27 h 515"/>
                      <a:gd name="T2" fmla="*/ 173 w 718"/>
                      <a:gd name="T3" fmla="*/ 82 h 515"/>
                      <a:gd name="T4" fmla="*/ 0 w 718"/>
                      <a:gd name="T5" fmla="*/ 325 h 515"/>
                      <a:gd name="T6" fmla="*/ 0 w 718"/>
                      <a:gd name="T7" fmla="*/ 515 h 515"/>
                      <a:gd name="T8" fmla="*/ 230 w 718"/>
                      <a:gd name="T9" fmla="*/ 515 h 515"/>
                      <a:gd name="T10" fmla="*/ 230 w 718"/>
                      <a:gd name="T11" fmla="*/ 407 h 515"/>
                      <a:gd name="T12" fmla="*/ 316 w 718"/>
                      <a:gd name="T13" fmla="*/ 407 h 515"/>
                      <a:gd name="T14" fmla="*/ 316 w 718"/>
                      <a:gd name="T15" fmla="*/ 515 h 515"/>
                      <a:gd name="T16" fmla="*/ 574 w 718"/>
                      <a:gd name="T17" fmla="*/ 515 h 515"/>
                      <a:gd name="T18" fmla="*/ 574 w 718"/>
                      <a:gd name="T19" fmla="*/ 325 h 515"/>
                      <a:gd name="T20" fmla="*/ 718 w 718"/>
                      <a:gd name="T21" fmla="*/ 325 h 515"/>
                      <a:gd name="T22" fmla="*/ 718 w 718"/>
                      <a:gd name="T23" fmla="*/ 0 h 515"/>
                      <a:gd name="T24" fmla="*/ 230 w 718"/>
                      <a:gd name="T25" fmla="*/ 0 h 515"/>
                      <a:gd name="T26" fmla="*/ 115 w 718"/>
                      <a:gd name="T27" fmla="*/ 27 h 5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8"/>
                      <a:gd name="T43" fmla="*/ 0 h 515"/>
                      <a:gd name="T44" fmla="*/ 718 w 718"/>
                      <a:gd name="T45" fmla="*/ 515 h 5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8" h="515">
                        <a:moveTo>
                          <a:pt x="115" y="27"/>
                        </a:moveTo>
                        <a:lnTo>
                          <a:pt x="173" y="82"/>
                        </a:lnTo>
                        <a:lnTo>
                          <a:pt x="0" y="325"/>
                        </a:lnTo>
                        <a:lnTo>
                          <a:pt x="0" y="515"/>
                        </a:lnTo>
                        <a:lnTo>
                          <a:pt x="230" y="515"/>
                        </a:lnTo>
                        <a:lnTo>
                          <a:pt x="230" y="407"/>
                        </a:lnTo>
                        <a:lnTo>
                          <a:pt x="316" y="407"/>
                        </a:lnTo>
                        <a:lnTo>
                          <a:pt x="316" y="515"/>
                        </a:lnTo>
                        <a:lnTo>
                          <a:pt x="574" y="515"/>
                        </a:lnTo>
                        <a:lnTo>
                          <a:pt x="574" y="325"/>
                        </a:lnTo>
                        <a:lnTo>
                          <a:pt x="718" y="325"/>
                        </a:lnTo>
                        <a:lnTo>
                          <a:pt x="718" y="0"/>
                        </a:lnTo>
                        <a:lnTo>
                          <a:pt x="230" y="0"/>
                        </a:lnTo>
                        <a:lnTo>
                          <a:pt x="115" y="27"/>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252" name="Freeform 503"/>
                  <p:cNvSpPr>
                    <a:spLocks/>
                  </p:cNvSpPr>
                  <p:nvPr/>
                </p:nvSpPr>
                <p:spPr bwMode="auto">
                  <a:xfrm>
                    <a:off x="495" y="2367"/>
                    <a:ext cx="718" cy="515"/>
                  </a:xfrm>
                  <a:custGeom>
                    <a:avLst/>
                    <a:gdLst>
                      <a:gd name="T0" fmla="*/ 115 w 718"/>
                      <a:gd name="T1" fmla="*/ 27 h 515"/>
                      <a:gd name="T2" fmla="*/ 173 w 718"/>
                      <a:gd name="T3" fmla="*/ 82 h 515"/>
                      <a:gd name="T4" fmla="*/ 0 w 718"/>
                      <a:gd name="T5" fmla="*/ 325 h 515"/>
                      <a:gd name="T6" fmla="*/ 0 w 718"/>
                      <a:gd name="T7" fmla="*/ 515 h 515"/>
                      <a:gd name="T8" fmla="*/ 230 w 718"/>
                      <a:gd name="T9" fmla="*/ 515 h 515"/>
                      <a:gd name="T10" fmla="*/ 230 w 718"/>
                      <a:gd name="T11" fmla="*/ 407 h 515"/>
                      <a:gd name="T12" fmla="*/ 316 w 718"/>
                      <a:gd name="T13" fmla="*/ 407 h 515"/>
                      <a:gd name="T14" fmla="*/ 316 w 718"/>
                      <a:gd name="T15" fmla="*/ 515 h 515"/>
                      <a:gd name="T16" fmla="*/ 574 w 718"/>
                      <a:gd name="T17" fmla="*/ 515 h 515"/>
                      <a:gd name="T18" fmla="*/ 574 w 718"/>
                      <a:gd name="T19" fmla="*/ 325 h 515"/>
                      <a:gd name="T20" fmla="*/ 718 w 718"/>
                      <a:gd name="T21" fmla="*/ 325 h 515"/>
                      <a:gd name="T22" fmla="*/ 718 w 718"/>
                      <a:gd name="T23" fmla="*/ 0 h 515"/>
                      <a:gd name="T24" fmla="*/ 230 w 718"/>
                      <a:gd name="T25" fmla="*/ 0 h 515"/>
                      <a:gd name="T26" fmla="*/ 115 w 718"/>
                      <a:gd name="T27" fmla="*/ 27 h 5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8"/>
                      <a:gd name="T43" fmla="*/ 0 h 515"/>
                      <a:gd name="T44" fmla="*/ 718 w 718"/>
                      <a:gd name="T45" fmla="*/ 515 h 5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8" h="515">
                        <a:moveTo>
                          <a:pt x="115" y="27"/>
                        </a:moveTo>
                        <a:lnTo>
                          <a:pt x="173" y="82"/>
                        </a:lnTo>
                        <a:lnTo>
                          <a:pt x="0" y="325"/>
                        </a:lnTo>
                        <a:lnTo>
                          <a:pt x="0" y="515"/>
                        </a:lnTo>
                        <a:lnTo>
                          <a:pt x="230" y="515"/>
                        </a:lnTo>
                        <a:lnTo>
                          <a:pt x="230" y="407"/>
                        </a:lnTo>
                        <a:lnTo>
                          <a:pt x="316" y="407"/>
                        </a:lnTo>
                        <a:lnTo>
                          <a:pt x="316" y="515"/>
                        </a:lnTo>
                        <a:lnTo>
                          <a:pt x="574" y="515"/>
                        </a:lnTo>
                        <a:lnTo>
                          <a:pt x="574" y="325"/>
                        </a:lnTo>
                        <a:lnTo>
                          <a:pt x="718" y="325"/>
                        </a:lnTo>
                        <a:lnTo>
                          <a:pt x="718" y="0"/>
                        </a:lnTo>
                        <a:lnTo>
                          <a:pt x="230" y="0"/>
                        </a:lnTo>
                        <a:lnTo>
                          <a:pt x="115" y="27"/>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31" name="Group 504"/>
                <p:cNvGrpSpPr>
                  <a:grpSpLocks/>
                </p:cNvGrpSpPr>
                <p:nvPr/>
              </p:nvGrpSpPr>
              <p:grpSpPr bwMode="auto">
                <a:xfrm>
                  <a:off x="1068" y="2367"/>
                  <a:ext cx="488" cy="488"/>
                  <a:chOff x="1068" y="2367"/>
                  <a:chExt cx="488" cy="488"/>
                </a:xfrm>
                <a:grpFill/>
              </p:grpSpPr>
              <p:sp>
                <p:nvSpPr>
                  <p:cNvPr id="249" name="Freeform 505"/>
                  <p:cNvSpPr>
                    <a:spLocks/>
                  </p:cNvSpPr>
                  <p:nvPr/>
                </p:nvSpPr>
                <p:spPr bwMode="auto">
                  <a:xfrm>
                    <a:off x="1068" y="2367"/>
                    <a:ext cx="488" cy="488"/>
                  </a:xfrm>
                  <a:custGeom>
                    <a:avLst/>
                    <a:gdLst>
                      <a:gd name="T0" fmla="*/ 144 w 488"/>
                      <a:gd name="T1" fmla="*/ 0 h 488"/>
                      <a:gd name="T2" fmla="*/ 144 w 488"/>
                      <a:gd name="T3" fmla="*/ 325 h 488"/>
                      <a:gd name="T4" fmla="*/ 0 w 488"/>
                      <a:gd name="T5" fmla="*/ 325 h 488"/>
                      <a:gd name="T6" fmla="*/ 0 w 488"/>
                      <a:gd name="T7" fmla="*/ 488 h 488"/>
                      <a:gd name="T8" fmla="*/ 344 w 488"/>
                      <a:gd name="T9" fmla="*/ 488 h 488"/>
                      <a:gd name="T10" fmla="*/ 344 w 488"/>
                      <a:gd name="T11" fmla="*/ 434 h 488"/>
                      <a:gd name="T12" fmla="*/ 459 w 488"/>
                      <a:gd name="T13" fmla="*/ 434 h 488"/>
                      <a:gd name="T14" fmla="*/ 488 w 488"/>
                      <a:gd name="T15" fmla="*/ 352 h 488"/>
                      <a:gd name="T16" fmla="*/ 488 w 488"/>
                      <a:gd name="T17" fmla="*/ 0 h 488"/>
                      <a:gd name="T18" fmla="*/ 144 w 488"/>
                      <a:gd name="T19" fmla="*/ 0 h 4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8"/>
                      <a:gd name="T31" fmla="*/ 0 h 488"/>
                      <a:gd name="T32" fmla="*/ 488 w 488"/>
                      <a:gd name="T33" fmla="*/ 488 h 4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8" h="488">
                        <a:moveTo>
                          <a:pt x="144" y="0"/>
                        </a:moveTo>
                        <a:lnTo>
                          <a:pt x="144" y="325"/>
                        </a:lnTo>
                        <a:lnTo>
                          <a:pt x="0" y="325"/>
                        </a:lnTo>
                        <a:lnTo>
                          <a:pt x="0" y="488"/>
                        </a:lnTo>
                        <a:lnTo>
                          <a:pt x="344" y="488"/>
                        </a:lnTo>
                        <a:lnTo>
                          <a:pt x="344" y="434"/>
                        </a:lnTo>
                        <a:lnTo>
                          <a:pt x="459" y="434"/>
                        </a:lnTo>
                        <a:lnTo>
                          <a:pt x="488" y="352"/>
                        </a:lnTo>
                        <a:lnTo>
                          <a:pt x="488" y="0"/>
                        </a:lnTo>
                        <a:lnTo>
                          <a:pt x="144"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250" name="Freeform 506"/>
                  <p:cNvSpPr>
                    <a:spLocks/>
                  </p:cNvSpPr>
                  <p:nvPr/>
                </p:nvSpPr>
                <p:spPr bwMode="auto">
                  <a:xfrm>
                    <a:off x="1068" y="2367"/>
                    <a:ext cx="488" cy="488"/>
                  </a:xfrm>
                  <a:custGeom>
                    <a:avLst/>
                    <a:gdLst>
                      <a:gd name="T0" fmla="*/ 144 w 488"/>
                      <a:gd name="T1" fmla="*/ 0 h 488"/>
                      <a:gd name="T2" fmla="*/ 144 w 488"/>
                      <a:gd name="T3" fmla="*/ 325 h 488"/>
                      <a:gd name="T4" fmla="*/ 0 w 488"/>
                      <a:gd name="T5" fmla="*/ 325 h 488"/>
                      <a:gd name="T6" fmla="*/ 0 w 488"/>
                      <a:gd name="T7" fmla="*/ 488 h 488"/>
                      <a:gd name="T8" fmla="*/ 344 w 488"/>
                      <a:gd name="T9" fmla="*/ 488 h 488"/>
                      <a:gd name="T10" fmla="*/ 344 w 488"/>
                      <a:gd name="T11" fmla="*/ 434 h 488"/>
                      <a:gd name="T12" fmla="*/ 459 w 488"/>
                      <a:gd name="T13" fmla="*/ 434 h 488"/>
                      <a:gd name="T14" fmla="*/ 488 w 488"/>
                      <a:gd name="T15" fmla="*/ 352 h 488"/>
                      <a:gd name="T16" fmla="*/ 488 w 488"/>
                      <a:gd name="T17" fmla="*/ 0 h 488"/>
                      <a:gd name="T18" fmla="*/ 144 w 488"/>
                      <a:gd name="T19" fmla="*/ 0 h 4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8"/>
                      <a:gd name="T31" fmla="*/ 0 h 488"/>
                      <a:gd name="T32" fmla="*/ 488 w 488"/>
                      <a:gd name="T33" fmla="*/ 488 h 4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8" h="488">
                        <a:moveTo>
                          <a:pt x="144" y="0"/>
                        </a:moveTo>
                        <a:lnTo>
                          <a:pt x="144" y="325"/>
                        </a:lnTo>
                        <a:lnTo>
                          <a:pt x="0" y="325"/>
                        </a:lnTo>
                        <a:lnTo>
                          <a:pt x="0" y="488"/>
                        </a:lnTo>
                        <a:lnTo>
                          <a:pt x="344" y="488"/>
                        </a:lnTo>
                        <a:lnTo>
                          <a:pt x="344" y="434"/>
                        </a:lnTo>
                        <a:lnTo>
                          <a:pt x="459" y="434"/>
                        </a:lnTo>
                        <a:lnTo>
                          <a:pt x="488" y="352"/>
                        </a:lnTo>
                        <a:lnTo>
                          <a:pt x="488" y="0"/>
                        </a:lnTo>
                        <a:lnTo>
                          <a:pt x="144" y="0"/>
                        </a:lnTo>
                      </a:path>
                    </a:pathLst>
                  </a:custGeom>
                  <a:solidFill>
                    <a:srgbClr val="EBB229"/>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32" name="Group 507"/>
                <p:cNvGrpSpPr>
                  <a:grpSpLocks/>
                </p:cNvGrpSpPr>
                <p:nvPr/>
              </p:nvGrpSpPr>
              <p:grpSpPr bwMode="auto">
                <a:xfrm>
                  <a:off x="467" y="2774"/>
                  <a:ext cx="802" cy="489"/>
                  <a:chOff x="467" y="2774"/>
                  <a:chExt cx="802" cy="489"/>
                </a:xfrm>
                <a:grpFill/>
              </p:grpSpPr>
              <p:sp>
                <p:nvSpPr>
                  <p:cNvPr id="247" name="Freeform 508"/>
                  <p:cNvSpPr>
                    <a:spLocks/>
                  </p:cNvSpPr>
                  <p:nvPr/>
                </p:nvSpPr>
                <p:spPr bwMode="auto">
                  <a:xfrm>
                    <a:off x="467" y="2774"/>
                    <a:ext cx="802" cy="489"/>
                  </a:xfrm>
                  <a:custGeom>
                    <a:avLst/>
                    <a:gdLst>
                      <a:gd name="T0" fmla="*/ 28 w 802"/>
                      <a:gd name="T1" fmla="*/ 108 h 489"/>
                      <a:gd name="T2" fmla="*/ 0 w 802"/>
                      <a:gd name="T3" fmla="*/ 190 h 489"/>
                      <a:gd name="T4" fmla="*/ 57 w 802"/>
                      <a:gd name="T5" fmla="*/ 244 h 489"/>
                      <a:gd name="T6" fmla="*/ 28 w 802"/>
                      <a:gd name="T7" fmla="*/ 489 h 489"/>
                      <a:gd name="T8" fmla="*/ 716 w 802"/>
                      <a:gd name="T9" fmla="*/ 489 h 489"/>
                      <a:gd name="T10" fmla="*/ 716 w 802"/>
                      <a:gd name="T11" fmla="*/ 435 h 489"/>
                      <a:gd name="T12" fmla="*/ 802 w 802"/>
                      <a:gd name="T13" fmla="*/ 435 h 489"/>
                      <a:gd name="T14" fmla="*/ 802 w 802"/>
                      <a:gd name="T15" fmla="*/ 353 h 489"/>
                      <a:gd name="T16" fmla="*/ 716 w 802"/>
                      <a:gd name="T17" fmla="*/ 353 h 489"/>
                      <a:gd name="T18" fmla="*/ 716 w 802"/>
                      <a:gd name="T19" fmla="*/ 271 h 489"/>
                      <a:gd name="T20" fmla="*/ 687 w 802"/>
                      <a:gd name="T21" fmla="*/ 271 h 489"/>
                      <a:gd name="T22" fmla="*/ 687 w 802"/>
                      <a:gd name="T23" fmla="*/ 136 h 489"/>
                      <a:gd name="T24" fmla="*/ 601 w 802"/>
                      <a:gd name="T25" fmla="*/ 136 h 489"/>
                      <a:gd name="T26" fmla="*/ 601 w 802"/>
                      <a:gd name="T27" fmla="*/ 108 h 489"/>
                      <a:gd name="T28" fmla="*/ 344 w 802"/>
                      <a:gd name="T29" fmla="*/ 108 h 489"/>
                      <a:gd name="T30" fmla="*/ 344 w 802"/>
                      <a:gd name="T31" fmla="*/ 0 h 489"/>
                      <a:gd name="T32" fmla="*/ 258 w 802"/>
                      <a:gd name="T33" fmla="*/ 0 h 489"/>
                      <a:gd name="T34" fmla="*/ 258 w 802"/>
                      <a:gd name="T35" fmla="*/ 108 h 489"/>
                      <a:gd name="T36" fmla="*/ 28 w 802"/>
                      <a:gd name="T37" fmla="*/ 108 h 4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2"/>
                      <a:gd name="T58" fmla="*/ 0 h 489"/>
                      <a:gd name="T59" fmla="*/ 802 w 802"/>
                      <a:gd name="T60" fmla="*/ 489 h 4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2" h="489">
                        <a:moveTo>
                          <a:pt x="28" y="108"/>
                        </a:moveTo>
                        <a:lnTo>
                          <a:pt x="0" y="190"/>
                        </a:lnTo>
                        <a:lnTo>
                          <a:pt x="57" y="244"/>
                        </a:lnTo>
                        <a:lnTo>
                          <a:pt x="28" y="489"/>
                        </a:lnTo>
                        <a:lnTo>
                          <a:pt x="716" y="489"/>
                        </a:lnTo>
                        <a:lnTo>
                          <a:pt x="716" y="435"/>
                        </a:lnTo>
                        <a:lnTo>
                          <a:pt x="802" y="435"/>
                        </a:lnTo>
                        <a:lnTo>
                          <a:pt x="802" y="353"/>
                        </a:lnTo>
                        <a:lnTo>
                          <a:pt x="716" y="353"/>
                        </a:lnTo>
                        <a:lnTo>
                          <a:pt x="716" y="271"/>
                        </a:lnTo>
                        <a:lnTo>
                          <a:pt x="687" y="271"/>
                        </a:lnTo>
                        <a:lnTo>
                          <a:pt x="687" y="136"/>
                        </a:lnTo>
                        <a:lnTo>
                          <a:pt x="601" y="136"/>
                        </a:lnTo>
                        <a:lnTo>
                          <a:pt x="601" y="108"/>
                        </a:lnTo>
                        <a:lnTo>
                          <a:pt x="344" y="108"/>
                        </a:lnTo>
                        <a:lnTo>
                          <a:pt x="344" y="0"/>
                        </a:lnTo>
                        <a:lnTo>
                          <a:pt x="258" y="0"/>
                        </a:lnTo>
                        <a:lnTo>
                          <a:pt x="258" y="108"/>
                        </a:lnTo>
                        <a:lnTo>
                          <a:pt x="28" y="108"/>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248" name="Freeform 509"/>
                  <p:cNvSpPr>
                    <a:spLocks/>
                  </p:cNvSpPr>
                  <p:nvPr/>
                </p:nvSpPr>
                <p:spPr bwMode="auto">
                  <a:xfrm>
                    <a:off x="467" y="2774"/>
                    <a:ext cx="802" cy="489"/>
                  </a:xfrm>
                  <a:custGeom>
                    <a:avLst/>
                    <a:gdLst>
                      <a:gd name="T0" fmla="*/ 28 w 802"/>
                      <a:gd name="T1" fmla="*/ 108 h 489"/>
                      <a:gd name="T2" fmla="*/ 0 w 802"/>
                      <a:gd name="T3" fmla="*/ 190 h 489"/>
                      <a:gd name="T4" fmla="*/ 57 w 802"/>
                      <a:gd name="T5" fmla="*/ 244 h 489"/>
                      <a:gd name="T6" fmla="*/ 28 w 802"/>
                      <a:gd name="T7" fmla="*/ 489 h 489"/>
                      <a:gd name="T8" fmla="*/ 716 w 802"/>
                      <a:gd name="T9" fmla="*/ 489 h 489"/>
                      <a:gd name="T10" fmla="*/ 716 w 802"/>
                      <a:gd name="T11" fmla="*/ 435 h 489"/>
                      <a:gd name="T12" fmla="*/ 802 w 802"/>
                      <a:gd name="T13" fmla="*/ 435 h 489"/>
                      <a:gd name="T14" fmla="*/ 802 w 802"/>
                      <a:gd name="T15" fmla="*/ 353 h 489"/>
                      <a:gd name="T16" fmla="*/ 716 w 802"/>
                      <a:gd name="T17" fmla="*/ 353 h 489"/>
                      <a:gd name="T18" fmla="*/ 716 w 802"/>
                      <a:gd name="T19" fmla="*/ 271 h 489"/>
                      <a:gd name="T20" fmla="*/ 687 w 802"/>
                      <a:gd name="T21" fmla="*/ 271 h 489"/>
                      <a:gd name="T22" fmla="*/ 687 w 802"/>
                      <a:gd name="T23" fmla="*/ 136 h 489"/>
                      <a:gd name="T24" fmla="*/ 601 w 802"/>
                      <a:gd name="T25" fmla="*/ 136 h 489"/>
                      <a:gd name="T26" fmla="*/ 601 w 802"/>
                      <a:gd name="T27" fmla="*/ 108 h 489"/>
                      <a:gd name="T28" fmla="*/ 344 w 802"/>
                      <a:gd name="T29" fmla="*/ 108 h 489"/>
                      <a:gd name="T30" fmla="*/ 344 w 802"/>
                      <a:gd name="T31" fmla="*/ 0 h 489"/>
                      <a:gd name="T32" fmla="*/ 258 w 802"/>
                      <a:gd name="T33" fmla="*/ 0 h 489"/>
                      <a:gd name="T34" fmla="*/ 258 w 802"/>
                      <a:gd name="T35" fmla="*/ 108 h 489"/>
                      <a:gd name="T36" fmla="*/ 28 w 802"/>
                      <a:gd name="T37" fmla="*/ 108 h 4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2"/>
                      <a:gd name="T58" fmla="*/ 0 h 489"/>
                      <a:gd name="T59" fmla="*/ 802 w 802"/>
                      <a:gd name="T60" fmla="*/ 489 h 4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2" h="489">
                        <a:moveTo>
                          <a:pt x="28" y="108"/>
                        </a:moveTo>
                        <a:lnTo>
                          <a:pt x="0" y="190"/>
                        </a:lnTo>
                        <a:lnTo>
                          <a:pt x="57" y="244"/>
                        </a:lnTo>
                        <a:lnTo>
                          <a:pt x="28" y="489"/>
                        </a:lnTo>
                        <a:lnTo>
                          <a:pt x="716" y="489"/>
                        </a:lnTo>
                        <a:lnTo>
                          <a:pt x="716" y="435"/>
                        </a:lnTo>
                        <a:lnTo>
                          <a:pt x="802" y="435"/>
                        </a:lnTo>
                        <a:lnTo>
                          <a:pt x="802" y="353"/>
                        </a:lnTo>
                        <a:lnTo>
                          <a:pt x="716" y="353"/>
                        </a:lnTo>
                        <a:lnTo>
                          <a:pt x="716" y="271"/>
                        </a:lnTo>
                        <a:lnTo>
                          <a:pt x="687" y="271"/>
                        </a:lnTo>
                        <a:lnTo>
                          <a:pt x="687" y="136"/>
                        </a:lnTo>
                        <a:lnTo>
                          <a:pt x="601" y="136"/>
                        </a:lnTo>
                        <a:lnTo>
                          <a:pt x="601" y="108"/>
                        </a:lnTo>
                        <a:lnTo>
                          <a:pt x="344" y="108"/>
                        </a:lnTo>
                        <a:lnTo>
                          <a:pt x="344" y="0"/>
                        </a:lnTo>
                        <a:lnTo>
                          <a:pt x="258" y="0"/>
                        </a:lnTo>
                        <a:lnTo>
                          <a:pt x="258" y="108"/>
                        </a:lnTo>
                        <a:lnTo>
                          <a:pt x="28" y="108"/>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33" name="Group 510"/>
                <p:cNvGrpSpPr>
                  <a:grpSpLocks/>
                </p:cNvGrpSpPr>
                <p:nvPr/>
              </p:nvGrpSpPr>
              <p:grpSpPr bwMode="auto">
                <a:xfrm>
                  <a:off x="1068" y="2801"/>
                  <a:ext cx="518" cy="462"/>
                  <a:chOff x="1068" y="2801"/>
                  <a:chExt cx="518" cy="462"/>
                </a:xfrm>
                <a:grpFill/>
              </p:grpSpPr>
              <p:sp>
                <p:nvSpPr>
                  <p:cNvPr id="245" name="Freeform 511"/>
                  <p:cNvSpPr>
                    <a:spLocks/>
                  </p:cNvSpPr>
                  <p:nvPr/>
                </p:nvSpPr>
                <p:spPr bwMode="auto">
                  <a:xfrm>
                    <a:off x="1068" y="2801"/>
                    <a:ext cx="518" cy="462"/>
                  </a:xfrm>
                  <a:custGeom>
                    <a:avLst/>
                    <a:gdLst>
                      <a:gd name="T0" fmla="*/ 0 w 518"/>
                      <a:gd name="T1" fmla="*/ 54 h 462"/>
                      <a:gd name="T2" fmla="*/ 0 w 518"/>
                      <a:gd name="T3" fmla="*/ 109 h 462"/>
                      <a:gd name="T4" fmla="*/ 86 w 518"/>
                      <a:gd name="T5" fmla="*/ 109 h 462"/>
                      <a:gd name="T6" fmla="*/ 86 w 518"/>
                      <a:gd name="T7" fmla="*/ 245 h 462"/>
                      <a:gd name="T8" fmla="*/ 115 w 518"/>
                      <a:gd name="T9" fmla="*/ 245 h 462"/>
                      <a:gd name="T10" fmla="*/ 115 w 518"/>
                      <a:gd name="T11" fmla="*/ 326 h 462"/>
                      <a:gd name="T12" fmla="*/ 201 w 518"/>
                      <a:gd name="T13" fmla="*/ 326 h 462"/>
                      <a:gd name="T14" fmla="*/ 201 w 518"/>
                      <a:gd name="T15" fmla="*/ 408 h 462"/>
                      <a:gd name="T16" fmla="*/ 115 w 518"/>
                      <a:gd name="T17" fmla="*/ 408 h 462"/>
                      <a:gd name="T18" fmla="*/ 115 w 518"/>
                      <a:gd name="T19" fmla="*/ 462 h 462"/>
                      <a:gd name="T20" fmla="*/ 374 w 518"/>
                      <a:gd name="T21" fmla="*/ 462 h 462"/>
                      <a:gd name="T22" fmla="*/ 489 w 518"/>
                      <a:gd name="T23" fmla="*/ 408 h 462"/>
                      <a:gd name="T24" fmla="*/ 518 w 518"/>
                      <a:gd name="T25" fmla="*/ 299 h 462"/>
                      <a:gd name="T26" fmla="*/ 460 w 518"/>
                      <a:gd name="T27" fmla="*/ 272 h 462"/>
                      <a:gd name="T28" fmla="*/ 460 w 518"/>
                      <a:gd name="T29" fmla="*/ 109 h 462"/>
                      <a:gd name="T30" fmla="*/ 489 w 518"/>
                      <a:gd name="T31" fmla="*/ 54 h 462"/>
                      <a:gd name="T32" fmla="*/ 460 w 518"/>
                      <a:gd name="T33" fmla="*/ 0 h 462"/>
                      <a:gd name="T34" fmla="*/ 345 w 518"/>
                      <a:gd name="T35" fmla="*/ 0 h 462"/>
                      <a:gd name="T36" fmla="*/ 345 w 518"/>
                      <a:gd name="T37" fmla="*/ 54 h 462"/>
                      <a:gd name="T38" fmla="*/ 0 w 518"/>
                      <a:gd name="T39" fmla="*/ 54 h 4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8"/>
                      <a:gd name="T61" fmla="*/ 0 h 462"/>
                      <a:gd name="T62" fmla="*/ 518 w 518"/>
                      <a:gd name="T63" fmla="*/ 462 h 4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8" h="462">
                        <a:moveTo>
                          <a:pt x="0" y="54"/>
                        </a:moveTo>
                        <a:lnTo>
                          <a:pt x="0" y="109"/>
                        </a:lnTo>
                        <a:lnTo>
                          <a:pt x="86" y="109"/>
                        </a:lnTo>
                        <a:lnTo>
                          <a:pt x="86" y="245"/>
                        </a:lnTo>
                        <a:lnTo>
                          <a:pt x="115" y="245"/>
                        </a:lnTo>
                        <a:lnTo>
                          <a:pt x="115" y="326"/>
                        </a:lnTo>
                        <a:lnTo>
                          <a:pt x="201" y="326"/>
                        </a:lnTo>
                        <a:lnTo>
                          <a:pt x="201" y="408"/>
                        </a:lnTo>
                        <a:lnTo>
                          <a:pt x="115" y="408"/>
                        </a:lnTo>
                        <a:lnTo>
                          <a:pt x="115" y="462"/>
                        </a:lnTo>
                        <a:lnTo>
                          <a:pt x="374" y="462"/>
                        </a:lnTo>
                        <a:lnTo>
                          <a:pt x="489" y="408"/>
                        </a:lnTo>
                        <a:lnTo>
                          <a:pt x="518" y="299"/>
                        </a:lnTo>
                        <a:lnTo>
                          <a:pt x="460" y="272"/>
                        </a:lnTo>
                        <a:lnTo>
                          <a:pt x="460" y="109"/>
                        </a:lnTo>
                        <a:lnTo>
                          <a:pt x="489" y="54"/>
                        </a:lnTo>
                        <a:lnTo>
                          <a:pt x="460" y="0"/>
                        </a:lnTo>
                        <a:lnTo>
                          <a:pt x="345" y="0"/>
                        </a:lnTo>
                        <a:lnTo>
                          <a:pt x="345" y="54"/>
                        </a:lnTo>
                        <a:lnTo>
                          <a:pt x="0" y="54"/>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246" name="Freeform 512"/>
                  <p:cNvSpPr>
                    <a:spLocks/>
                  </p:cNvSpPr>
                  <p:nvPr/>
                </p:nvSpPr>
                <p:spPr bwMode="auto">
                  <a:xfrm>
                    <a:off x="1068" y="2801"/>
                    <a:ext cx="518" cy="462"/>
                  </a:xfrm>
                  <a:custGeom>
                    <a:avLst/>
                    <a:gdLst>
                      <a:gd name="T0" fmla="*/ 0 w 518"/>
                      <a:gd name="T1" fmla="*/ 54 h 462"/>
                      <a:gd name="T2" fmla="*/ 0 w 518"/>
                      <a:gd name="T3" fmla="*/ 109 h 462"/>
                      <a:gd name="T4" fmla="*/ 86 w 518"/>
                      <a:gd name="T5" fmla="*/ 109 h 462"/>
                      <a:gd name="T6" fmla="*/ 86 w 518"/>
                      <a:gd name="T7" fmla="*/ 245 h 462"/>
                      <a:gd name="T8" fmla="*/ 115 w 518"/>
                      <a:gd name="T9" fmla="*/ 245 h 462"/>
                      <a:gd name="T10" fmla="*/ 115 w 518"/>
                      <a:gd name="T11" fmla="*/ 326 h 462"/>
                      <a:gd name="T12" fmla="*/ 201 w 518"/>
                      <a:gd name="T13" fmla="*/ 326 h 462"/>
                      <a:gd name="T14" fmla="*/ 201 w 518"/>
                      <a:gd name="T15" fmla="*/ 408 h 462"/>
                      <a:gd name="T16" fmla="*/ 115 w 518"/>
                      <a:gd name="T17" fmla="*/ 408 h 462"/>
                      <a:gd name="T18" fmla="*/ 115 w 518"/>
                      <a:gd name="T19" fmla="*/ 462 h 462"/>
                      <a:gd name="T20" fmla="*/ 374 w 518"/>
                      <a:gd name="T21" fmla="*/ 462 h 462"/>
                      <a:gd name="T22" fmla="*/ 489 w 518"/>
                      <a:gd name="T23" fmla="*/ 408 h 462"/>
                      <a:gd name="T24" fmla="*/ 518 w 518"/>
                      <a:gd name="T25" fmla="*/ 299 h 462"/>
                      <a:gd name="T26" fmla="*/ 460 w 518"/>
                      <a:gd name="T27" fmla="*/ 272 h 462"/>
                      <a:gd name="T28" fmla="*/ 460 w 518"/>
                      <a:gd name="T29" fmla="*/ 109 h 462"/>
                      <a:gd name="T30" fmla="*/ 489 w 518"/>
                      <a:gd name="T31" fmla="*/ 54 h 462"/>
                      <a:gd name="T32" fmla="*/ 460 w 518"/>
                      <a:gd name="T33" fmla="*/ 0 h 462"/>
                      <a:gd name="T34" fmla="*/ 345 w 518"/>
                      <a:gd name="T35" fmla="*/ 0 h 462"/>
                      <a:gd name="T36" fmla="*/ 345 w 518"/>
                      <a:gd name="T37" fmla="*/ 54 h 462"/>
                      <a:gd name="T38" fmla="*/ 0 w 518"/>
                      <a:gd name="T39" fmla="*/ 54 h 4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8"/>
                      <a:gd name="T61" fmla="*/ 0 h 462"/>
                      <a:gd name="T62" fmla="*/ 518 w 518"/>
                      <a:gd name="T63" fmla="*/ 462 h 4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8" h="462">
                        <a:moveTo>
                          <a:pt x="0" y="54"/>
                        </a:moveTo>
                        <a:lnTo>
                          <a:pt x="0" y="109"/>
                        </a:lnTo>
                        <a:lnTo>
                          <a:pt x="86" y="109"/>
                        </a:lnTo>
                        <a:lnTo>
                          <a:pt x="86" y="245"/>
                        </a:lnTo>
                        <a:lnTo>
                          <a:pt x="115" y="245"/>
                        </a:lnTo>
                        <a:lnTo>
                          <a:pt x="115" y="326"/>
                        </a:lnTo>
                        <a:lnTo>
                          <a:pt x="201" y="326"/>
                        </a:lnTo>
                        <a:lnTo>
                          <a:pt x="201" y="408"/>
                        </a:lnTo>
                        <a:lnTo>
                          <a:pt x="115" y="408"/>
                        </a:lnTo>
                        <a:lnTo>
                          <a:pt x="115" y="462"/>
                        </a:lnTo>
                        <a:lnTo>
                          <a:pt x="374" y="462"/>
                        </a:lnTo>
                        <a:lnTo>
                          <a:pt x="489" y="408"/>
                        </a:lnTo>
                        <a:lnTo>
                          <a:pt x="518" y="299"/>
                        </a:lnTo>
                        <a:lnTo>
                          <a:pt x="460" y="272"/>
                        </a:lnTo>
                        <a:lnTo>
                          <a:pt x="460" y="109"/>
                        </a:lnTo>
                        <a:lnTo>
                          <a:pt x="489" y="54"/>
                        </a:lnTo>
                        <a:lnTo>
                          <a:pt x="460" y="0"/>
                        </a:lnTo>
                        <a:lnTo>
                          <a:pt x="345" y="0"/>
                        </a:lnTo>
                        <a:lnTo>
                          <a:pt x="345" y="54"/>
                        </a:lnTo>
                        <a:lnTo>
                          <a:pt x="0" y="54"/>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34" name="Group 513"/>
                <p:cNvGrpSpPr>
                  <a:grpSpLocks/>
                </p:cNvGrpSpPr>
                <p:nvPr/>
              </p:nvGrpSpPr>
              <p:grpSpPr bwMode="auto">
                <a:xfrm>
                  <a:off x="265" y="3263"/>
                  <a:ext cx="1291" cy="460"/>
                  <a:chOff x="265" y="3263"/>
                  <a:chExt cx="1291" cy="460"/>
                </a:xfrm>
                <a:grpFill/>
              </p:grpSpPr>
              <p:sp>
                <p:nvSpPr>
                  <p:cNvPr id="243" name="Freeform 514"/>
                  <p:cNvSpPr>
                    <a:spLocks/>
                  </p:cNvSpPr>
                  <p:nvPr/>
                </p:nvSpPr>
                <p:spPr bwMode="auto">
                  <a:xfrm>
                    <a:off x="265" y="3263"/>
                    <a:ext cx="1291" cy="460"/>
                  </a:xfrm>
                  <a:custGeom>
                    <a:avLst/>
                    <a:gdLst>
                      <a:gd name="T0" fmla="*/ 230 w 1291"/>
                      <a:gd name="T1" fmla="*/ 0 h 460"/>
                      <a:gd name="T2" fmla="*/ 0 w 1291"/>
                      <a:gd name="T3" fmla="*/ 216 h 460"/>
                      <a:gd name="T4" fmla="*/ 115 w 1291"/>
                      <a:gd name="T5" fmla="*/ 351 h 460"/>
                      <a:gd name="T6" fmla="*/ 230 w 1291"/>
                      <a:gd name="T7" fmla="*/ 297 h 460"/>
                      <a:gd name="T8" fmla="*/ 689 w 1291"/>
                      <a:gd name="T9" fmla="*/ 243 h 460"/>
                      <a:gd name="T10" fmla="*/ 1291 w 1291"/>
                      <a:gd name="T11" fmla="*/ 460 h 460"/>
                      <a:gd name="T12" fmla="*/ 1291 w 1291"/>
                      <a:gd name="T13" fmla="*/ 0 h 460"/>
                      <a:gd name="T14" fmla="*/ 230 w 1291"/>
                      <a:gd name="T15" fmla="*/ 0 h 460"/>
                      <a:gd name="T16" fmla="*/ 0 60000 65536"/>
                      <a:gd name="T17" fmla="*/ 0 60000 65536"/>
                      <a:gd name="T18" fmla="*/ 0 60000 65536"/>
                      <a:gd name="T19" fmla="*/ 0 60000 65536"/>
                      <a:gd name="T20" fmla="*/ 0 60000 65536"/>
                      <a:gd name="T21" fmla="*/ 0 60000 65536"/>
                      <a:gd name="T22" fmla="*/ 0 60000 65536"/>
                      <a:gd name="T23" fmla="*/ 0 60000 65536"/>
                      <a:gd name="T24" fmla="*/ 0 w 1291"/>
                      <a:gd name="T25" fmla="*/ 0 h 460"/>
                      <a:gd name="T26" fmla="*/ 1291 w 1291"/>
                      <a:gd name="T27" fmla="*/ 460 h 4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1" h="460">
                        <a:moveTo>
                          <a:pt x="230" y="0"/>
                        </a:moveTo>
                        <a:lnTo>
                          <a:pt x="0" y="216"/>
                        </a:lnTo>
                        <a:lnTo>
                          <a:pt x="115" y="351"/>
                        </a:lnTo>
                        <a:lnTo>
                          <a:pt x="230" y="297"/>
                        </a:lnTo>
                        <a:lnTo>
                          <a:pt x="689" y="243"/>
                        </a:lnTo>
                        <a:lnTo>
                          <a:pt x="1291" y="460"/>
                        </a:lnTo>
                        <a:lnTo>
                          <a:pt x="1291" y="0"/>
                        </a:lnTo>
                        <a:lnTo>
                          <a:pt x="23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244" name="Freeform 515"/>
                  <p:cNvSpPr>
                    <a:spLocks/>
                  </p:cNvSpPr>
                  <p:nvPr/>
                </p:nvSpPr>
                <p:spPr bwMode="auto">
                  <a:xfrm>
                    <a:off x="265" y="3263"/>
                    <a:ext cx="1291" cy="460"/>
                  </a:xfrm>
                  <a:custGeom>
                    <a:avLst/>
                    <a:gdLst>
                      <a:gd name="T0" fmla="*/ 230 w 1291"/>
                      <a:gd name="T1" fmla="*/ 0 h 460"/>
                      <a:gd name="T2" fmla="*/ 0 w 1291"/>
                      <a:gd name="T3" fmla="*/ 216 h 460"/>
                      <a:gd name="T4" fmla="*/ 115 w 1291"/>
                      <a:gd name="T5" fmla="*/ 351 h 460"/>
                      <a:gd name="T6" fmla="*/ 230 w 1291"/>
                      <a:gd name="T7" fmla="*/ 297 h 460"/>
                      <a:gd name="T8" fmla="*/ 689 w 1291"/>
                      <a:gd name="T9" fmla="*/ 243 h 460"/>
                      <a:gd name="T10" fmla="*/ 1291 w 1291"/>
                      <a:gd name="T11" fmla="*/ 460 h 460"/>
                      <a:gd name="T12" fmla="*/ 1291 w 1291"/>
                      <a:gd name="T13" fmla="*/ 0 h 460"/>
                      <a:gd name="T14" fmla="*/ 230 w 1291"/>
                      <a:gd name="T15" fmla="*/ 0 h 460"/>
                      <a:gd name="T16" fmla="*/ 0 60000 65536"/>
                      <a:gd name="T17" fmla="*/ 0 60000 65536"/>
                      <a:gd name="T18" fmla="*/ 0 60000 65536"/>
                      <a:gd name="T19" fmla="*/ 0 60000 65536"/>
                      <a:gd name="T20" fmla="*/ 0 60000 65536"/>
                      <a:gd name="T21" fmla="*/ 0 60000 65536"/>
                      <a:gd name="T22" fmla="*/ 0 60000 65536"/>
                      <a:gd name="T23" fmla="*/ 0 60000 65536"/>
                      <a:gd name="T24" fmla="*/ 0 w 1291"/>
                      <a:gd name="T25" fmla="*/ 0 h 460"/>
                      <a:gd name="T26" fmla="*/ 1291 w 1291"/>
                      <a:gd name="T27" fmla="*/ 460 h 4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1" h="460">
                        <a:moveTo>
                          <a:pt x="230" y="0"/>
                        </a:moveTo>
                        <a:lnTo>
                          <a:pt x="0" y="216"/>
                        </a:lnTo>
                        <a:lnTo>
                          <a:pt x="115" y="351"/>
                        </a:lnTo>
                        <a:lnTo>
                          <a:pt x="230" y="297"/>
                        </a:lnTo>
                        <a:lnTo>
                          <a:pt x="689" y="243"/>
                        </a:lnTo>
                        <a:lnTo>
                          <a:pt x="1291" y="460"/>
                        </a:lnTo>
                        <a:lnTo>
                          <a:pt x="1291" y="0"/>
                        </a:lnTo>
                        <a:lnTo>
                          <a:pt x="230"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sp>
              <p:nvSpPr>
                <p:cNvPr id="235" name="Rectangle 516"/>
                <p:cNvSpPr>
                  <a:spLocks noChangeArrowheads="1"/>
                </p:cNvSpPr>
                <p:nvPr/>
              </p:nvSpPr>
              <p:spPr bwMode="auto">
                <a:xfrm>
                  <a:off x="603" y="2541"/>
                  <a:ext cx="526"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BEAUREGARD</a:t>
                  </a:r>
                  <a:endParaRPr lang="en-US" sz="1700" dirty="0">
                    <a:solidFill>
                      <a:srgbClr val="000000"/>
                    </a:solidFill>
                    <a:latin typeface="Arial" charset="0"/>
                  </a:endParaRPr>
                </a:p>
              </p:txBody>
            </p:sp>
            <p:sp>
              <p:nvSpPr>
                <p:cNvPr id="236" name="Rectangle 517"/>
                <p:cNvSpPr>
                  <a:spLocks noChangeArrowheads="1"/>
                </p:cNvSpPr>
                <p:nvPr/>
              </p:nvSpPr>
              <p:spPr bwMode="auto">
                <a:xfrm>
                  <a:off x="1289" y="2607"/>
                  <a:ext cx="243"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ALLEN</a:t>
                  </a:r>
                  <a:endParaRPr lang="en-US" sz="1700">
                    <a:solidFill>
                      <a:srgbClr val="000000"/>
                    </a:solidFill>
                    <a:latin typeface="Arial" charset="0"/>
                  </a:endParaRPr>
                </a:p>
              </p:txBody>
            </p:sp>
            <p:sp>
              <p:nvSpPr>
                <p:cNvPr id="237" name="Rectangle 519"/>
                <p:cNvSpPr>
                  <a:spLocks noChangeArrowheads="1"/>
                </p:cNvSpPr>
                <p:nvPr/>
              </p:nvSpPr>
              <p:spPr bwMode="auto">
                <a:xfrm>
                  <a:off x="1202" y="2979"/>
                  <a:ext cx="438"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JEFFERSON</a:t>
                  </a:r>
                  <a:endParaRPr lang="en-US" sz="1700">
                    <a:solidFill>
                      <a:srgbClr val="000000"/>
                    </a:solidFill>
                    <a:latin typeface="Arial" charset="0"/>
                  </a:endParaRPr>
                </a:p>
              </p:txBody>
            </p:sp>
            <p:sp>
              <p:nvSpPr>
                <p:cNvPr id="238" name="Rectangle 520"/>
                <p:cNvSpPr>
                  <a:spLocks noChangeArrowheads="1"/>
                </p:cNvSpPr>
                <p:nvPr/>
              </p:nvSpPr>
              <p:spPr bwMode="auto">
                <a:xfrm>
                  <a:off x="1283" y="3037"/>
                  <a:ext cx="22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DAVIS</a:t>
                  </a:r>
                  <a:endParaRPr lang="en-US" sz="1700">
                    <a:solidFill>
                      <a:srgbClr val="000000"/>
                    </a:solidFill>
                    <a:latin typeface="Arial" charset="0"/>
                  </a:endParaRPr>
                </a:p>
              </p:txBody>
            </p:sp>
            <p:sp>
              <p:nvSpPr>
                <p:cNvPr id="239" name="Rectangle 521"/>
                <p:cNvSpPr>
                  <a:spLocks noChangeArrowheads="1"/>
                </p:cNvSpPr>
                <p:nvPr/>
              </p:nvSpPr>
              <p:spPr bwMode="auto">
                <a:xfrm>
                  <a:off x="806" y="3358"/>
                  <a:ext cx="37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CAMERON</a:t>
                  </a:r>
                  <a:endParaRPr lang="en-US" sz="1700">
                    <a:solidFill>
                      <a:srgbClr val="000000"/>
                    </a:solidFill>
                    <a:latin typeface="Arial" charset="0"/>
                  </a:endParaRPr>
                </a:p>
              </p:txBody>
            </p:sp>
            <p:sp>
              <p:nvSpPr>
                <p:cNvPr id="240" name="AutoShape 522"/>
                <p:cNvSpPr>
                  <a:spLocks noChangeArrowheads="1"/>
                </p:cNvSpPr>
                <p:nvPr/>
              </p:nvSpPr>
              <p:spPr bwMode="auto">
                <a:xfrm>
                  <a:off x="779" y="3070"/>
                  <a:ext cx="103" cy="100"/>
                </a:xfrm>
                <a:prstGeom prst="star5">
                  <a:avLst/>
                </a:prstGeom>
                <a:grpFill/>
                <a:ln w="9525">
                  <a:noFill/>
                  <a:miter lim="800000"/>
                  <a:headEnd/>
                  <a:tailEnd/>
                </a:ln>
                <a:effectLst/>
              </p:spPr>
              <p:txBody>
                <a:bodyPr wrap="none" anchor="ctr"/>
                <a:lstStyle/>
                <a:p>
                  <a:pPr defTabSz="914400" fontAlgn="base">
                    <a:spcBef>
                      <a:spcPct val="0"/>
                    </a:spcBef>
                    <a:spcAft>
                      <a:spcPct val="0"/>
                    </a:spcAft>
                    <a:defRPr/>
                  </a:pPr>
                  <a:endParaRPr lang="en-US" sz="10700">
                    <a:solidFill>
                      <a:srgbClr val="000000"/>
                    </a:solidFill>
                    <a:latin typeface="Arial" charset="0"/>
                  </a:endParaRPr>
                </a:p>
              </p:txBody>
            </p:sp>
            <p:sp>
              <p:nvSpPr>
                <p:cNvPr id="241" name="Text Box 523"/>
                <p:cNvSpPr txBox="1">
                  <a:spLocks noChangeArrowheads="1"/>
                </p:cNvSpPr>
                <p:nvPr/>
              </p:nvSpPr>
              <p:spPr bwMode="auto">
                <a:xfrm>
                  <a:off x="913" y="2482"/>
                  <a:ext cx="414" cy="623"/>
                </a:xfrm>
                <a:prstGeom prst="rect">
                  <a:avLst/>
                </a:prstGeom>
                <a:grpFill/>
                <a:ln w="9525">
                  <a:noFill/>
                  <a:miter lim="800000"/>
                  <a:headEnd/>
                  <a:tailEnd/>
                </a:ln>
              </p:spPr>
              <p:txBody>
                <a:bodyPr wrap="none" lIns="84894" tIns="42447" rIns="84894" bIns="42447">
                  <a:spAutoFit/>
                </a:bodyPr>
                <a:lstStyle/>
                <a:p>
                  <a:pPr defTabSz="849313" fontAlgn="base">
                    <a:spcBef>
                      <a:spcPct val="0"/>
                    </a:spcBef>
                    <a:spcAft>
                      <a:spcPct val="0"/>
                    </a:spcAft>
                  </a:pPr>
                  <a:r>
                    <a:rPr lang="en-US" sz="3700" b="1" dirty="0">
                      <a:solidFill>
                        <a:srgbClr val="000000"/>
                      </a:solidFill>
                      <a:latin typeface="Arial" charset="0"/>
                    </a:rPr>
                    <a:t>5</a:t>
                  </a:r>
                </a:p>
              </p:txBody>
            </p:sp>
            <p:sp>
              <p:nvSpPr>
                <p:cNvPr id="242" name="Rectangle 497"/>
                <p:cNvSpPr>
                  <a:spLocks noChangeArrowheads="1"/>
                </p:cNvSpPr>
                <p:nvPr/>
              </p:nvSpPr>
              <p:spPr bwMode="auto">
                <a:xfrm>
                  <a:off x="598" y="3046"/>
                  <a:ext cx="427"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CALCASIEU</a:t>
                  </a:r>
                  <a:endParaRPr lang="en-US" sz="1700" dirty="0">
                    <a:solidFill>
                      <a:srgbClr val="000000"/>
                    </a:solidFill>
                    <a:latin typeface="Arial" charset="0"/>
                  </a:endParaRPr>
                </a:p>
              </p:txBody>
            </p:sp>
          </p:grpSp>
          <p:grpSp>
            <p:nvGrpSpPr>
              <p:cNvPr id="13" name="Group 524"/>
              <p:cNvGrpSpPr>
                <a:grpSpLocks/>
              </p:cNvGrpSpPr>
              <p:nvPr/>
            </p:nvGrpSpPr>
            <p:grpSpPr bwMode="auto">
              <a:xfrm>
                <a:off x="3123" y="2231"/>
                <a:ext cx="1275" cy="841"/>
                <a:chOff x="3123" y="2231"/>
                <a:chExt cx="1275" cy="841"/>
              </a:xfrm>
              <a:grpFill/>
            </p:grpSpPr>
            <p:grpSp>
              <p:nvGrpSpPr>
                <p:cNvPr id="163" name="Group 525"/>
                <p:cNvGrpSpPr>
                  <a:grpSpLocks/>
                </p:cNvGrpSpPr>
                <p:nvPr/>
              </p:nvGrpSpPr>
              <p:grpSpPr bwMode="auto">
                <a:xfrm>
                  <a:off x="3163" y="2231"/>
                  <a:ext cx="315" cy="381"/>
                  <a:chOff x="3163" y="2231"/>
                  <a:chExt cx="315" cy="381"/>
                </a:xfrm>
                <a:grpFill/>
              </p:grpSpPr>
              <p:sp>
                <p:nvSpPr>
                  <p:cNvPr id="218" name="Freeform 526"/>
                  <p:cNvSpPr>
                    <a:spLocks/>
                  </p:cNvSpPr>
                  <p:nvPr/>
                </p:nvSpPr>
                <p:spPr bwMode="auto">
                  <a:xfrm>
                    <a:off x="3163" y="2231"/>
                    <a:ext cx="315" cy="381"/>
                  </a:xfrm>
                  <a:custGeom>
                    <a:avLst/>
                    <a:gdLst>
                      <a:gd name="T0" fmla="*/ 57 w 315"/>
                      <a:gd name="T1" fmla="*/ 0 h 381"/>
                      <a:gd name="T2" fmla="*/ 29 w 315"/>
                      <a:gd name="T3" fmla="*/ 136 h 381"/>
                      <a:gd name="T4" fmla="*/ 57 w 315"/>
                      <a:gd name="T5" fmla="*/ 327 h 381"/>
                      <a:gd name="T6" fmla="*/ 0 w 315"/>
                      <a:gd name="T7" fmla="*/ 381 h 381"/>
                      <a:gd name="T8" fmla="*/ 315 w 315"/>
                      <a:gd name="T9" fmla="*/ 381 h 381"/>
                      <a:gd name="T10" fmla="*/ 315 w 315"/>
                      <a:gd name="T11" fmla="*/ 0 h 381"/>
                      <a:gd name="T12" fmla="*/ 57 w 315"/>
                      <a:gd name="T13" fmla="*/ 0 h 381"/>
                      <a:gd name="T14" fmla="*/ 0 60000 65536"/>
                      <a:gd name="T15" fmla="*/ 0 60000 65536"/>
                      <a:gd name="T16" fmla="*/ 0 60000 65536"/>
                      <a:gd name="T17" fmla="*/ 0 60000 65536"/>
                      <a:gd name="T18" fmla="*/ 0 60000 65536"/>
                      <a:gd name="T19" fmla="*/ 0 60000 65536"/>
                      <a:gd name="T20" fmla="*/ 0 60000 65536"/>
                      <a:gd name="T21" fmla="*/ 0 w 315"/>
                      <a:gd name="T22" fmla="*/ 0 h 381"/>
                      <a:gd name="T23" fmla="*/ 315 w 315"/>
                      <a:gd name="T24" fmla="*/ 381 h 3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5" h="381">
                        <a:moveTo>
                          <a:pt x="57" y="0"/>
                        </a:moveTo>
                        <a:lnTo>
                          <a:pt x="29" y="136"/>
                        </a:lnTo>
                        <a:lnTo>
                          <a:pt x="57" y="327"/>
                        </a:lnTo>
                        <a:lnTo>
                          <a:pt x="0" y="381"/>
                        </a:lnTo>
                        <a:lnTo>
                          <a:pt x="315" y="381"/>
                        </a:lnTo>
                        <a:lnTo>
                          <a:pt x="315" y="0"/>
                        </a:lnTo>
                        <a:lnTo>
                          <a:pt x="57"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219" name="Freeform 527"/>
                  <p:cNvSpPr>
                    <a:spLocks/>
                  </p:cNvSpPr>
                  <p:nvPr/>
                </p:nvSpPr>
                <p:spPr bwMode="auto">
                  <a:xfrm>
                    <a:off x="3163" y="2231"/>
                    <a:ext cx="315" cy="381"/>
                  </a:xfrm>
                  <a:custGeom>
                    <a:avLst/>
                    <a:gdLst>
                      <a:gd name="T0" fmla="*/ 57 w 315"/>
                      <a:gd name="T1" fmla="*/ 0 h 381"/>
                      <a:gd name="T2" fmla="*/ 29 w 315"/>
                      <a:gd name="T3" fmla="*/ 136 h 381"/>
                      <a:gd name="T4" fmla="*/ 57 w 315"/>
                      <a:gd name="T5" fmla="*/ 327 h 381"/>
                      <a:gd name="T6" fmla="*/ 0 w 315"/>
                      <a:gd name="T7" fmla="*/ 381 h 381"/>
                      <a:gd name="T8" fmla="*/ 315 w 315"/>
                      <a:gd name="T9" fmla="*/ 381 h 381"/>
                      <a:gd name="T10" fmla="*/ 315 w 315"/>
                      <a:gd name="T11" fmla="*/ 0 h 381"/>
                      <a:gd name="T12" fmla="*/ 57 w 315"/>
                      <a:gd name="T13" fmla="*/ 0 h 381"/>
                      <a:gd name="T14" fmla="*/ 0 60000 65536"/>
                      <a:gd name="T15" fmla="*/ 0 60000 65536"/>
                      <a:gd name="T16" fmla="*/ 0 60000 65536"/>
                      <a:gd name="T17" fmla="*/ 0 60000 65536"/>
                      <a:gd name="T18" fmla="*/ 0 60000 65536"/>
                      <a:gd name="T19" fmla="*/ 0 60000 65536"/>
                      <a:gd name="T20" fmla="*/ 0 60000 65536"/>
                      <a:gd name="T21" fmla="*/ 0 w 315"/>
                      <a:gd name="T22" fmla="*/ 0 h 381"/>
                      <a:gd name="T23" fmla="*/ 315 w 315"/>
                      <a:gd name="T24" fmla="*/ 381 h 3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5" h="381">
                        <a:moveTo>
                          <a:pt x="57" y="0"/>
                        </a:moveTo>
                        <a:lnTo>
                          <a:pt x="29" y="136"/>
                        </a:lnTo>
                        <a:lnTo>
                          <a:pt x="57" y="327"/>
                        </a:lnTo>
                        <a:lnTo>
                          <a:pt x="0" y="381"/>
                        </a:lnTo>
                        <a:lnTo>
                          <a:pt x="315" y="381"/>
                        </a:lnTo>
                        <a:lnTo>
                          <a:pt x="315" y="0"/>
                        </a:lnTo>
                        <a:lnTo>
                          <a:pt x="57"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164" name="Group 528"/>
                <p:cNvGrpSpPr>
                  <a:grpSpLocks/>
                </p:cNvGrpSpPr>
                <p:nvPr/>
              </p:nvGrpSpPr>
              <p:grpSpPr bwMode="auto">
                <a:xfrm>
                  <a:off x="3478" y="2231"/>
                  <a:ext cx="315" cy="732"/>
                  <a:chOff x="3478" y="2231"/>
                  <a:chExt cx="315" cy="732"/>
                </a:xfrm>
                <a:grpFill/>
              </p:grpSpPr>
              <p:sp>
                <p:nvSpPr>
                  <p:cNvPr id="216" name="Freeform 529"/>
                  <p:cNvSpPr>
                    <a:spLocks/>
                  </p:cNvSpPr>
                  <p:nvPr/>
                </p:nvSpPr>
                <p:spPr bwMode="auto">
                  <a:xfrm>
                    <a:off x="3478" y="2231"/>
                    <a:ext cx="315" cy="732"/>
                  </a:xfrm>
                  <a:custGeom>
                    <a:avLst/>
                    <a:gdLst>
                      <a:gd name="T0" fmla="*/ 0 w 315"/>
                      <a:gd name="T1" fmla="*/ 0 h 732"/>
                      <a:gd name="T2" fmla="*/ 0 w 315"/>
                      <a:gd name="T3" fmla="*/ 515 h 732"/>
                      <a:gd name="T4" fmla="*/ 86 w 315"/>
                      <a:gd name="T5" fmla="*/ 678 h 732"/>
                      <a:gd name="T6" fmla="*/ 258 w 315"/>
                      <a:gd name="T7" fmla="*/ 732 h 732"/>
                      <a:gd name="T8" fmla="*/ 315 w 315"/>
                      <a:gd name="T9" fmla="*/ 651 h 732"/>
                      <a:gd name="T10" fmla="*/ 287 w 315"/>
                      <a:gd name="T11" fmla="*/ 299 h 732"/>
                      <a:gd name="T12" fmla="*/ 201 w 315"/>
                      <a:gd name="T13" fmla="*/ 81 h 732"/>
                      <a:gd name="T14" fmla="*/ 201 w 315"/>
                      <a:gd name="T15" fmla="*/ 0 h 732"/>
                      <a:gd name="T16" fmla="*/ 0 w 315"/>
                      <a:gd name="T17" fmla="*/ 0 h 7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5"/>
                      <a:gd name="T28" fmla="*/ 0 h 732"/>
                      <a:gd name="T29" fmla="*/ 315 w 315"/>
                      <a:gd name="T30" fmla="*/ 732 h 7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5" h="732">
                        <a:moveTo>
                          <a:pt x="0" y="0"/>
                        </a:moveTo>
                        <a:lnTo>
                          <a:pt x="0" y="515"/>
                        </a:lnTo>
                        <a:lnTo>
                          <a:pt x="86" y="678"/>
                        </a:lnTo>
                        <a:lnTo>
                          <a:pt x="258" y="732"/>
                        </a:lnTo>
                        <a:lnTo>
                          <a:pt x="315" y="651"/>
                        </a:lnTo>
                        <a:lnTo>
                          <a:pt x="287" y="299"/>
                        </a:lnTo>
                        <a:lnTo>
                          <a:pt x="201" y="81"/>
                        </a:lnTo>
                        <a:lnTo>
                          <a:pt x="201" y="0"/>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217" name="Freeform 530"/>
                  <p:cNvSpPr>
                    <a:spLocks/>
                  </p:cNvSpPr>
                  <p:nvPr/>
                </p:nvSpPr>
                <p:spPr bwMode="auto">
                  <a:xfrm>
                    <a:off x="3478" y="2231"/>
                    <a:ext cx="315" cy="732"/>
                  </a:xfrm>
                  <a:custGeom>
                    <a:avLst/>
                    <a:gdLst>
                      <a:gd name="T0" fmla="*/ 0 w 315"/>
                      <a:gd name="T1" fmla="*/ 0 h 732"/>
                      <a:gd name="T2" fmla="*/ 0 w 315"/>
                      <a:gd name="T3" fmla="*/ 515 h 732"/>
                      <a:gd name="T4" fmla="*/ 86 w 315"/>
                      <a:gd name="T5" fmla="*/ 678 h 732"/>
                      <a:gd name="T6" fmla="*/ 258 w 315"/>
                      <a:gd name="T7" fmla="*/ 732 h 732"/>
                      <a:gd name="T8" fmla="*/ 315 w 315"/>
                      <a:gd name="T9" fmla="*/ 651 h 732"/>
                      <a:gd name="T10" fmla="*/ 287 w 315"/>
                      <a:gd name="T11" fmla="*/ 299 h 732"/>
                      <a:gd name="T12" fmla="*/ 201 w 315"/>
                      <a:gd name="T13" fmla="*/ 81 h 732"/>
                      <a:gd name="T14" fmla="*/ 201 w 315"/>
                      <a:gd name="T15" fmla="*/ 0 h 732"/>
                      <a:gd name="T16" fmla="*/ 0 w 315"/>
                      <a:gd name="T17" fmla="*/ 0 h 7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5"/>
                      <a:gd name="T28" fmla="*/ 0 h 732"/>
                      <a:gd name="T29" fmla="*/ 315 w 315"/>
                      <a:gd name="T30" fmla="*/ 732 h 7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5" h="732">
                        <a:moveTo>
                          <a:pt x="0" y="0"/>
                        </a:moveTo>
                        <a:lnTo>
                          <a:pt x="0" y="515"/>
                        </a:lnTo>
                        <a:lnTo>
                          <a:pt x="86" y="678"/>
                        </a:lnTo>
                        <a:lnTo>
                          <a:pt x="258" y="732"/>
                        </a:lnTo>
                        <a:lnTo>
                          <a:pt x="315" y="651"/>
                        </a:lnTo>
                        <a:lnTo>
                          <a:pt x="287" y="299"/>
                        </a:lnTo>
                        <a:lnTo>
                          <a:pt x="201" y="81"/>
                        </a:lnTo>
                        <a:lnTo>
                          <a:pt x="201" y="0"/>
                        </a:lnTo>
                        <a:lnTo>
                          <a:pt x="0"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165" name="Group 531"/>
                <p:cNvGrpSpPr>
                  <a:grpSpLocks/>
                </p:cNvGrpSpPr>
                <p:nvPr/>
              </p:nvGrpSpPr>
              <p:grpSpPr bwMode="auto">
                <a:xfrm>
                  <a:off x="3680" y="2231"/>
                  <a:ext cx="573" cy="327"/>
                  <a:chOff x="3680" y="2231"/>
                  <a:chExt cx="573" cy="327"/>
                </a:xfrm>
                <a:grpFill/>
              </p:grpSpPr>
              <p:sp>
                <p:nvSpPr>
                  <p:cNvPr id="214" name="Freeform 532"/>
                  <p:cNvSpPr>
                    <a:spLocks/>
                  </p:cNvSpPr>
                  <p:nvPr/>
                </p:nvSpPr>
                <p:spPr bwMode="auto">
                  <a:xfrm>
                    <a:off x="3680" y="2231"/>
                    <a:ext cx="573" cy="327"/>
                  </a:xfrm>
                  <a:custGeom>
                    <a:avLst/>
                    <a:gdLst>
                      <a:gd name="T0" fmla="*/ 0 w 573"/>
                      <a:gd name="T1" fmla="*/ 0 h 327"/>
                      <a:gd name="T2" fmla="*/ 0 w 573"/>
                      <a:gd name="T3" fmla="*/ 82 h 327"/>
                      <a:gd name="T4" fmla="*/ 85 w 573"/>
                      <a:gd name="T5" fmla="*/ 300 h 327"/>
                      <a:gd name="T6" fmla="*/ 343 w 573"/>
                      <a:gd name="T7" fmla="*/ 327 h 327"/>
                      <a:gd name="T8" fmla="*/ 458 w 573"/>
                      <a:gd name="T9" fmla="*/ 327 h 327"/>
                      <a:gd name="T10" fmla="*/ 573 w 573"/>
                      <a:gd name="T11" fmla="*/ 0 h 327"/>
                      <a:gd name="T12" fmla="*/ 0 w 573"/>
                      <a:gd name="T13" fmla="*/ 0 h 327"/>
                      <a:gd name="T14" fmla="*/ 0 60000 65536"/>
                      <a:gd name="T15" fmla="*/ 0 60000 65536"/>
                      <a:gd name="T16" fmla="*/ 0 60000 65536"/>
                      <a:gd name="T17" fmla="*/ 0 60000 65536"/>
                      <a:gd name="T18" fmla="*/ 0 60000 65536"/>
                      <a:gd name="T19" fmla="*/ 0 60000 65536"/>
                      <a:gd name="T20" fmla="*/ 0 60000 65536"/>
                      <a:gd name="T21" fmla="*/ 0 w 573"/>
                      <a:gd name="T22" fmla="*/ 0 h 327"/>
                      <a:gd name="T23" fmla="*/ 573 w 573"/>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327">
                        <a:moveTo>
                          <a:pt x="0" y="0"/>
                        </a:moveTo>
                        <a:lnTo>
                          <a:pt x="0" y="82"/>
                        </a:lnTo>
                        <a:lnTo>
                          <a:pt x="85" y="300"/>
                        </a:lnTo>
                        <a:lnTo>
                          <a:pt x="343" y="327"/>
                        </a:lnTo>
                        <a:lnTo>
                          <a:pt x="458" y="327"/>
                        </a:lnTo>
                        <a:lnTo>
                          <a:pt x="573" y="0"/>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215" name="Freeform 533"/>
                  <p:cNvSpPr>
                    <a:spLocks/>
                  </p:cNvSpPr>
                  <p:nvPr/>
                </p:nvSpPr>
                <p:spPr bwMode="auto">
                  <a:xfrm>
                    <a:off x="3680" y="2231"/>
                    <a:ext cx="573" cy="327"/>
                  </a:xfrm>
                  <a:custGeom>
                    <a:avLst/>
                    <a:gdLst>
                      <a:gd name="T0" fmla="*/ 0 w 573"/>
                      <a:gd name="T1" fmla="*/ 0 h 327"/>
                      <a:gd name="T2" fmla="*/ 0 w 573"/>
                      <a:gd name="T3" fmla="*/ 82 h 327"/>
                      <a:gd name="T4" fmla="*/ 85 w 573"/>
                      <a:gd name="T5" fmla="*/ 300 h 327"/>
                      <a:gd name="T6" fmla="*/ 343 w 573"/>
                      <a:gd name="T7" fmla="*/ 327 h 327"/>
                      <a:gd name="T8" fmla="*/ 458 w 573"/>
                      <a:gd name="T9" fmla="*/ 327 h 327"/>
                      <a:gd name="T10" fmla="*/ 573 w 573"/>
                      <a:gd name="T11" fmla="*/ 0 h 327"/>
                      <a:gd name="T12" fmla="*/ 0 w 573"/>
                      <a:gd name="T13" fmla="*/ 0 h 327"/>
                      <a:gd name="T14" fmla="*/ 0 60000 65536"/>
                      <a:gd name="T15" fmla="*/ 0 60000 65536"/>
                      <a:gd name="T16" fmla="*/ 0 60000 65536"/>
                      <a:gd name="T17" fmla="*/ 0 60000 65536"/>
                      <a:gd name="T18" fmla="*/ 0 60000 65536"/>
                      <a:gd name="T19" fmla="*/ 0 60000 65536"/>
                      <a:gd name="T20" fmla="*/ 0 60000 65536"/>
                      <a:gd name="T21" fmla="*/ 0 w 573"/>
                      <a:gd name="T22" fmla="*/ 0 h 327"/>
                      <a:gd name="T23" fmla="*/ 573 w 573"/>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327">
                        <a:moveTo>
                          <a:pt x="0" y="0"/>
                        </a:moveTo>
                        <a:lnTo>
                          <a:pt x="0" y="82"/>
                        </a:lnTo>
                        <a:lnTo>
                          <a:pt x="85" y="300"/>
                        </a:lnTo>
                        <a:lnTo>
                          <a:pt x="343" y="327"/>
                        </a:lnTo>
                        <a:lnTo>
                          <a:pt x="458" y="327"/>
                        </a:lnTo>
                        <a:lnTo>
                          <a:pt x="573" y="0"/>
                        </a:lnTo>
                        <a:lnTo>
                          <a:pt x="0"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166" name="Group 534"/>
                <p:cNvGrpSpPr>
                  <a:grpSpLocks/>
                </p:cNvGrpSpPr>
                <p:nvPr/>
              </p:nvGrpSpPr>
              <p:grpSpPr bwMode="auto">
                <a:xfrm>
                  <a:off x="3764" y="2530"/>
                  <a:ext cx="634" cy="542"/>
                  <a:chOff x="3764" y="2530"/>
                  <a:chExt cx="634" cy="542"/>
                </a:xfrm>
                <a:grpFill/>
              </p:grpSpPr>
              <p:sp>
                <p:nvSpPr>
                  <p:cNvPr id="212" name="Freeform 535"/>
                  <p:cNvSpPr>
                    <a:spLocks/>
                  </p:cNvSpPr>
                  <p:nvPr/>
                </p:nvSpPr>
                <p:spPr bwMode="auto">
                  <a:xfrm>
                    <a:off x="3764" y="2530"/>
                    <a:ext cx="634" cy="542"/>
                  </a:xfrm>
                  <a:custGeom>
                    <a:avLst/>
                    <a:gdLst>
                      <a:gd name="T0" fmla="*/ 0 w 634"/>
                      <a:gd name="T1" fmla="*/ 0 h 542"/>
                      <a:gd name="T2" fmla="*/ 29 w 634"/>
                      <a:gd name="T3" fmla="*/ 352 h 542"/>
                      <a:gd name="T4" fmla="*/ 87 w 634"/>
                      <a:gd name="T5" fmla="*/ 325 h 542"/>
                      <a:gd name="T6" fmla="*/ 260 w 634"/>
                      <a:gd name="T7" fmla="*/ 406 h 542"/>
                      <a:gd name="T8" fmla="*/ 260 w 634"/>
                      <a:gd name="T9" fmla="*/ 461 h 542"/>
                      <a:gd name="T10" fmla="*/ 519 w 634"/>
                      <a:gd name="T11" fmla="*/ 542 h 542"/>
                      <a:gd name="T12" fmla="*/ 605 w 634"/>
                      <a:gd name="T13" fmla="*/ 515 h 542"/>
                      <a:gd name="T14" fmla="*/ 634 w 634"/>
                      <a:gd name="T15" fmla="*/ 461 h 542"/>
                      <a:gd name="T16" fmla="*/ 548 w 634"/>
                      <a:gd name="T17" fmla="*/ 243 h 542"/>
                      <a:gd name="T18" fmla="*/ 375 w 634"/>
                      <a:gd name="T19" fmla="*/ 27 h 542"/>
                      <a:gd name="T20" fmla="*/ 260 w 634"/>
                      <a:gd name="T21" fmla="*/ 27 h 542"/>
                      <a:gd name="T22" fmla="*/ 0 w 634"/>
                      <a:gd name="T23" fmla="*/ 0 h 5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4"/>
                      <a:gd name="T37" fmla="*/ 0 h 542"/>
                      <a:gd name="T38" fmla="*/ 634 w 634"/>
                      <a:gd name="T39" fmla="*/ 542 h 5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4" h="542">
                        <a:moveTo>
                          <a:pt x="0" y="0"/>
                        </a:moveTo>
                        <a:lnTo>
                          <a:pt x="29" y="352"/>
                        </a:lnTo>
                        <a:lnTo>
                          <a:pt x="87" y="325"/>
                        </a:lnTo>
                        <a:lnTo>
                          <a:pt x="260" y="406"/>
                        </a:lnTo>
                        <a:lnTo>
                          <a:pt x="260" y="461"/>
                        </a:lnTo>
                        <a:lnTo>
                          <a:pt x="519" y="542"/>
                        </a:lnTo>
                        <a:lnTo>
                          <a:pt x="605" y="515"/>
                        </a:lnTo>
                        <a:lnTo>
                          <a:pt x="634" y="461"/>
                        </a:lnTo>
                        <a:lnTo>
                          <a:pt x="548" y="243"/>
                        </a:lnTo>
                        <a:lnTo>
                          <a:pt x="375" y="27"/>
                        </a:lnTo>
                        <a:lnTo>
                          <a:pt x="260" y="27"/>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213" name="Freeform 536"/>
                  <p:cNvSpPr>
                    <a:spLocks/>
                  </p:cNvSpPr>
                  <p:nvPr/>
                </p:nvSpPr>
                <p:spPr bwMode="auto">
                  <a:xfrm>
                    <a:off x="3764" y="2530"/>
                    <a:ext cx="634" cy="542"/>
                  </a:xfrm>
                  <a:custGeom>
                    <a:avLst/>
                    <a:gdLst>
                      <a:gd name="T0" fmla="*/ 0 w 634"/>
                      <a:gd name="T1" fmla="*/ 0 h 542"/>
                      <a:gd name="T2" fmla="*/ 29 w 634"/>
                      <a:gd name="T3" fmla="*/ 352 h 542"/>
                      <a:gd name="T4" fmla="*/ 87 w 634"/>
                      <a:gd name="T5" fmla="*/ 325 h 542"/>
                      <a:gd name="T6" fmla="*/ 260 w 634"/>
                      <a:gd name="T7" fmla="*/ 406 h 542"/>
                      <a:gd name="T8" fmla="*/ 260 w 634"/>
                      <a:gd name="T9" fmla="*/ 461 h 542"/>
                      <a:gd name="T10" fmla="*/ 519 w 634"/>
                      <a:gd name="T11" fmla="*/ 542 h 542"/>
                      <a:gd name="T12" fmla="*/ 605 w 634"/>
                      <a:gd name="T13" fmla="*/ 515 h 542"/>
                      <a:gd name="T14" fmla="*/ 634 w 634"/>
                      <a:gd name="T15" fmla="*/ 461 h 542"/>
                      <a:gd name="T16" fmla="*/ 548 w 634"/>
                      <a:gd name="T17" fmla="*/ 243 h 542"/>
                      <a:gd name="T18" fmla="*/ 375 w 634"/>
                      <a:gd name="T19" fmla="*/ 27 h 542"/>
                      <a:gd name="T20" fmla="*/ 260 w 634"/>
                      <a:gd name="T21" fmla="*/ 27 h 542"/>
                      <a:gd name="T22" fmla="*/ 0 w 634"/>
                      <a:gd name="T23" fmla="*/ 0 h 5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4"/>
                      <a:gd name="T37" fmla="*/ 0 h 542"/>
                      <a:gd name="T38" fmla="*/ 634 w 634"/>
                      <a:gd name="T39" fmla="*/ 542 h 5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4" h="542">
                        <a:moveTo>
                          <a:pt x="0" y="0"/>
                        </a:moveTo>
                        <a:lnTo>
                          <a:pt x="29" y="352"/>
                        </a:lnTo>
                        <a:lnTo>
                          <a:pt x="87" y="325"/>
                        </a:lnTo>
                        <a:lnTo>
                          <a:pt x="260" y="406"/>
                        </a:lnTo>
                        <a:lnTo>
                          <a:pt x="260" y="461"/>
                        </a:lnTo>
                        <a:lnTo>
                          <a:pt x="519" y="542"/>
                        </a:lnTo>
                        <a:lnTo>
                          <a:pt x="605" y="515"/>
                        </a:lnTo>
                        <a:lnTo>
                          <a:pt x="634" y="461"/>
                        </a:lnTo>
                        <a:lnTo>
                          <a:pt x="548" y="243"/>
                        </a:lnTo>
                        <a:lnTo>
                          <a:pt x="375" y="27"/>
                        </a:lnTo>
                        <a:lnTo>
                          <a:pt x="260" y="27"/>
                        </a:lnTo>
                        <a:lnTo>
                          <a:pt x="0"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sp>
              <p:nvSpPr>
                <p:cNvPr id="167" name="Rectangle 537"/>
                <p:cNvSpPr>
                  <a:spLocks noChangeArrowheads="1"/>
                </p:cNvSpPr>
                <p:nvPr/>
              </p:nvSpPr>
              <p:spPr bwMode="auto">
                <a:xfrm>
                  <a:off x="3260" y="2345"/>
                  <a:ext cx="21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SAINT</a:t>
                  </a:r>
                  <a:endParaRPr lang="en-US" sz="1700">
                    <a:solidFill>
                      <a:srgbClr val="000000"/>
                    </a:solidFill>
                    <a:latin typeface="Arial" charset="0"/>
                  </a:endParaRPr>
                </a:p>
              </p:txBody>
            </p:sp>
            <p:sp>
              <p:nvSpPr>
                <p:cNvPr id="168" name="Rectangle 538"/>
                <p:cNvSpPr>
                  <a:spLocks noChangeArrowheads="1"/>
                </p:cNvSpPr>
                <p:nvPr/>
              </p:nvSpPr>
              <p:spPr bwMode="auto">
                <a:xfrm>
                  <a:off x="3248" y="2403"/>
                  <a:ext cx="301"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HELENA</a:t>
                  </a:r>
                  <a:endParaRPr lang="en-US" sz="1700">
                    <a:solidFill>
                      <a:srgbClr val="000000"/>
                    </a:solidFill>
                    <a:latin typeface="Arial" charset="0"/>
                  </a:endParaRPr>
                </a:p>
              </p:txBody>
            </p:sp>
            <p:sp>
              <p:nvSpPr>
                <p:cNvPr id="169" name="Rectangle 539"/>
                <p:cNvSpPr>
                  <a:spLocks noChangeArrowheads="1"/>
                </p:cNvSpPr>
                <p:nvPr/>
              </p:nvSpPr>
              <p:spPr bwMode="auto">
                <a:xfrm>
                  <a:off x="3587" y="2309"/>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A</a:t>
                  </a:r>
                  <a:endParaRPr lang="en-US" sz="1700">
                    <a:solidFill>
                      <a:srgbClr val="000000"/>
                    </a:solidFill>
                    <a:latin typeface="Arial" charset="0"/>
                  </a:endParaRPr>
                </a:p>
              </p:txBody>
            </p:sp>
            <p:sp>
              <p:nvSpPr>
                <p:cNvPr id="170" name="Rectangle 540"/>
                <p:cNvSpPr>
                  <a:spLocks noChangeArrowheads="1"/>
                </p:cNvSpPr>
                <p:nvPr/>
              </p:nvSpPr>
              <p:spPr bwMode="auto">
                <a:xfrm>
                  <a:off x="3587" y="2366"/>
                  <a:ext cx="54"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N</a:t>
                  </a:r>
                  <a:endParaRPr lang="en-US" sz="1700">
                    <a:solidFill>
                      <a:srgbClr val="000000"/>
                    </a:solidFill>
                    <a:latin typeface="Arial" charset="0"/>
                  </a:endParaRPr>
                </a:p>
              </p:txBody>
            </p:sp>
            <p:sp>
              <p:nvSpPr>
                <p:cNvPr id="171" name="Rectangle 541"/>
                <p:cNvSpPr>
                  <a:spLocks noChangeArrowheads="1"/>
                </p:cNvSpPr>
                <p:nvPr/>
              </p:nvSpPr>
              <p:spPr bwMode="auto">
                <a:xfrm>
                  <a:off x="3586" y="2427"/>
                  <a:ext cx="56"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G</a:t>
                  </a:r>
                  <a:endParaRPr lang="en-US" sz="1700">
                    <a:solidFill>
                      <a:srgbClr val="000000"/>
                    </a:solidFill>
                    <a:latin typeface="Arial" charset="0"/>
                  </a:endParaRPr>
                </a:p>
              </p:txBody>
            </p:sp>
            <p:sp>
              <p:nvSpPr>
                <p:cNvPr id="172" name="Rectangle 542"/>
                <p:cNvSpPr>
                  <a:spLocks noChangeArrowheads="1"/>
                </p:cNvSpPr>
                <p:nvPr/>
              </p:nvSpPr>
              <p:spPr bwMode="auto">
                <a:xfrm>
                  <a:off x="3600" y="2483"/>
                  <a:ext cx="19"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I</a:t>
                  </a:r>
                  <a:endParaRPr lang="en-US" sz="1700">
                    <a:solidFill>
                      <a:srgbClr val="000000"/>
                    </a:solidFill>
                    <a:latin typeface="Arial" charset="0"/>
                  </a:endParaRPr>
                </a:p>
              </p:txBody>
            </p:sp>
            <p:sp>
              <p:nvSpPr>
                <p:cNvPr id="173" name="Rectangle 543"/>
                <p:cNvSpPr>
                  <a:spLocks noChangeArrowheads="1"/>
                </p:cNvSpPr>
                <p:nvPr/>
              </p:nvSpPr>
              <p:spPr bwMode="auto">
                <a:xfrm>
                  <a:off x="3590" y="2541"/>
                  <a:ext cx="4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P</a:t>
                  </a:r>
                  <a:endParaRPr lang="en-US" sz="1700">
                    <a:solidFill>
                      <a:srgbClr val="000000"/>
                    </a:solidFill>
                    <a:latin typeface="Arial" charset="0"/>
                  </a:endParaRPr>
                </a:p>
              </p:txBody>
            </p:sp>
            <p:sp>
              <p:nvSpPr>
                <p:cNvPr id="174" name="Rectangle 544"/>
                <p:cNvSpPr>
                  <a:spLocks noChangeArrowheads="1"/>
                </p:cNvSpPr>
                <p:nvPr/>
              </p:nvSpPr>
              <p:spPr bwMode="auto">
                <a:xfrm>
                  <a:off x="3587" y="2601"/>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A</a:t>
                  </a:r>
                  <a:endParaRPr lang="en-US" sz="1700">
                    <a:solidFill>
                      <a:srgbClr val="000000"/>
                    </a:solidFill>
                    <a:latin typeface="Arial" charset="0"/>
                  </a:endParaRPr>
                </a:p>
              </p:txBody>
            </p:sp>
            <p:sp>
              <p:nvSpPr>
                <p:cNvPr id="175" name="Rectangle 545"/>
                <p:cNvSpPr>
                  <a:spLocks noChangeArrowheads="1"/>
                </p:cNvSpPr>
                <p:nvPr/>
              </p:nvSpPr>
              <p:spPr bwMode="auto">
                <a:xfrm>
                  <a:off x="3587" y="2658"/>
                  <a:ext cx="54"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H</a:t>
                  </a:r>
                  <a:endParaRPr lang="en-US" sz="1700">
                    <a:solidFill>
                      <a:srgbClr val="000000"/>
                    </a:solidFill>
                    <a:latin typeface="Arial" charset="0"/>
                  </a:endParaRPr>
                </a:p>
              </p:txBody>
            </p:sp>
            <p:sp>
              <p:nvSpPr>
                <p:cNvPr id="176" name="Rectangle 546"/>
                <p:cNvSpPr>
                  <a:spLocks noChangeArrowheads="1"/>
                </p:cNvSpPr>
                <p:nvPr/>
              </p:nvSpPr>
              <p:spPr bwMode="auto">
                <a:xfrm>
                  <a:off x="3586" y="2718"/>
                  <a:ext cx="56"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O</a:t>
                  </a:r>
                  <a:endParaRPr lang="en-US" sz="1700">
                    <a:solidFill>
                      <a:srgbClr val="000000"/>
                    </a:solidFill>
                    <a:latin typeface="Arial" charset="0"/>
                  </a:endParaRPr>
                </a:p>
              </p:txBody>
            </p:sp>
            <p:sp>
              <p:nvSpPr>
                <p:cNvPr id="177" name="Rectangle 547"/>
                <p:cNvSpPr>
                  <a:spLocks noChangeArrowheads="1"/>
                </p:cNvSpPr>
                <p:nvPr/>
              </p:nvSpPr>
              <p:spPr bwMode="auto">
                <a:xfrm>
                  <a:off x="3587" y="2774"/>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A</a:t>
                  </a:r>
                  <a:endParaRPr lang="en-US" sz="1700">
                    <a:solidFill>
                      <a:srgbClr val="000000"/>
                    </a:solidFill>
                    <a:latin typeface="Arial" charset="0"/>
                  </a:endParaRPr>
                </a:p>
              </p:txBody>
            </p:sp>
            <p:sp>
              <p:nvSpPr>
                <p:cNvPr id="178" name="Rectangle 548"/>
                <p:cNvSpPr>
                  <a:spLocks noChangeArrowheads="1"/>
                </p:cNvSpPr>
                <p:nvPr/>
              </p:nvSpPr>
              <p:spPr bwMode="auto">
                <a:xfrm>
                  <a:off x="3758" y="2324"/>
                  <a:ext cx="506"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WASHINGTON</a:t>
                  </a:r>
                  <a:endParaRPr lang="en-US" sz="1700">
                    <a:solidFill>
                      <a:srgbClr val="000000"/>
                    </a:solidFill>
                    <a:latin typeface="Arial" charset="0"/>
                  </a:endParaRPr>
                </a:p>
              </p:txBody>
            </p:sp>
            <p:sp>
              <p:nvSpPr>
                <p:cNvPr id="179" name="Rectangle 549"/>
                <p:cNvSpPr>
                  <a:spLocks noChangeArrowheads="1"/>
                </p:cNvSpPr>
                <p:nvPr/>
              </p:nvSpPr>
              <p:spPr bwMode="auto">
                <a:xfrm>
                  <a:off x="3165" y="2808"/>
                  <a:ext cx="375" cy="74"/>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LIVINGSTON</a:t>
                  </a:r>
                  <a:endParaRPr lang="en-US" sz="500">
                    <a:solidFill>
                      <a:srgbClr val="000000"/>
                    </a:solidFill>
                    <a:latin typeface="Arial" charset="0"/>
                  </a:endParaRPr>
                </a:p>
              </p:txBody>
            </p:sp>
            <p:sp>
              <p:nvSpPr>
                <p:cNvPr id="180" name="Rectangle 550"/>
                <p:cNvSpPr>
                  <a:spLocks noChangeArrowheads="1"/>
                </p:cNvSpPr>
                <p:nvPr/>
              </p:nvSpPr>
              <p:spPr bwMode="auto">
                <a:xfrm>
                  <a:off x="3958" y="2658"/>
                  <a:ext cx="219"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SAINT</a:t>
                  </a:r>
                  <a:endParaRPr lang="en-US" sz="1700">
                    <a:solidFill>
                      <a:srgbClr val="000000"/>
                    </a:solidFill>
                    <a:latin typeface="Arial" charset="0"/>
                  </a:endParaRPr>
                </a:p>
              </p:txBody>
            </p:sp>
            <p:sp>
              <p:nvSpPr>
                <p:cNvPr id="181" name="Rectangle 551"/>
                <p:cNvSpPr>
                  <a:spLocks noChangeArrowheads="1"/>
                </p:cNvSpPr>
                <p:nvPr/>
              </p:nvSpPr>
              <p:spPr bwMode="auto">
                <a:xfrm>
                  <a:off x="3916" y="2715"/>
                  <a:ext cx="37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TAMMANY</a:t>
                  </a:r>
                  <a:endParaRPr lang="en-US" sz="1700">
                    <a:solidFill>
                      <a:srgbClr val="000000"/>
                    </a:solidFill>
                    <a:latin typeface="Arial" charset="0"/>
                  </a:endParaRPr>
                </a:p>
              </p:txBody>
            </p:sp>
            <p:grpSp>
              <p:nvGrpSpPr>
                <p:cNvPr id="182" name="Group 552"/>
                <p:cNvGrpSpPr>
                  <a:grpSpLocks/>
                </p:cNvGrpSpPr>
                <p:nvPr/>
              </p:nvGrpSpPr>
              <p:grpSpPr bwMode="auto">
                <a:xfrm>
                  <a:off x="3163" y="2231"/>
                  <a:ext cx="315" cy="381"/>
                  <a:chOff x="3163" y="2231"/>
                  <a:chExt cx="315" cy="381"/>
                </a:xfrm>
                <a:grpFill/>
              </p:grpSpPr>
              <p:sp>
                <p:nvSpPr>
                  <p:cNvPr id="210" name="Freeform 553"/>
                  <p:cNvSpPr>
                    <a:spLocks/>
                  </p:cNvSpPr>
                  <p:nvPr/>
                </p:nvSpPr>
                <p:spPr bwMode="auto">
                  <a:xfrm>
                    <a:off x="3163" y="2231"/>
                    <a:ext cx="315" cy="381"/>
                  </a:xfrm>
                  <a:custGeom>
                    <a:avLst/>
                    <a:gdLst>
                      <a:gd name="T0" fmla="*/ 57 w 315"/>
                      <a:gd name="T1" fmla="*/ 0 h 381"/>
                      <a:gd name="T2" fmla="*/ 29 w 315"/>
                      <a:gd name="T3" fmla="*/ 136 h 381"/>
                      <a:gd name="T4" fmla="*/ 57 w 315"/>
                      <a:gd name="T5" fmla="*/ 327 h 381"/>
                      <a:gd name="T6" fmla="*/ 0 w 315"/>
                      <a:gd name="T7" fmla="*/ 381 h 381"/>
                      <a:gd name="T8" fmla="*/ 315 w 315"/>
                      <a:gd name="T9" fmla="*/ 381 h 381"/>
                      <a:gd name="T10" fmla="*/ 315 w 315"/>
                      <a:gd name="T11" fmla="*/ 0 h 381"/>
                      <a:gd name="T12" fmla="*/ 57 w 315"/>
                      <a:gd name="T13" fmla="*/ 0 h 381"/>
                      <a:gd name="T14" fmla="*/ 0 60000 65536"/>
                      <a:gd name="T15" fmla="*/ 0 60000 65536"/>
                      <a:gd name="T16" fmla="*/ 0 60000 65536"/>
                      <a:gd name="T17" fmla="*/ 0 60000 65536"/>
                      <a:gd name="T18" fmla="*/ 0 60000 65536"/>
                      <a:gd name="T19" fmla="*/ 0 60000 65536"/>
                      <a:gd name="T20" fmla="*/ 0 60000 65536"/>
                      <a:gd name="T21" fmla="*/ 0 w 315"/>
                      <a:gd name="T22" fmla="*/ 0 h 381"/>
                      <a:gd name="T23" fmla="*/ 315 w 315"/>
                      <a:gd name="T24" fmla="*/ 381 h 3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5" h="381">
                        <a:moveTo>
                          <a:pt x="57" y="0"/>
                        </a:moveTo>
                        <a:lnTo>
                          <a:pt x="29" y="136"/>
                        </a:lnTo>
                        <a:lnTo>
                          <a:pt x="57" y="327"/>
                        </a:lnTo>
                        <a:lnTo>
                          <a:pt x="0" y="381"/>
                        </a:lnTo>
                        <a:lnTo>
                          <a:pt x="315" y="381"/>
                        </a:lnTo>
                        <a:lnTo>
                          <a:pt x="315" y="0"/>
                        </a:lnTo>
                        <a:lnTo>
                          <a:pt x="57"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211" name="Freeform 554"/>
                  <p:cNvSpPr>
                    <a:spLocks/>
                  </p:cNvSpPr>
                  <p:nvPr/>
                </p:nvSpPr>
                <p:spPr bwMode="auto">
                  <a:xfrm>
                    <a:off x="3163" y="2231"/>
                    <a:ext cx="315" cy="381"/>
                  </a:xfrm>
                  <a:custGeom>
                    <a:avLst/>
                    <a:gdLst>
                      <a:gd name="T0" fmla="*/ 57 w 315"/>
                      <a:gd name="T1" fmla="*/ 0 h 381"/>
                      <a:gd name="T2" fmla="*/ 29 w 315"/>
                      <a:gd name="T3" fmla="*/ 136 h 381"/>
                      <a:gd name="T4" fmla="*/ 57 w 315"/>
                      <a:gd name="T5" fmla="*/ 327 h 381"/>
                      <a:gd name="T6" fmla="*/ 0 w 315"/>
                      <a:gd name="T7" fmla="*/ 381 h 381"/>
                      <a:gd name="T8" fmla="*/ 315 w 315"/>
                      <a:gd name="T9" fmla="*/ 381 h 381"/>
                      <a:gd name="T10" fmla="*/ 315 w 315"/>
                      <a:gd name="T11" fmla="*/ 0 h 381"/>
                      <a:gd name="T12" fmla="*/ 57 w 315"/>
                      <a:gd name="T13" fmla="*/ 0 h 381"/>
                      <a:gd name="T14" fmla="*/ 0 60000 65536"/>
                      <a:gd name="T15" fmla="*/ 0 60000 65536"/>
                      <a:gd name="T16" fmla="*/ 0 60000 65536"/>
                      <a:gd name="T17" fmla="*/ 0 60000 65536"/>
                      <a:gd name="T18" fmla="*/ 0 60000 65536"/>
                      <a:gd name="T19" fmla="*/ 0 60000 65536"/>
                      <a:gd name="T20" fmla="*/ 0 60000 65536"/>
                      <a:gd name="T21" fmla="*/ 0 w 315"/>
                      <a:gd name="T22" fmla="*/ 0 h 381"/>
                      <a:gd name="T23" fmla="*/ 315 w 315"/>
                      <a:gd name="T24" fmla="*/ 381 h 3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5" h="381">
                        <a:moveTo>
                          <a:pt x="57" y="0"/>
                        </a:moveTo>
                        <a:lnTo>
                          <a:pt x="29" y="136"/>
                        </a:lnTo>
                        <a:lnTo>
                          <a:pt x="57" y="327"/>
                        </a:lnTo>
                        <a:lnTo>
                          <a:pt x="0" y="381"/>
                        </a:lnTo>
                        <a:lnTo>
                          <a:pt x="315" y="381"/>
                        </a:lnTo>
                        <a:lnTo>
                          <a:pt x="315" y="0"/>
                        </a:lnTo>
                        <a:lnTo>
                          <a:pt x="57"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183" name="Group 555"/>
                <p:cNvGrpSpPr>
                  <a:grpSpLocks/>
                </p:cNvGrpSpPr>
                <p:nvPr/>
              </p:nvGrpSpPr>
              <p:grpSpPr bwMode="auto">
                <a:xfrm>
                  <a:off x="3478" y="2231"/>
                  <a:ext cx="315" cy="732"/>
                  <a:chOff x="3478" y="2231"/>
                  <a:chExt cx="315" cy="732"/>
                </a:xfrm>
                <a:grpFill/>
              </p:grpSpPr>
              <p:sp>
                <p:nvSpPr>
                  <p:cNvPr id="208" name="Freeform 556"/>
                  <p:cNvSpPr>
                    <a:spLocks/>
                  </p:cNvSpPr>
                  <p:nvPr/>
                </p:nvSpPr>
                <p:spPr bwMode="auto">
                  <a:xfrm>
                    <a:off x="3478" y="2231"/>
                    <a:ext cx="315" cy="732"/>
                  </a:xfrm>
                  <a:custGeom>
                    <a:avLst/>
                    <a:gdLst>
                      <a:gd name="T0" fmla="*/ 0 w 315"/>
                      <a:gd name="T1" fmla="*/ 0 h 732"/>
                      <a:gd name="T2" fmla="*/ 0 w 315"/>
                      <a:gd name="T3" fmla="*/ 515 h 732"/>
                      <a:gd name="T4" fmla="*/ 86 w 315"/>
                      <a:gd name="T5" fmla="*/ 678 h 732"/>
                      <a:gd name="T6" fmla="*/ 258 w 315"/>
                      <a:gd name="T7" fmla="*/ 732 h 732"/>
                      <a:gd name="T8" fmla="*/ 315 w 315"/>
                      <a:gd name="T9" fmla="*/ 651 h 732"/>
                      <a:gd name="T10" fmla="*/ 287 w 315"/>
                      <a:gd name="T11" fmla="*/ 299 h 732"/>
                      <a:gd name="T12" fmla="*/ 201 w 315"/>
                      <a:gd name="T13" fmla="*/ 81 h 732"/>
                      <a:gd name="T14" fmla="*/ 201 w 315"/>
                      <a:gd name="T15" fmla="*/ 0 h 732"/>
                      <a:gd name="T16" fmla="*/ 0 w 315"/>
                      <a:gd name="T17" fmla="*/ 0 h 7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5"/>
                      <a:gd name="T28" fmla="*/ 0 h 732"/>
                      <a:gd name="T29" fmla="*/ 315 w 315"/>
                      <a:gd name="T30" fmla="*/ 732 h 7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5" h="732">
                        <a:moveTo>
                          <a:pt x="0" y="0"/>
                        </a:moveTo>
                        <a:lnTo>
                          <a:pt x="0" y="515"/>
                        </a:lnTo>
                        <a:lnTo>
                          <a:pt x="86" y="678"/>
                        </a:lnTo>
                        <a:lnTo>
                          <a:pt x="258" y="732"/>
                        </a:lnTo>
                        <a:lnTo>
                          <a:pt x="315" y="651"/>
                        </a:lnTo>
                        <a:lnTo>
                          <a:pt x="287" y="299"/>
                        </a:lnTo>
                        <a:lnTo>
                          <a:pt x="201" y="81"/>
                        </a:lnTo>
                        <a:lnTo>
                          <a:pt x="201" y="0"/>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209" name="Freeform 557"/>
                  <p:cNvSpPr>
                    <a:spLocks/>
                  </p:cNvSpPr>
                  <p:nvPr/>
                </p:nvSpPr>
                <p:spPr bwMode="auto">
                  <a:xfrm>
                    <a:off x="3478" y="2231"/>
                    <a:ext cx="315" cy="732"/>
                  </a:xfrm>
                  <a:custGeom>
                    <a:avLst/>
                    <a:gdLst>
                      <a:gd name="T0" fmla="*/ 0 w 315"/>
                      <a:gd name="T1" fmla="*/ 0 h 732"/>
                      <a:gd name="T2" fmla="*/ 0 w 315"/>
                      <a:gd name="T3" fmla="*/ 515 h 732"/>
                      <a:gd name="T4" fmla="*/ 86 w 315"/>
                      <a:gd name="T5" fmla="*/ 678 h 732"/>
                      <a:gd name="T6" fmla="*/ 258 w 315"/>
                      <a:gd name="T7" fmla="*/ 732 h 732"/>
                      <a:gd name="T8" fmla="*/ 315 w 315"/>
                      <a:gd name="T9" fmla="*/ 651 h 732"/>
                      <a:gd name="T10" fmla="*/ 287 w 315"/>
                      <a:gd name="T11" fmla="*/ 299 h 732"/>
                      <a:gd name="T12" fmla="*/ 201 w 315"/>
                      <a:gd name="T13" fmla="*/ 81 h 732"/>
                      <a:gd name="T14" fmla="*/ 201 w 315"/>
                      <a:gd name="T15" fmla="*/ 0 h 732"/>
                      <a:gd name="T16" fmla="*/ 0 w 315"/>
                      <a:gd name="T17" fmla="*/ 0 h 7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5"/>
                      <a:gd name="T28" fmla="*/ 0 h 732"/>
                      <a:gd name="T29" fmla="*/ 315 w 315"/>
                      <a:gd name="T30" fmla="*/ 732 h 7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5" h="732">
                        <a:moveTo>
                          <a:pt x="0" y="0"/>
                        </a:moveTo>
                        <a:lnTo>
                          <a:pt x="0" y="515"/>
                        </a:lnTo>
                        <a:lnTo>
                          <a:pt x="86" y="678"/>
                        </a:lnTo>
                        <a:lnTo>
                          <a:pt x="258" y="732"/>
                        </a:lnTo>
                        <a:lnTo>
                          <a:pt x="315" y="651"/>
                        </a:lnTo>
                        <a:lnTo>
                          <a:pt x="287" y="299"/>
                        </a:lnTo>
                        <a:lnTo>
                          <a:pt x="201" y="81"/>
                        </a:lnTo>
                        <a:lnTo>
                          <a:pt x="201" y="0"/>
                        </a:lnTo>
                        <a:lnTo>
                          <a:pt x="0"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184" name="Group 558"/>
                <p:cNvGrpSpPr>
                  <a:grpSpLocks/>
                </p:cNvGrpSpPr>
                <p:nvPr/>
              </p:nvGrpSpPr>
              <p:grpSpPr bwMode="auto">
                <a:xfrm>
                  <a:off x="3680" y="2231"/>
                  <a:ext cx="573" cy="327"/>
                  <a:chOff x="3680" y="2231"/>
                  <a:chExt cx="573" cy="327"/>
                </a:xfrm>
                <a:grpFill/>
              </p:grpSpPr>
              <p:sp>
                <p:nvSpPr>
                  <p:cNvPr id="206" name="Freeform 559"/>
                  <p:cNvSpPr>
                    <a:spLocks/>
                  </p:cNvSpPr>
                  <p:nvPr/>
                </p:nvSpPr>
                <p:spPr bwMode="auto">
                  <a:xfrm>
                    <a:off x="3680" y="2231"/>
                    <a:ext cx="573" cy="327"/>
                  </a:xfrm>
                  <a:custGeom>
                    <a:avLst/>
                    <a:gdLst>
                      <a:gd name="T0" fmla="*/ 0 w 573"/>
                      <a:gd name="T1" fmla="*/ 0 h 327"/>
                      <a:gd name="T2" fmla="*/ 0 w 573"/>
                      <a:gd name="T3" fmla="*/ 82 h 327"/>
                      <a:gd name="T4" fmla="*/ 85 w 573"/>
                      <a:gd name="T5" fmla="*/ 300 h 327"/>
                      <a:gd name="T6" fmla="*/ 343 w 573"/>
                      <a:gd name="T7" fmla="*/ 327 h 327"/>
                      <a:gd name="T8" fmla="*/ 458 w 573"/>
                      <a:gd name="T9" fmla="*/ 327 h 327"/>
                      <a:gd name="T10" fmla="*/ 573 w 573"/>
                      <a:gd name="T11" fmla="*/ 0 h 327"/>
                      <a:gd name="T12" fmla="*/ 0 w 573"/>
                      <a:gd name="T13" fmla="*/ 0 h 327"/>
                      <a:gd name="T14" fmla="*/ 0 60000 65536"/>
                      <a:gd name="T15" fmla="*/ 0 60000 65536"/>
                      <a:gd name="T16" fmla="*/ 0 60000 65536"/>
                      <a:gd name="T17" fmla="*/ 0 60000 65536"/>
                      <a:gd name="T18" fmla="*/ 0 60000 65536"/>
                      <a:gd name="T19" fmla="*/ 0 60000 65536"/>
                      <a:gd name="T20" fmla="*/ 0 60000 65536"/>
                      <a:gd name="T21" fmla="*/ 0 w 573"/>
                      <a:gd name="T22" fmla="*/ 0 h 327"/>
                      <a:gd name="T23" fmla="*/ 573 w 573"/>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327">
                        <a:moveTo>
                          <a:pt x="0" y="0"/>
                        </a:moveTo>
                        <a:lnTo>
                          <a:pt x="0" y="82"/>
                        </a:lnTo>
                        <a:lnTo>
                          <a:pt x="85" y="300"/>
                        </a:lnTo>
                        <a:lnTo>
                          <a:pt x="343" y="327"/>
                        </a:lnTo>
                        <a:lnTo>
                          <a:pt x="458" y="327"/>
                        </a:lnTo>
                        <a:lnTo>
                          <a:pt x="573" y="0"/>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207" name="Freeform 560"/>
                  <p:cNvSpPr>
                    <a:spLocks/>
                  </p:cNvSpPr>
                  <p:nvPr/>
                </p:nvSpPr>
                <p:spPr bwMode="auto">
                  <a:xfrm>
                    <a:off x="3680" y="2231"/>
                    <a:ext cx="573" cy="327"/>
                  </a:xfrm>
                  <a:custGeom>
                    <a:avLst/>
                    <a:gdLst>
                      <a:gd name="T0" fmla="*/ 0 w 573"/>
                      <a:gd name="T1" fmla="*/ 0 h 327"/>
                      <a:gd name="T2" fmla="*/ 0 w 573"/>
                      <a:gd name="T3" fmla="*/ 82 h 327"/>
                      <a:gd name="T4" fmla="*/ 85 w 573"/>
                      <a:gd name="T5" fmla="*/ 300 h 327"/>
                      <a:gd name="T6" fmla="*/ 343 w 573"/>
                      <a:gd name="T7" fmla="*/ 327 h 327"/>
                      <a:gd name="T8" fmla="*/ 458 w 573"/>
                      <a:gd name="T9" fmla="*/ 327 h 327"/>
                      <a:gd name="T10" fmla="*/ 573 w 573"/>
                      <a:gd name="T11" fmla="*/ 0 h 327"/>
                      <a:gd name="T12" fmla="*/ 0 w 573"/>
                      <a:gd name="T13" fmla="*/ 0 h 327"/>
                      <a:gd name="T14" fmla="*/ 0 60000 65536"/>
                      <a:gd name="T15" fmla="*/ 0 60000 65536"/>
                      <a:gd name="T16" fmla="*/ 0 60000 65536"/>
                      <a:gd name="T17" fmla="*/ 0 60000 65536"/>
                      <a:gd name="T18" fmla="*/ 0 60000 65536"/>
                      <a:gd name="T19" fmla="*/ 0 60000 65536"/>
                      <a:gd name="T20" fmla="*/ 0 60000 65536"/>
                      <a:gd name="T21" fmla="*/ 0 w 573"/>
                      <a:gd name="T22" fmla="*/ 0 h 327"/>
                      <a:gd name="T23" fmla="*/ 573 w 573"/>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327">
                        <a:moveTo>
                          <a:pt x="0" y="0"/>
                        </a:moveTo>
                        <a:lnTo>
                          <a:pt x="0" y="82"/>
                        </a:lnTo>
                        <a:lnTo>
                          <a:pt x="85" y="300"/>
                        </a:lnTo>
                        <a:lnTo>
                          <a:pt x="343" y="327"/>
                        </a:lnTo>
                        <a:lnTo>
                          <a:pt x="458" y="327"/>
                        </a:lnTo>
                        <a:lnTo>
                          <a:pt x="573" y="0"/>
                        </a:lnTo>
                        <a:lnTo>
                          <a:pt x="0"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185" name="Group 561"/>
                <p:cNvGrpSpPr>
                  <a:grpSpLocks/>
                </p:cNvGrpSpPr>
                <p:nvPr/>
              </p:nvGrpSpPr>
              <p:grpSpPr bwMode="auto">
                <a:xfrm>
                  <a:off x="3764" y="2530"/>
                  <a:ext cx="634" cy="542"/>
                  <a:chOff x="3764" y="2530"/>
                  <a:chExt cx="634" cy="542"/>
                </a:xfrm>
                <a:grpFill/>
              </p:grpSpPr>
              <p:sp>
                <p:nvSpPr>
                  <p:cNvPr id="204" name="Freeform 562"/>
                  <p:cNvSpPr>
                    <a:spLocks/>
                  </p:cNvSpPr>
                  <p:nvPr/>
                </p:nvSpPr>
                <p:spPr bwMode="auto">
                  <a:xfrm>
                    <a:off x="3764" y="2530"/>
                    <a:ext cx="634" cy="542"/>
                  </a:xfrm>
                  <a:custGeom>
                    <a:avLst/>
                    <a:gdLst>
                      <a:gd name="T0" fmla="*/ 0 w 634"/>
                      <a:gd name="T1" fmla="*/ 0 h 542"/>
                      <a:gd name="T2" fmla="*/ 29 w 634"/>
                      <a:gd name="T3" fmla="*/ 352 h 542"/>
                      <a:gd name="T4" fmla="*/ 87 w 634"/>
                      <a:gd name="T5" fmla="*/ 325 h 542"/>
                      <a:gd name="T6" fmla="*/ 260 w 634"/>
                      <a:gd name="T7" fmla="*/ 406 h 542"/>
                      <a:gd name="T8" fmla="*/ 260 w 634"/>
                      <a:gd name="T9" fmla="*/ 461 h 542"/>
                      <a:gd name="T10" fmla="*/ 519 w 634"/>
                      <a:gd name="T11" fmla="*/ 542 h 542"/>
                      <a:gd name="T12" fmla="*/ 605 w 634"/>
                      <a:gd name="T13" fmla="*/ 515 h 542"/>
                      <a:gd name="T14" fmla="*/ 634 w 634"/>
                      <a:gd name="T15" fmla="*/ 461 h 542"/>
                      <a:gd name="T16" fmla="*/ 548 w 634"/>
                      <a:gd name="T17" fmla="*/ 243 h 542"/>
                      <a:gd name="T18" fmla="*/ 375 w 634"/>
                      <a:gd name="T19" fmla="*/ 27 h 542"/>
                      <a:gd name="T20" fmla="*/ 260 w 634"/>
                      <a:gd name="T21" fmla="*/ 27 h 542"/>
                      <a:gd name="T22" fmla="*/ 0 w 634"/>
                      <a:gd name="T23" fmla="*/ 0 h 5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4"/>
                      <a:gd name="T37" fmla="*/ 0 h 542"/>
                      <a:gd name="T38" fmla="*/ 634 w 634"/>
                      <a:gd name="T39" fmla="*/ 542 h 5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4" h="542">
                        <a:moveTo>
                          <a:pt x="0" y="0"/>
                        </a:moveTo>
                        <a:lnTo>
                          <a:pt x="29" y="352"/>
                        </a:lnTo>
                        <a:lnTo>
                          <a:pt x="87" y="325"/>
                        </a:lnTo>
                        <a:lnTo>
                          <a:pt x="260" y="406"/>
                        </a:lnTo>
                        <a:lnTo>
                          <a:pt x="260" y="461"/>
                        </a:lnTo>
                        <a:lnTo>
                          <a:pt x="519" y="542"/>
                        </a:lnTo>
                        <a:lnTo>
                          <a:pt x="605" y="515"/>
                        </a:lnTo>
                        <a:lnTo>
                          <a:pt x="634" y="461"/>
                        </a:lnTo>
                        <a:lnTo>
                          <a:pt x="548" y="243"/>
                        </a:lnTo>
                        <a:lnTo>
                          <a:pt x="375" y="27"/>
                        </a:lnTo>
                        <a:lnTo>
                          <a:pt x="260" y="27"/>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205" name="Freeform 563"/>
                  <p:cNvSpPr>
                    <a:spLocks/>
                  </p:cNvSpPr>
                  <p:nvPr/>
                </p:nvSpPr>
                <p:spPr bwMode="auto">
                  <a:xfrm>
                    <a:off x="3764" y="2530"/>
                    <a:ext cx="634" cy="542"/>
                  </a:xfrm>
                  <a:custGeom>
                    <a:avLst/>
                    <a:gdLst>
                      <a:gd name="T0" fmla="*/ 0 w 634"/>
                      <a:gd name="T1" fmla="*/ 0 h 542"/>
                      <a:gd name="T2" fmla="*/ 29 w 634"/>
                      <a:gd name="T3" fmla="*/ 352 h 542"/>
                      <a:gd name="T4" fmla="*/ 87 w 634"/>
                      <a:gd name="T5" fmla="*/ 325 h 542"/>
                      <a:gd name="T6" fmla="*/ 260 w 634"/>
                      <a:gd name="T7" fmla="*/ 406 h 542"/>
                      <a:gd name="T8" fmla="*/ 260 w 634"/>
                      <a:gd name="T9" fmla="*/ 461 h 542"/>
                      <a:gd name="T10" fmla="*/ 519 w 634"/>
                      <a:gd name="T11" fmla="*/ 542 h 542"/>
                      <a:gd name="T12" fmla="*/ 605 w 634"/>
                      <a:gd name="T13" fmla="*/ 515 h 542"/>
                      <a:gd name="T14" fmla="*/ 634 w 634"/>
                      <a:gd name="T15" fmla="*/ 461 h 542"/>
                      <a:gd name="T16" fmla="*/ 548 w 634"/>
                      <a:gd name="T17" fmla="*/ 243 h 542"/>
                      <a:gd name="T18" fmla="*/ 375 w 634"/>
                      <a:gd name="T19" fmla="*/ 27 h 542"/>
                      <a:gd name="T20" fmla="*/ 260 w 634"/>
                      <a:gd name="T21" fmla="*/ 27 h 542"/>
                      <a:gd name="T22" fmla="*/ 0 w 634"/>
                      <a:gd name="T23" fmla="*/ 0 h 5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4"/>
                      <a:gd name="T37" fmla="*/ 0 h 542"/>
                      <a:gd name="T38" fmla="*/ 634 w 634"/>
                      <a:gd name="T39" fmla="*/ 542 h 5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4" h="542">
                        <a:moveTo>
                          <a:pt x="0" y="0"/>
                        </a:moveTo>
                        <a:lnTo>
                          <a:pt x="29" y="352"/>
                        </a:lnTo>
                        <a:lnTo>
                          <a:pt x="87" y="325"/>
                        </a:lnTo>
                        <a:lnTo>
                          <a:pt x="260" y="406"/>
                        </a:lnTo>
                        <a:lnTo>
                          <a:pt x="260" y="461"/>
                        </a:lnTo>
                        <a:lnTo>
                          <a:pt x="519" y="542"/>
                        </a:lnTo>
                        <a:lnTo>
                          <a:pt x="605" y="515"/>
                        </a:lnTo>
                        <a:lnTo>
                          <a:pt x="634" y="461"/>
                        </a:lnTo>
                        <a:lnTo>
                          <a:pt x="548" y="243"/>
                        </a:lnTo>
                        <a:lnTo>
                          <a:pt x="375" y="27"/>
                        </a:lnTo>
                        <a:lnTo>
                          <a:pt x="260" y="27"/>
                        </a:lnTo>
                        <a:lnTo>
                          <a:pt x="0"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sp>
              <p:nvSpPr>
                <p:cNvPr id="186" name="Rectangle 564"/>
                <p:cNvSpPr>
                  <a:spLocks noChangeArrowheads="1"/>
                </p:cNvSpPr>
                <p:nvPr/>
              </p:nvSpPr>
              <p:spPr bwMode="auto">
                <a:xfrm>
                  <a:off x="3260" y="2345"/>
                  <a:ext cx="21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SAINT</a:t>
                  </a:r>
                  <a:endParaRPr lang="en-US" sz="1700">
                    <a:solidFill>
                      <a:srgbClr val="000000"/>
                    </a:solidFill>
                    <a:latin typeface="Arial" charset="0"/>
                  </a:endParaRPr>
                </a:p>
              </p:txBody>
            </p:sp>
            <p:sp>
              <p:nvSpPr>
                <p:cNvPr id="187" name="Rectangle 565"/>
                <p:cNvSpPr>
                  <a:spLocks noChangeArrowheads="1"/>
                </p:cNvSpPr>
                <p:nvPr/>
              </p:nvSpPr>
              <p:spPr bwMode="auto">
                <a:xfrm>
                  <a:off x="3248" y="2403"/>
                  <a:ext cx="301"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HELENA</a:t>
                  </a:r>
                  <a:endParaRPr lang="en-US" sz="1700">
                    <a:solidFill>
                      <a:srgbClr val="000000"/>
                    </a:solidFill>
                    <a:latin typeface="Arial" charset="0"/>
                  </a:endParaRPr>
                </a:p>
              </p:txBody>
            </p:sp>
            <p:sp>
              <p:nvSpPr>
                <p:cNvPr id="188" name="Rectangle 566"/>
                <p:cNvSpPr>
                  <a:spLocks noChangeArrowheads="1"/>
                </p:cNvSpPr>
                <p:nvPr/>
              </p:nvSpPr>
              <p:spPr bwMode="auto">
                <a:xfrm>
                  <a:off x="3587" y="2309"/>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A</a:t>
                  </a:r>
                  <a:endParaRPr lang="en-US" sz="1700">
                    <a:solidFill>
                      <a:srgbClr val="000000"/>
                    </a:solidFill>
                    <a:latin typeface="Arial" charset="0"/>
                  </a:endParaRPr>
                </a:p>
              </p:txBody>
            </p:sp>
            <p:sp>
              <p:nvSpPr>
                <p:cNvPr id="189" name="Rectangle 567"/>
                <p:cNvSpPr>
                  <a:spLocks noChangeArrowheads="1"/>
                </p:cNvSpPr>
                <p:nvPr/>
              </p:nvSpPr>
              <p:spPr bwMode="auto">
                <a:xfrm>
                  <a:off x="3587" y="2366"/>
                  <a:ext cx="54"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N</a:t>
                  </a:r>
                  <a:endParaRPr lang="en-US" sz="1700">
                    <a:solidFill>
                      <a:srgbClr val="000000"/>
                    </a:solidFill>
                    <a:latin typeface="Arial" charset="0"/>
                  </a:endParaRPr>
                </a:p>
              </p:txBody>
            </p:sp>
            <p:sp>
              <p:nvSpPr>
                <p:cNvPr id="190" name="Rectangle 568"/>
                <p:cNvSpPr>
                  <a:spLocks noChangeArrowheads="1"/>
                </p:cNvSpPr>
                <p:nvPr/>
              </p:nvSpPr>
              <p:spPr bwMode="auto">
                <a:xfrm>
                  <a:off x="3586" y="2427"/>
                  <a:ext cx="56"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G</a:t>
                  </a:r>
                  <a:endParaRPr lang="en-US" sz="1700">
                    <a:solidFill>
                      <a:srgbClr val="000000"/>
                    </a:solidFill>
                    <a:latin typeface="Arial" charset="0"/>
                  </a:endParaRPr>
                </a:p>
              </p:txBody>
            </p:sp>
            <p:sp>
              <p:nvSpPr>
                <p:cNvPr id="191" name="Rectangle 569"/>
                <p:cNvSpPr>
                  <a:spLocks noChangeArrowheads="1"/>
                </p:cNvSpPr>
                <p:nvPr/>
              </p:nvSpPr>
              <p:spPr bwMode="auto">
                <a:xfrm>
                  <a:off x="3600" y="2483"/>
                  <a:ext cx="19"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I</a:t>
                  </a:r>
                  <a:endParaRPr lang="en-US" sz="1700">
                    <a:solidFill>
                      <a:srgbClr val="000000"/>
                    </a:solidFill>
                    <a:latin typeface="Arial" charset="0"/>
                  </a:endParaRPr>
                </a:p>
              </p:txBody>
            </p:sp>
            <p:sp>
              <p:nvSpPr>
                <p:cNvPr id="192" name="Rectangle 570"/>
                <p:cNvSpPr>
                  <a:spLocks noChangeArrowheads="1"/>
                </p:cNvSpPr>
                <p:nvPr/>
              </p:nvSpPr>
              <p:spPr bwMode="auto">
                <a:xfrm>
                  <a:off x="3590" y="2541"/>
                  <a:ext cx="4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P</a:t>
                  </a:r>
                  <a:endParaRPr lang="en-US" sz="1700">
                    <a:solidFill>
                      <a:srgbClr val="000000"/>
                    </a:solidFill>
                    <a:latin typeface="Arial" charset="0"/>
                  </a:endParaRPr>
                </a:p>
              </p:txBody>
            </p:sp>
            <p:sp>
              <p:nvSpPr>
                <p:cNvPr id="193" name="Rectangle 571"/>
                <p:cNvSpPr>
                  <a:spLocks noChangeArrowheads="1"/>
                </p:cNvSpPr>
                <p:nvPr/>
              </p:nvSpPr>
              <p:spPr bwMode="auto">
                <a:xfrm>
                  <a:off x="3587" y="2601"/>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A</a:t>
                  </a:r>
                  <a:endParaRPr lang="en-US" sz="1700">
                    <a:solidFill>
                      <a:srgbClr val="000000"/>
                    </a:solidFill>
                    <a:latin typeface="Arial" charset="0"/>
                  </a:endParaRPr>
                </a:p>
              </p:txBody>
            </p:sp>
            <p:sp>
              <p:nvSpPr>
                <p:cNvPr id="194" name="Rectangle 572"/>
                <p:cNvSpPr>
                  <a:spLocks noChangeArrowheads="1"/>
                </p:cNvSpPr>
                <p:nvPr/>
              </p:nvSpPr>
              <p:spPr bwMode="auto">
                <a:xfrm>
                  <a:off x="3587" y="2658"/>
                  <a:ext cx="54"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H</a:t>
                  </a:r>
                  <a:endParaRPr lang="en-US" sz="1700">
                    <a:solidFill>
                      <a:srgbClr val="000000"/>
                    </a:solidFill>
                    <a:latin typeface="Arial" charset="0"/>
                  </a:endParaRPr>
                </a:p>
              </p:txBody>
            </p:sp>
            <p:sp>
              <p:nvSpPr>
                <p:cNvPr id="195" name="Rectangle 573"/>
                <p:cNvSpPr>
                  <a:spLocks noChangeArrowheads="1"/>
                </p:cNvSpPr>
                <p:nvPr/>
              </p:nvSpPr>
              <p:spPr bwMode="auto">
                <a:xfrm>
                  <a:off x="3586" y="2718"/>
                  <a:ext cx="56"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O</a:t>
                  </a:r>
                  <a:endParaRPr lang="en-US" sz="1700">
                    <a:solidFill>
                      <a:srgbClr val="000000"/>
                    </a:solidFill>
                    <a:latin typeface="Arial" charset="0"/>
                  </a:endParaRPr>
                </a:p>
              </p:txBody>
            </p:sp>
            <p:sp>
              <p:nvSpPr>
                <p:cNvPr id="196" name="Rectangle 574"/>
                <p:cNvSpPr>
                  <a:spLocks noChangeArrowheads="1"/>
                </p:cNvSpPr>
                <p:nvPr/>
              </p:nvSpPr>
              <p:spPr bwMode="auto">
                <a:xfrm>
                  <a:off x="3587" y="2774"/>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A</a:t>
                  </a:r>
                  <a:endParaRPr lang="en-US" sz="1700">
                    <a:solidFill>
                      <a:srgbClr val="000000"/>
                    </a:solidFill>
                    <a:latin typeface="Arial" charset="0"/>
                  </a:endParaRPr>
                </a:p>
              </p:txBody>
            </p:sp>
            <p:sp>
              <p:nvSpPr>
                <p:cNvPr id="197" name="Rectangle 575"/>
                <p:cNvSpPr>
                  <a:spLocks noChangeArrowheads="1"/>
                </p:cNvSpPr>
                <p:nvPr/>
              </p:nvSpPr>
              <p:spPr bwMode="auto">
                <a:xfrm>
                  <a:off x="3758" y="2324"/>
                  <a:ext cx="506"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WASHINGTON</a:t>
                  </a:r>
                  <a:endParaRPr lang="en-US" sz="1700">
                    <a:solidFill>
                      <a:srgbClr val="000000"/>
                    </a:solidFill>
                    <a:latin typeface="Arial" charset="0"/>
                  </a:endParaRPr>
                </a:p>
              </p:txBody>
            </p:sp>
            <p:sp>
              <p:nvSpPr>
                <p:cNvPr id="198" name="Rectangle 576"/>
                <p:cNvSpPr>
                  <a:spLocks noChangeArrowheads="1"/>
                </p:cNvSpPr>
                <p:nvPr/>
              </p:nvSpPr>
              <p:spPr bwMode="auto">
                <a:xfrm>
                  <a:off x="3123" y="2791"/>
                  <a:ext cx="0" cy="251"/>
                </a:xfrm>
                <a:prstGeom prst="rect">
                  <a:avLst/>
                </a:prstGeom>
                <a:solidFill>
                  <a:srgbClr val="92D050"/>
                </a:solidFill>
                <a:ln w="9525">
                  <a:noFill/>
                  <a:miter lim="800000"/>
                  <a:headEnd/>
                  <a:tailEnd/>
                </a:ln>
              </p:spPr>
              <p:txBody>
                <a:bodyPr wrap="none" lIns="0" tIns="0" rIns="0" bIns="0">
                  <a:spAutoFit/>
                </a:bodyPr>
                <a:lstStyle/>
                <a:p>
                  <a:pPr defTabSz="849313" fontAlgn="base">
                    <a:spcBef>
                      <a:spcPct val="0"/>
                    </a:spcBef>
                    <a:spcAft>
                      <a:spcPct val="0"/>
                    </a:spcAft>
                  </a:pPr>
                  <a:endParaRPr lang="en-US" sz="1700">
                    <a:solidFill>
                      <a:srgbClr val="000000"/>
                    </a:solidFill>
                    <a:latin typeface="Arial" charset="0"/>
                  </a:endParaRPr>
                </a:p>
              </p:txBody>
            </p:sp>
            <p:sp>
              <p:nvSpPr>
                <p:cNvPr id="199" name="Rectangle 577"/>
                <p:cNvSpPr>
                  <a:spLocks noChangeArrowheads="1"/>
                </p:cNvSpPr>
                <p:nvPr/>
              </p:nvSpPr>
              <p:spPr bwMode="auto">
                <a:xfrm>
                  <a:off x="3958" y="2658"/>
                  <a:ext cx="219"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SAINT</a:t>
                  </a:r>
                  <a:endParaRPr lang="en-US" sz="1700">
                    <a:solidFill>
                      <a:srgbClr val="000000"/>
                    </a:solidFill>
                    <a:latin typeface="Arial" charset="0"/>
                  </a:endParaRPr>
                </a:p>
              </p:txBody>
            </p:sp>
            <p:sp>
              <p:nvSpPr>
                <p:cNvPr id="200" name="Rectangle 578"/>
                <p:cNvSpPr>
                  <a:spLocks noChangeArrowheads="1"/>
                </p:cNvSpPr>
                <p:nvPr/>
              </p:nvSpPr>
              <p:spPr bwMode="auto">
                <a:xfrm>
                  <a:off x="3916" y="2715"/>
                  <a:ext cx="37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TAMMANY</a:t>
                  </a:r>
                  <a:endParaRPr lang="en-US" sz="1700">
                    <a:solidFill>
                      <a:srgbClr val="000000"/>
                    </a:solidFill>
                    <a:latin typeface="Arial" charset="0"/>
                  </a:endParaRPr>
                </a:p>
              </p:txBody>
            </p:sp>
            <p:sp>
              <p:nvSpPr>
                <p:cNvPr id="201" name="AutoShape 579"/>
                <p:cNvSpPr>
                  <a:spLocks noChangeArrowheads="1"/>
                </p:cNvSpPr>
                <p:nvPr/>
              </p:nvSpPr>
              <p:spPr bwMode="auto">
                <a:xfrm>
                  <a:off x="3899" y="2381"/>
                  <a:ext cx="103" cy="102"/>
                </a:xfrm>
                <a:prstGeom prst="star5">
                  <a:avLst/>
                </a:prstGeom>
                <a:grpFill/>
                <a:ln w="9525">
                  <a:noFill/>
                  <a:round/>
                  <a:headEnd/>
                  <a:tailEnd/>
                </a:ln>
              </p:spPr>
              <p:txBody>
                <a:bodyPr/>
                <a:lstStyle/>
                <a:p>
                  <a:pPr defTabSz="914400" fontAlgn="base">
                    <a:spcBef>
                      <a:spcPct val="0"/>
                    </a:spcBef>
                    <a:spcAft>
                      <a:spcPct val="0"/>
                    </a:spcAft>
                    <a:defRPr/>
                  </a:pPr>
                  <a:endParaRPr lang="en-US" sz="2200">
                    <a:solidFill>
                      <a:srgbClr val="000000"/>
                    </a:solidFill>
                    <a:latin typeface="Arial" charset="0"/>
                  </a:endParaRPr>
                </a:p>
              </p:txBody>
            </p:sp>
            <p:sp>
              <p:nvSpPr>
                <p:cNvPr id="202" name="Text Box 580"/>
                <p:cNvSpPr txBox="1">
                  <a:spLocks noChangeArrowheads="1"/>
                </p:cNvSpPr>
                <p:nvPr/>
              </p:nvSpPr>
              <p:spPr bwMode="auto">
                <a:xfrm>
                  <a:off x="3605" y="2286"/>
                  <a:ext cx="414" cy="623"/>
                </a:xfrm>
                <a:prstGeom prst="rect">
                  <a:avLst/>
                </a:prstGeom>
                <a:grpFill/>
                <a:ln w="9525">
                  <a:noFill/>
                  <a:miter lim="800000"/>
                  <a:headEnd/>
                  <a:tailEnd/>
                </a:ln>
              </p:spPr>
              <p:txBody>
                <a:bodyPr wrap="none" lIns="84894" tIns="42447" rIns="84894" bIns="42447">
                  <a:spAutoFit/>
                </a:bodyPr>
                <a:lstStyle/>
                <a:p>
                  <a:pPr defTabSz="849313" fontAlgn="base">
                    <a:spcBef>
                      <a:spcPct val="0"/>
                    </a:spcBef>
                    <a:spcAft>
                      <a:spcPct val="0"/>
                    </a:spcAft>
                  </a:pPr>
                  <a:r>
                    <a:rPr lang="en-US" sz="3700" b="1">
                      <a:solidFill>
                        <a:srgbClr val="000000"/>
                      </a:solidFill>
                      <a:latin typeface="Arial" charset="0"/>
                    </a:rPr>
                    <a:t>9</a:t>
                  </a:r>
                </a:p>
              </p:txBody>
            </p:sp>
            <p:sp>
              <p:nvSpPr>
                <p:cNvPr id="203" name="Rectangle 581"/>
                <p:cNvSpPr>
                  <a:spLocks noChangeArrowheads="1"/>
                </p:cNvSpPr>
                <p:nvPr/>
              </p:nvSpPr>
              <p:spPr bwMode="auto">
                <a:xfrm>
                  <a:off x="3592" y="2255"/>
                  <a:ext cx="44"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T</a:t>
                  </a:r>
                  <a:endParaRPr lang="en-US" sz="1700">
                    <a:solidFill>
                      <a:srgbClr val="000000"/>
                    </a:solidFill>
                    <a:latin typeface="Arial" charset="0"/>
                  </a:endParaRPr>
                </a:p>
              </p:txBody>
            </p:sp>
          </p:grpSp>
          <p:grpSp>
            <p:nvGrpSpPr>
              <p:cNvPr id="14" name="Group 582"/>
              <p:cNvGrpSpPr>
                <a:grpSpLocks/>
              </p:cNvGrpSpPr>
              <p:nvPr/>
            </p:nvGrpSpPr>
            <p:grpSpPr bwMode="auto">
              <a:xfrm>
                <a:off x="3764" y="3072"/>
                <a:ext cx="1206" cy="1139"/>
                <a:chOff x="3764" y="3072"/>
                <a:chExt cx="1206" cy="1139"/>
              </a:xfrm>
              <a:grpFill/>
            </p:grpSpPr>
            <p:grpSp>
              <p:nvGrpSpPr>
                <p:cNvPr id="93" name="Group 583"/>
                <p:cNvGrpSpPr>
                  <a:grpSpLocks/>
                </p:cNvGrpSpPr>
                <p:nvPr/>
              </p:nvGrpSpPr>
              <p:grpSpPr bwMode="auto">
                <a:xfrm>
                  <a:off x="3764" y="3209"/>
                  <a:ext cx="317" cy="624"/>
                  <a:chOff x="3764" y="3209"/>
                  <a:chExt cx="317" cy="624"/>
                </a:xfrm>
                <a:grpFill/>
              </p:grpSpPr>
              <p:sp>
                <p:nvSpPr>
                  <p:cNvPr id="161" name="Freeform 584"/>
                  <p:cNvSpPr>
                    <a:spLocks/>
                  </p:cNvSpPr>
                  <p:nvPr/>
                </p:nvSpPr>
                <p:spPr bwMode="auto">
                  <a:xfrm>
                    <a:off x="3764" y="3209"/>
                    <a:ext cx="317" cy="624"/>
                  </a:xfrm>
                  <a:custGeom>
                    <a:avLst/>
                    <a:gdLst>
                      <a:gd name="T0" fmla="*/ 0 w 317"/>
                      <a:gd name="T1" fmla="*/ 0 h 624"/>
                      <a:gd name="T2" fmla="*/ 0 w 317"/>
                      <a:gd name="T3" fmla="*/ 108 h 624"/>
                      <a:gd name="T4" fmla="*/ 29 w 317"/>
                      <a:gd name="T5" fmla="*/ 189 h 624"/>
                      <a:gd name="T6" fmla="*/ 87 w 317"/>
                      <a:gd name="T7" fmla="*/ 216 h 624"/>
                      <a:gd name="T8" fmla="*/ 58 w 317"/>
                      <a:gd name="T9" fmla="*/ 352 h 624"/>
                      <a:gd name="T10" fmla="*/ 115 w 317"/>
                      <a:gd name="T11" fmla="*/ 379 h 624"/>
                      <a:gd name="T12" fmla="*/ 115 w 317"/>
                      <a:gd name="T13" fmla="*/ 461 h 624"/>
                      <a:gd name="T14" fmla="*/ 87 w 317"/>
                      <a:gd name="T15" fmla="*/ 488 h 624"/>
                      <a:gd name="T16" fmla="*/ 144 w 317"/>
                      <a:gd name="T17" fmla="*/ 569 h 624"/>
                      <a:gd name="T18" fmla="*/ 259 w 317"/>
                      <a:gd name="T19" fmla="*/ 624 h 624"/>
                      <a:gd name="T20" fmla="*/ 317 w 317"/>
                      <a:gd name="T21" fmla="*/ 597 h 624"/>
                      <a:gd name="T22" fmla="*/ 288 w 317"/>
                      <a:gd name="T23" fmla="*/ 434 h 624"/>
                      <a:gd name="T24" fmla="*/ 202 w 317"/>
                      <a:gd name="T25" fmla="*/ 270 h 624"/>
                      <a:gd name="T26" fmla="*/ 259 w 317"/>
                      <a:gd name="T27" fmla="*/ 136 h 624"/>
                      <a:gd name="T28" fmla="*/ 202 w 317"/>
                      <a:gd name="T29" fmla="*/ 108 h 624"/>
                      <a:gd name="T30" fmla="*/ 173 w 317"/>
                      <a:gd name="T31" fmla="*/ 136 h 624"/>
                      <a:gd name="T32" fmla="*/ 115 w 317"/>
                      <a:gd name="T33" fmla="*/ 136 h 624"/>
                      <a:gd name="T34" fmla="*/ 144 w 317"/>
                      <a:gd name="T35" fmla="*/ 27 h 624"/>
                      <a:gd name="T36" fmla="*/ 0 w 317"/>
                      <a:gd name="T37" fmla="*/ 0 h 6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7"/>
                      <a:gd name="T58" fmla="*/ 0 h 624"/>
                      <a:gd name="T59" fmla="*/ 317 w 317"/>
                      <a:gd name="T60" fmla="*/ 624 h 6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7" h="624">
                        <a:moveTo>
                          <a:pt x="0" y="0"/>
                        </a:moveTo>
                        <a:lnTo>
                          <a:pt x="0" y="108"/>
                        </a:lnTo>
                        <a:lnTo>
                          <a:pt x="29" y="189"/>
                        </a:lnTo>
                        <a:lnTo>
                          <a:pt x="87" y="216"/>
                        </a:lnTo>
                        <a:lnTo>
                          <a:pt x="58" y="352"/>
                        </a:lnTo>
                        <a:lnTo>
                          <a:pt x="115" y="379"/>
                        </a:lnTo>
                        <a:lnTo>
                          <a:pt x="115" y="461"/>
                        </a:lnTo>
                        <a:lnTo>
                          <a:pt x="87" y="488"/>
                        </a:lnTo>
                        <a:lnTo>
                          <a:pt x="144" y="569"/>
                        </a:lnTo>
                        <a:lnTo>
                          <a:pt x="259" y="624"/>
                        </a:lnTo>
                        <a:lnTo>
                          <a:pt x="317" y="597"/>
                        </a:lnTo>
                        <a:lnTo>
                          <a:pt x="288" y="434"/>
                        </a:lnTo>
                        <a:lnTo>
                          <a:pt x="202" y="270"/>
                        </a:lnTo>
                        <a:lnTo>
                          <a:pt x="259" y="136"/>
                        </a:lnTo>
                        <a:lnTo>
                          <a:pt x="202" y="108"/>
                        </a:lnTo>
                        <a:lnTo>
                          <a:pt x="173" y="136"/>
                        </a:lnTo>
                        <a:lnTo>
                          <a:pt x="115" y="136"/>
                        </a:lnTo>
                        <a:lnTo>
                          <a:pt x="144" y="27"/>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162" name="Freeform 585"/>
                  <p:cNvSpPr>
                    <a:spLocks/>
                  </p:cNvSpPr>
                  <p:nvPr/>
                </p:nvSpPr>
                <p:spPr bwMode="auto">
                  <a:xfrm>
                    <a:off x="3764" y="3209"/>
                    <a:ext cx="317" cy="624"/>
                  </a:xfrm>
                  <a:custGeom>
                    <a:avLst/>
                    <a:gdLst>
                      <a:gd name="T0" fmla="*/ 0 w 317"/>
                      <a:gd name="T1" fmla="*/ 0 h 624"/>
                      <a:gd name="T2" fmla="*/ 0 w 317"/>
                      <a:gd name="T3" fmla="*/ 108 h 624"/>
                      <a:gd name="T4" fmla="*/ 29 w 317"/>
                      <a:gd name="T5" fmla="*/ 189 h 624"/>
                      <a:gd name="T6" fmla="*/ 87 w 317"/>
                      <a:gd name="T7" fmla="*/ 216 h 624"/>
                      <a:gd name="T8" fmla="*/ 58 w 317"/>
                      <a:gd name="T9" fmla="*/ 352 h 624"/>
                      <a:gd name="T10" fmla="*/ 115 w 317"/>
                      <a:gd name="T11" fmla="*/ 379 h 624"/>
                      <a:gd name="T12" fmla="*/ 115 w 317"/>
                      <a:gd name="T13" fmla="*/ 461 h 624"/>
                      <a:gd name="T14" fmla="*/ 87 w 317"/>
                      <a:gd name="T15" fmla="*/ 488 h 624"/>
                      <a:gd name="T16" fmla="*/ 144 w 317"/>
                      <a:gd name="T17" fmla="*/ 569 h 624"/>
                      <a:gd name="T18" fmla="*/ 259 w 317"/>
                      <a:gd name="T19" fmla="*/ 624 h 624"/>
                      <a:gd name="T20" fmla="*/ 317 w 317"/>
                      <a:gd name="T21" fmla="*/ 597 h 624"/>
                      <a:gd name="T22" fmla="*/ 288 w 317"/>
                      <a:gd name="T23" fmla="*/ 434 h 624"/>
                      <a:gd name="T24" fmla="*/ 202 w 317"/>
                      <a:gd name="T25" fmla="*/ 270 h 624"/>
                      <a:gd name="T26" fmla="*/ 259 w 317"/>
                      <a:gd name="T27" fmla="*/ 136 h 624"/>
                      <a:gd name="T28" fmla="*/ 202 w 317"/>
                      <a:gd name="T29" fmla="*/ 108 h 624"/>
                      <a:gd name="T30" fmla="*/ 173 w 317"/>
                      <a:gd name="T31" fmla="*/ 136 h 624"/>
                      <a:gd name="T32" fmla="*/ 115 w 317"/>
                      <a:gd name="T33" fmla="*/ 136 h 624"/>
                      <a:gd name="T34" fmla="*/ 144 w 317"/>
                      <a:gd name="T35" fmla="*/ 27 h 624"/>
                      <a:gd name="T36" fmla="*/ 0 w 317"/>
                      <a:gd name="T37" fmla="*/ 0 h 6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7"/>
                      <a:gd name="T58" fmla="*/ 0 h 624"/>
                      <a:gd name="T59" fmla="*/ 317 w 317"/>
                      <a:gd name="T60" fmla="*/ 624 h 6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7" h="624">
                        <a:moveTo>
                          <a:pt x="0" y="0"/>
                        </a:moveTo>
                        <a:lnTo>
                          <a:pt x="0" y="108"/>
                        </a:lnTo>
                        <a:lnTo>
                          <a:pt x="29" y="189"/>
                        </a:lnTo>
                        <a:lnTo>
                          <a:pt x="87" y="216"/>
                        </a:lnTo>
                        <a:lnTo>
                          <a:pt x="58" y="352"/>
                        </a:lnTo>
                        <a:lnTo>
                          <a:pt x="115" y="379"/>
                        </a:lnTo>
                        <a:lnTo>
                          <a:pt x="115" y="461"/>
                        </a:lnTo>
                        <a:lnTo>
                          <a:pt x="87" y="488"/>
                        </a:lnTo>
                        <a:lnTo>
                          <a:pt x="144" y="569"/>
                        </a:lnTo>
                        <a:lnTo>
                          <a:pt x="259" y="624"/>
                        </a:lnTo>
                        <a:lnTo>
                          <a:pt x="317" y="597"/>
                        </a:lnTo>
                        <a:lnTo>
                          <a:pt x="288" y="434"/>
                        </a:lnTo>
                        <a:lnTo>
                          <a:pt x="202" y="270"/>
                        </a:lnTo>
                        <a:lnTo>
                          <a:pt x="259" y="136"/>
                        </a:lnTo>
                        <a:lnTo>
                          <a:pt x="202" y="108"/>
                        </a:lnTo>
                        <a:lnTo>
                          <a:pt x="173" y="136"/>
                        </a:lnTo>
                        <a:lnTo>
                          <a:pt x="115" y="136"/>
                        </a:lnTo>
                        <a:lnTo>
                          <a:pt x="144" y="27"/>
                        </a:lnTo>
                        <a:lnTo>
                          <a:pt x="0"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94" name="Group 586"/>
                <p:cNvGrpSpPr>
                  <a:grpSpLocks/>
                </p:cNvGrpSpPr>
                <p:nvPr/>
              </p:nvGrpSpPr>
              <p:grpSpPr bwMode="auto">
                <a:xfrm>
                  <a:off x="3880" y="3072"/>
                  <a:ext cx="488" cy="300"/>
                  <a:chOff x="3880" y="3072"/>
                  <a:chExt cx="488" cy="300"/>
                </a:xfrm>
                <a:grpFill/>
              </p:grpSpPr>
              <p:sp>
                <p:nvSpPr>
                  <p:cNvPr id="159" name="Freeform 587"/>
                  <p:cNvSpPr>
                    <a:spLocks/>
                  </p:cNvSpPr>
                  <p:nvPr/>
                </p:nvSpPr>
                <p:spPr bwMode="auto">
                  <a:xfrm>
                    <a:off x="3880" y="3072"/>
                    <a:ext cx="488" cy="300"/>
                  </a:xfrm>
                  <a:custGeom>
                    <a:avLst/>
                    <a:gdLst>
                      <a:gd name="T0" fmla="*/ 29 w 488"/>
                      <a:gd name="T1" fmla="*/ 164 h 300"/>
                      <a:gd name="T2" fmla="*/ 0 w 488"/>
                      <a:gd name="T3" fmla="*/ 273 h 300"/>
                      <a:gd name="T4" fmla="*/ 58 w 488"/>
                      <a:gd name="T5" fmla="*/ 273 h 300"/>
                      <a:gd name="T6" fmla="*/ 86 w 488"/>
                      <a:gd name="T7" fmla="*/ 245 h 300"/>
                      <a:gd name="T8" fmla="*/ 144 w 488"/>
                      <a:gd name="T9" fmla="*/ 273 h 300"/>
                      <a:gd name="T10" fmla="*/ 230 w 488"/>
                      <a:gd name="T11" fmla="*/ 300 h 300"/>
                      <a:gd name="T12" fmla="*/ 230 w 488"/>
                      <a:gd name="T13" fmla="*/ 273 h 300"/>
                      <a:gd name="T14" fmla="*/ 144 w 488"/>
                      <a:gd name="T15" fmla="*/ 218 h 300"/>
                      <a:gd name="T16" fmla="*/ 172 w 488"/>
                      <a:gd name="T17" fmla="*/ 164 h 300"/>
                      <a:gd name="T18" fmla="*/ 258 w 488"/>
                      <a:gd name="T19" fmla="*/ 191 h 300"/>
                      <a:gd name="T20" fmla="*/ 316 w 488"/>
                      <a:gd name="T21" fmla="*/ 137 h 300"/>
                      <a:gd name="T22" fmla="*/ 402 w 488"/>
                      <a:gd name="T23" fmla="*/ 137 h 300"/>
                      <a:gd name="T24" fmla="*/ 488 w 488"/>
                      <a:gd name="T25" fmla="*/ 0 h 300"/>
                      <a:gd name="T26" fmla="*/ 373 w 488"/>
                      <a:gd name="T27" fmla="*/ 28 h 300"/>
                      <a:gd name="T28" fmla="*/ 345 w 488"/>
                      <a:gd name="T29" fmla="*/ 82 h 300"/>
                      <a:gd name="T30" fmla="*/ 258 w 488"/>
                      <a:gd name="T31" fmla="*/ 0 h 300"/>
                      <a:gd name="T32" fmla="*/ 115 w 488"/>
                      <a:gd name="T33" fmla="*/ 137 h 300"/>
                      <a:gd name="T34" fmla="*/ 29 w 488"/>
                      <a:gd name="T35" fmla="*/ 164 h 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8"/>
                      <a:gd name="T55" fmla="*/ 0 h 300"/>
                      <a:gd name="T56" fmla="*/ 488 w 488"/>
                      <a:gd name="T57" fmla="*/ 300 h 3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8" h="300">
                        <a:moveTo>
                          <a:pt x="29" y="164"/>
                        </a:moveTo>
                        <a:lnTo>
                          <a:pt x="0" y="273"/>
                        </a:lnTo>
                        <a:lnTo>
                          <a:pt x="58" y="273"/>
                        </a:lnTo>
                        <a:lnTo>
                          <a:pt x="86" y="245"/>
                        </a:lnTo>
                        <a:lnTo>
                          <a:pt x="144" y="273"/>
                        </a:lnTo>
                        <a:lnTo>
                          <a:pt x="230" y="300"/>
                        </a:lnTo>
                        <a:lnTo>
                          <a:pt x="230" y="273"/>
                        </a:lnTo>
                        <a:lnTo>
                          <a:pt x="144" y="218"/>
                        </a:lnTo>
                        <a:lnTo>
                          <a:pt x="172" y="164"/>
                        </a:lnTo>
                        <a:lnTo>
                          <a:pt x="258" y="191"/>
                        </a:lnTo>
                        <a:lnTo>
                          <a:pt x="316" y="137"/>
                        </a:lnTo>
                        <a:lnTo>
                          <a:pt x="402" y="137"/>
                        </a:lnTo>
                        <a:lnTo>
                          <a:pt x="488" y="0"/>
                        </a:lnTo>
                        <a:lnTo>
                          <a:pt x="373" y="28"/>
                        </a:lnTo>
                        <a:lnTo>
                          <a:pt x="345" y="82"/>
                        </a:lnTo>
                        <a:lnTo>
                          <a:pt x="258" y="0"/>
                        </a:lnTo>
                        <a:lnTo>
                          <a:pt x="115" y="137"/>
                        </a:lnTo>
                        <a:lnTo>
                          <a:pt x="29" y="164"/>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160" name="Freeform 588"/>
                  <p:cNvSpPr>
                    <a:spLocks/>
                  </p:cNvSpPr>
                  <p:nvPr/>
                </p:nvSpPr>
                <p:spPr bwMode="auto">
                  <a:xfrm>
                    <a:off x="3880" y="3072"/>
                    <a:ext cx="488" cy="300"/>
                  </a:xfrm>
                  <a:custGeom>
                    <a:avLst/>
                    <a:gdLst>
                      <a:gd name="T0" fmla="*/ 29 w 488"/>
                      <a:gd name="T1" fmla="*/ 164 h 300"/>
                      <a:gd name="T2" fmla="*/ 0 w 488"/>
                      <a:gd name="T3" fmla="*/ 273 h 300"/>
                      <a:gd name="T4" fmla="*/ 58 w 488"/>
                      <a:gd name="T5" fmla="*/ 273 h 300"/>
                      <a:gd name="T6" fmla="*/ 86 w 488"/>
                      <a:gd name="T7" fmla="*/ 245 h 300"/>
                      <a:gd name="T8" fmla="*/ 144 w 488"/>
                      <a:gd name="T9" fmla="*/ 273 h 300"/>
                      <a:gd name="T10" fmla="*/ 230 w 488"/>
                      <a:gd name="T11" fmla="*/ 300 h 300"/>
                      <a:gd name="T12" fmla="*/ 230 w 488"/>
                      <a:gd name="T13" fmla="*/ 273 h 300"/>
                      <a:gd name="T14" fmla="*/ 144 w 488"/>
                      <a:gd name="T15" fmla="*/ 218 h 300"/>
                      <a:gd name="T16" fmla="*/ 172 w 488"/>
                      <a:gd name="T17" fmla="*/ 164 h 300"/>
                      <a:gd name="T18" fmla="*/ 258 w 488"/>
                      <a:gd name="T19" fmla="*/ 191 h 300"/>
                      <a:gd name="T20" fmla="*/ 316 w 488"/>
                      <a:gd name="T21" fmla="*/ 137 h 300"/>
                      <a:gd name="T22" fmla="*/ 402 w 488"/>
                      <a:gd name="T23" fmla="*/ 137 h 300"/>
                      <a:gd name="T24" fmla="*/ 488 w 488"/>
                      <a:gd name="T25" fmla="*/ 0 h 300"/>
                      <a:gd name="T26" fmla="*/ 373 w 488"/>
                      <a:gd name="T27" fmla="*/ 28 h 300"/>
                      <a:gd name="T28" fmla="*/ 345 w 488"/>
                      <a:gd name="T29" fmla="*/ 82 h 300"/>
                      <a:gd name="T30" fmla="*/ 258 w 488"/>
                      <a:gd name="T31" fmla="*/ 0 h 300"/>
                      <a:gd name="T32" fmla="*/ 115 w 488"/>
                      <a:gd name="T33" fmla="*/ 137 h 300"/>
                      <a:gd name="T34" fmla="*/ 29 w 488"/>
                      <a:gd name="T35" fmla="*/ 164 h 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8"/>
                      <a:gd name="T55" fmla="*/ 0 h 300"/>
                      <a:gd name="T56" fmla="*/ 488 w 488"/>
                      <a:gd name="T57" fmla="*/ 300 h 3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8" h="300">
                        <a:moveTo>
                          <a:pt x="29" y="164"/>
                        </a:moveTo>
                        <a:lnTo>
                          <a:pt x="0" y="273"/>
                        </a:lnTo>
                        <a:lnTo>
                          <a:pt x="58" y="273"/>
                        </a:lnTo>
                        <a:lnTo>
                          <a:pt x="86" y="245"/>
                        </a:lnTo>
                        <a:lnTo>
                          <a:pt x="144" y="273"/>
                        </a:lnTo>
                        <a:lnTo>
                          <a:pt x="230" y="300"/>
                        </a:lnTo>
                        <a:lnTo>
                          <a:pt x="230" y="273"/>
                        </a:lnTo>
                        <a:lnTo>
                          <a:pt x="144" y="218"/>
                        </a:lnTo>
                        <a:lnTo>
                          <a:pt x="172" y="164"/>
                        </a:lnTo>
                        <a:lnTo>
                          <a:pt x="258" y="191"/>
                        </a:lnTo>
                        <a:lnTo>
                          <a:pt x="316" y="137"/>
                        </a:lnTo>
                        <a:lnTo>
                          <a:pt x="402" y="137"/>
                        </a:lnTo>
                        <a:lnTo>
                          <a:pt x="488" y="0"/>
                        </a:lnTo>
                        <a:lnTo>
                          <a:pt x="373" y="28"/>
                        </a:lnTo>
                        <a:lnTo>
                          <a:pt x="345" y="82"/>
                        </a:lnTo>
                        <a:lnTo>
                          <a:pt x="258" y="0"/>
                        </a:lnTo>
                        <a:lnTo>
                          <a:pt x="115" y="137"/>
                        </a:lnTo>
                        <a:lnTo>
                          <a:pt x="29" y="164"/>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95" name="Group 589"/>
                <p:cNvGrpSpPr>
                  <a:grpSpLocks/>
                </p:cNvGrpSpPr>
                <p:nvPr/>
              </p:nvGrpSpPr>
              <p:grpSpPr bwMode="auto">
                <a:xfrm>
                  <a:off x="3966" y="3345"/>
                  <a:ext cx="1004" cy="866"/>
                  <a:chOff x="3966" y="3345"/>
                  <a:chExt cx="1004" cy="866"/>
                </a:xfrm>
                <a:grpFill/>
              </p:grpSpPr>
              <p:sp>
                <p:nvSpPr>
                  <p:cNvPr id="157" name="Freeform 590"/>
                  <p:cNvSpPr>
                    <a:spLocks/>
                  </p:cNvSpPr>
                  <p:nvPr/>
                </p:nvSpPr>
                <p:spPr bwMode="auto">
                  <a:xfrm>
                    <a:off x="3966" y="3345"/>
                    <a:ext cx="1004" cy="866"/>
                  </a:xfrm>
                  <a:custGeom>
                    <a:avLst/>
                    <a:gdLst>
                      <a:gd name="T0" fmla="*/ 57 w 1004"/>
                      <a:gd name="T1" fmla="*/ 0 h 866"/>
                      <a:gd name="T2" fmla="*/ 0 w 1004"/>
                      <a:gd name="T3" fmla="*/ 134 h 866"/>
                      <a:gd name="T4" fmla="*/ 86 w 1004"/>
                      <a:gd name="T5" fmla="*/ 297 h 866"/>
                      <a:gd name="T6" fmla="*/ 115 w 1004"/>
                      <a:gd name="T7" fmla="*/ 460 h 866"/>
                      <a:gd name="T8" fmla="*/ 230 w 1004"/>
                      <a:gd name="T9" fmla="*/ 433 h 866"/>
                      <a:gd name="T10" fmla="*/ 287 w 1004"/>
                      <a:gd name="T11" fmla="*/ 596 h 866"/>
                      <a:gd name="T12" fmla="*/ 602 w 1004"/>
                      <a:gd name="T13" fmla="*/ 677 h 866"/>
                      <a:gd name="T14" fmla="*/ 660 w 1004"/>
                      <a:gd name="T15" fmla="*/ 812 h 866"/>
                      <a:gd name="T16" fmla="*/ 746 w 1004"/>
                      <a:gd name="T17" fmla="*/ 839 h 866"/>
                      <a:gd name="T18" fmla="*/ 918 w 1004"/>
                      <a:gd name="T19" fmla="*/ 866 h 866"/>
                      <a:gd name="T20" fmla="*/ 1004 w 1004"/>
                      <a:gd name="T21" fmla="*/ 677 h 866"/>
                      <a:gd name="T22" fmla="*/ 832 w 1004"/>
                      <a:gd name="T23" fmla="*/ 542 h 866"/>
                      <a:gd name="T24" fmla="*/ 488 w 1004"/>
                      <a:gd name="T25" fmla="*/ 460 h 866"/>
                      <a:gd name="T26" fmla="*/ 316 w 1004"/>
                      <a:gd name="T27" fmla="*/ 270 h 866"/>
                      <a:gd name="T28" fmla="*/ 431 w 1004"/>
                      <a:gd name="T29" fmla="*/ 297 h 866"/>
                      <a:gd name="T30" fmla="*/ 488 w 1004"/>
                      <a:gd name="T31" fmla="*/ 216 h 866"/>
                      <a:gd name="T32" fmla="*/ 172 w 1004"/>
                      <a:gd name="T33" fmla="*/ 80 h 866"/>
                      <a:gd name="T34" fmla="*/ 144 w 1004"/>
                      <a:gd name="T35" fmla="*/ 27 h 866"/>
                      <a:gd name="T36" fmla="*/ 57 w 1004"/>
                      <a:gd name="T37" fmla="*/ 0 h 8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4"/>
                      <a:gd name="T58" fmla="*/ 0 h 866"/>
                      <a:gd name="T59" fmla="*/ 1004 w 1004"/>
                      <a:gd name="T60" fmla="*/ 866 h 8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4" h="866">
                        <a:moveTo>
                          <a:pt x="57" y="0"/>
                        </a:moveTo>
                        <a:lnTo>
                          <a:pt x="0" y="134"/>
                        </a:lnTo>
                        <a:lnTo>
                          <a:pt x="86" y="297"/>
                        </a:lnTo>
                        <a:lnTo>
                          <a:pt x="115" y="460"/>
                        </a:lnTo>
                        <a:lnTo>
                          <a:pt x="230" y="433"/>
                        </a:lnTo>
                        <a:lnTo>
                          <a:pt x="287" y="596"/>
                        </a:lnTo>
                        <a:lnTo>
                          <a:pt x="602" y="677"/>
                        </a:lnTo>
                        <a:lnTo>
                          <a:pt x="660" y="812"/>
                        </a:lnTo>
                        <a:lnTo>
                          <a:pt x="746" y="839"/>
                        </a:lnTo>
                        <a:lnTo>
                          <a:pt x="918" y="866"/>
                        </a:lnTo>
                        <a:lnTo>
                          <a:pt x="1004" y="677"/>
                        </a:lnTo>
                        <a:lnTo>
                          <a:pt x="832" y="542"/>
                        </a:lnTo>
                        <a:lnTo>
                          <a:pt x="488" y="460"/>
                        </a:lnTo>
                        <a:lnTo>
                          <a:pt x="316" y="270"/>
                        </a:lnTo>
                        <a:lnTo>
                          <a:pt x="431" y="297"/>
                        </a:lnTo>
                        <a:lnTo>
                          <a:pt x="488" y="216"/>
                        </a:lnTo>
                        <a:lnTo>
                          <a:pt x="172" y="80"/>
                        </a:lnTo>
                        <a:lnTo>
                          <a:pt x="144" y="27"/>
                        </a:lnTo>
                        <a:lnTo>
                          <a:pt x="57"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158" name="Freeform 591"/>
                  <p:cNvSpPr>
                    <a:spLocks/>
                  </p:cNvSpPr>
                  <p:nvPr/>
                </p:nvSpPr>
                <p:spPr bwMode="auto">
                  <a:xfrm>
                    <a:off x="3966" y="3345"/>
                    <a:ext cx="1004" cy="866"/>
                  </a:xfrm>
                  <a:custGeom>
                    <a:avLst/>
                    <a:gdLst>
                      <a:gd name="T0" fmla="*/ 57 w 1004"/>
                      <a:gd name="T1" fmla="*/ 0 h 866"/>
                      <a:gd name="T2" fmla="*/ 0 w 1004"/>
                      <a:gd name="T3" fmla="*/ 134 h 866"/>
                      <a:gd name="T4" fmla="*/ 86 w 1004"/>
                      <a:gd name="T5" fmla="*/ 297 h 866"/>
                      <a:gd name="T6" fmla="*/ 115 w 1004"/>
                      <a:gd name="T7" fmla="*/ 460 h 866"/>
                      <a:gd name="T8" fmla="*/ 230 w 1004"/>
                      <a:gd name="T9" fmla="*/ 433 h 866"/>
                      <a:gd name="T10" fmla="*/ 287 w 1004"/>
                      <a:gd name="T11" fmla="*/ 596 h 866"/>
                      <a:gd name="T12" fmla="*/ 602 w 1004"/>
                      <a:gd name="T13" fmla="*/ 677 h 866"/>
                      <a:gd name="T14" fmla="*/ 660 w 1004"/>
                      <a:gd name="T15" fmla="*/ 812 h 866"/>
                      <a:gd name="T16" fmla="*/ 746 w 1004"/>
                      <a:gd name="T17" fmla="*/ 839 h 866"/>
                      <a:gd name="T18" fmla="*/ 918 w 1004"/>
                      <a:gd name="T19" fmla="*/ 866 h 866"/>
                      <a:gd name="T20" fmla="*/ 1004 w 1004"/>
                      <a:gd name="T21" fmla="*/ 677 h 866"/>
                      <a:gd name="T22" fmla="*/ 832 w 1004"/>
                      <a:gd name="T23" fmla="*/ 542 h 866"/>
                      <a:gd name="T24" fmla="*/ 488 w 1004"/>
                      <a:gd name="T25" fmla="*/ 460 h 866"/>
                      <a:gd name="T26" fmla="*/ 316 w 1004"/>
                      <a:gd name="T27" fmla="*/ 270 h 866"/>
                      <a:gd name="T28" fmla="*/ 431 w 1004"/>
                      <a:gd name="T29" fmla="*/ 297 h 866"/>
                      <a:gd name="T30" fmla="*/ 488 w 1004"/>
                      <a:gd name="T31" fmla="*/ 216 h 866"/>
                      <a:gd name="T32" fmla="*/ 172 w 1004"/>
                      <a:gd name="T33" fmla="*/ 80 h 866"/>
                      <a:gd name="T34" fmla="*/ 144 w 1004"/>
                      <a:gd name="T35" fmla="*/ 27 h 866"/>
                      <a:gd name="T36" fmla="*/ 57 w 1004"/>
                      <a:gd name="T37" fmla="*/ 0 h 8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4"/>
                      <a:gd name="T58" fmla="*/ 0 h 866"/>
                      <a:gd name="T59" fmla="*/ 1004 w 1004"/>
                      <a:gd name="T60" fmla="*/ 866 h 8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4" h="866">
                        <a:moveTo>
                          <a:pt x="57" y="0"/>
                        </a:moveTo>
                        <a:lnTo>
                          <a:pt x="0" y="134"/>
                        </a:lnTo>
                        <a:lnTo>
                          <a:pt x="86" y="297"/>
                        </a:lnTo>
                        <a:lnTo>
                          <a:pt x="115" y="460"/>
                        </a:lnTo>
                        <a:lnTo>
                          <a:pt x="230" y="433"/>
                        </a:lnTo>
                        <a:lnTo>
                          <a:pt x="287" y="596"/>
                        </a:lnTo>
                        <a:lnTo>
                          <a:pt x="602" y="677"/>
                        </a:lnTo>
                        <a:lnTo>
                          <a:pt x="660" y="812"/>
                        </a:lnTo>
                        <a:lnTo>
                          <a:pt x="746" y="839"/>
                        </a:lnTo>
                        <a:lnTo>
                          <a:pt x="918" y="866"/>
                        </a:lnTo>
                        <a:lnTo>
                          <a:pt x="1004" y="677"/>
                        </a:lnTo>
                        <a:lnTo>
                          <a:pt x="832" y="542"/>
                        </a:lnTo>
                        <a:lnTo>
                          <a:pt x="488" y="460"/>
                        </a:lnTo>
                        <a:lnTo>
                          <a:pt x="316" y="270"/>
                        </a:lnTo>
                        <a:lnTo>
                          <a:pt x="431" y="297"/>
                        </a:lnTo>
                        <a:lnTo>
                          <a:pt x="488" y="216"/>
                        </a:lnTo>
                        <a:lnTo>
                          <a:pt x="172" y="80"/>
                        </a:lnTo>
                        <a:lnTo>
                          <a:pt x="144" y="27"/>
                        </a:lnTo>
                        <a:lnTo>
                          <a:pt x="57"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96" name="Group 592"/>
                <p:cNvGrpSpPr>
                  <a:grpSpLocks/>
                </p:cNvGrpSpPr>
                <p:nvPr/>
              </p:nvGrpSpPr>
              <p:grpSpPr bwMode="auto">
                <a:xfrm>
                  <a:off x="4021" y="3130"/>
                  <a:ext cx="626" cy="425"/>
                  <a:chOff x="4021" y="3130"/>
                  <a:chExt cx="626" cy="425"/>
                </a:xfrm>
                <a:grpFill/>
              </p:grpSpPr>
              <p:sp>
                <p:nvSpPr>
                  <p:cNvPr id="155" name="Freeform 593"/>
                  <p:cNvSpPr>
                    <a:spLocks/>
                  </p:cNvSpPr>
                  <p:nvPr/>
                </p:nvSpPr>
                <p:spPr bwMode="auto">
                  <a:xfrm>
                    <a:off x="4021" y="3130"/>
                    <a:ext cx="626" cy="425"/>
                  </a:xfrm>
                  <a:custGeom>
                    <a:avLst/>
                    <a:gdLst>
                      <a:gd name="T0" fmla="*/ 31 w 626"/>
                      <a:gd name="T1" fmla="*/ 101 h 425"/>
                      <a:gd name="T2" fmla="*/ 176 w 626"/>
                      <a:gd name="T3" fmla="*/ 160 h 425"/>
                      <a:gd name="T4" fmla="*/ 238 w 626"/>
                      <a:gd name="T5" fmla="*/ 136 h 425"/>
                      <a:gd name="T6" fmla="*/ 259 w 626"/>
                      <a:gd name="T7" fmla="*/ 163 h 425"/>
                      <a:gd name="T8" fmla="*/ 238 w 626"/>
                      <a:gd name="T9" fmla="*/ 183 h 425"/>
                      <a:gd name="T10" fmla="*/ 327 w 626"/>
                      <a:gd name="T11" fmla="*/ 245 h 425"/>
                      <a:gd name="T12" fmla="*/ 377 w 626"/>
                      <a:gd name="T13" fmla="*/ 210 h 425"/>
                      <a:gd name="T14" fmla="*/ 374 w 626"/>
                      <a:gd name="T15" fmla="*/ 112 h 425"/>
                      <a:gd name="T16" fmla="*/ 489 w 626"/>
                      <a:gd name="T17" fmla="*/ 0 h 425"/>
                      <a:gd name="T18" fmla="*/ 547 w 626"/>
                      <a:gd name="T19" fmla="*/ 54 h 425"/>
                      <a:gd name="T20" fmla="*/ 547 w 626"/>
                      <a:gd name="T21" fmla="*/ 210 h 425"/>
                      <a:gd name="T22" fmla="*/ 626 w 626"/>
                      <a:gd name="T23" fmla="*/ 313 h 425"/>
                      <a:gd name="T24" fmla="*/ 456 w 626"/>
                      <a:gd name="T25" fmla="*/ 319 h 425"/>
                      <a:gd name="T26" fmla="*/ 432 w 626"/>
                      <a:gd name="T27" fmla="*/ 374 h 425"/>
                      <a:gd name="T28" fmla="*/ 338 w 626"/>
                      <a:gd name="T29" fmla="*/ 343 h 425"/>
                      <a:gd name="T30" fmla="*/ 424 w 626"/>
                      <a:gd name="T31" fmla="*/ 425 h 425"/>
                      <a:gd name="T32" fmla="*/ 119 w 626"/>
                      <a:gd name="T33" fmla="*/ 299 h 425"/>
                      <a:gd name="T34" fmla="*/ 90 w 626"/>
                      <a:gd name="T35" fmla="*/ 238 h 425"/>
                      <a:gd name="T36" fmla="*/ 87 w 626"/>
                      <a:gd name="T37" fmla="*/ 210 h 425"/>
                      <a:gd name="T38" fmla="*/ 0 w 626"/>
                      <a:gd name="T39" fmla="*/ 160 h 425"/>
                      <a:gd name="T40" fmla="*/ 31 w 626"/>
                      <a:gd name="T41" fmla="*/ 108 h 425"/>
                      <a:gd name="T42" fmla="*/ 31 w 626"/>
                      <a:gd name="T43" fmla="*/ 101 h 4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6"/>
                      <a:gd name="T67" fmla="*/ 0 h 425"/>
                      <a:gd name="T68" fmla="*/ 626 w 626"/>
                      <a:gd name="T69" fmla="*/ 425 h 4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6" h="425">
                        <a:moveTo>
                          <a:pt x="31" y="101"/>
                        </a:moveTo>
                        <a:lnTo>
                          <a:pt x="176" y="160"/>
                        </a:lnTo>
                        <a:lnTo>
                          <a:pt x="238" y="136"/>
                        </a:lnTo>
                        <a:lnTo>
                          <a:pt x="259" y="163"/>
                        </a:lnTo>
                        <a:lnTo>
                          <a:pt x="238" y="183"/>
                        </a:lnTo>
                        <a:lnTo>
                          <a:pt x="327" y="245"/>
                        </a:lnTo>
                        <a:lnTo>
                          <a:pt x="377" y="210"/>
                        </a:lnTo>
                        <a:lnTo>
                          <a:pt x="374" y="112"/>
                        </a:lnTo>
                        <a:lnTo>
                          <a:pt x="489" y="0"/>
                        </a:lnTo>
                        <a:lnTo>
                          <a:pt x="547" y="54"/>
                        </a:lnTo>
                        <a:lnTo>
                          <a:pt x="547" y="210"/>
                        </a:lnTo>
                        <a:lnTo>
                          <a:pt x="626" y="313"/>
                        </a:lnTo>
                        <a:lnTo>
                          <a:pt x="456" y="319"/>
                        </a:lnTo>
                        <a:lnTo>
                          <a:pt x="432" y="374"/>
                        </a:lnTo>
                        <a:lnTo>
                          <a:pt x="338" y="343"/>
                        </a:lnTo>
                        <a:lnTo>
                          <a:pt x="424" y="425"/>
                        </a:lnTo>
                        <a:lnTo>
                          <a:pt x="119" y="299"/>
                        </a:lnTo>
                        <a:lnTo>
                          <a:pt x="90" y="238"/>
                        </a:lnTo>
                        <a:lnTo>
                          <a:pt x="87" y="210"/>
                        </a:lnTo>
                        <a:lnTo>
                          <a:pt x="0" y="160"/>
                        </a:lnTo>
                        <a:lnTo>
                          <a:pt x="31" y="108"/>
                        </a:lnTo>
                        <a:lnTo>
                          <a:pt x="31" y="101"/>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156" name="Freeform 594"/>
                  <p:cNvSpPr>
                    <a:spLocks/>
                  </p:cNvSpPr>
                  <p:nvPr/>
                </p:nvSpPr>
                <p:spPr bwMode="auto">
                  <a:xfrm>
                    <a:off x="4021" y="3130"/>
                    <a:ext cx="626" cy="425"/>
                  </a:xfrm>
                  <a:custGeom>
                    <a:avLst/>
                    <a:gdLst>
                      <a:gd name="T0" fmla="*/ 31 w 626"/>
                      <a:gd name="T1" fmla="*/ 101 h 425"/>
                      <a:gd name="T2" fmla="*/ 176 w 626"/>
                      <a:gd name="T3" fmla="*/ 160 h 425"/>
                      <a:gd name="T4" fmla="*/ 238 w 626"/>
                      <a:gd name="T5" fmla="*/ 136 h 425"/>
                      <a:gd name="T6" fmla="*/ 259 w 626"/>
                      <a:gd name="T7" fmla="*/ 163 h 425"/>
                      <a:gd name="T8" fmla="*/ 238 w 626"/>
                      <a:gd name="T9" fmla="*/ 183 h 425"/>
                      <a:gd name="T10" fmla="*/ 327 w 626"/>
                      <a:gd name="T11" fmla="*/ 245 h 425"/>
                      <a:gd name="T12" fmla="*/ 377 w 626"/>
                      <a:gd name="T13" fmla="*/ 210 h 425"/>
                      <a:gd name="T14" fmla="*/ 374 w 626"/>
                      <a:gd name="T15" fmla="*/ 112 h 425"/>
                      <a:gd name="T16" fmla="*/ 489 w 626"/>
                      <a:gd name="T17" fmla="*/ 0 h 425"/>
                      <a:gd name="T18" fmla="*/ 547 w 626"/>
                      <a:gd name="T19" fmla="*/ 54 h 425"/>
                      <a:gd name="T20" fmla="*/ 547 w 626"/>
                      <a:gd name="T21" fmla="*/ 210 h 425"/>
                      <a:gd name="T22" fmla="*/ 626 w 626"/>
                      <a:gd name="T23" fmla="*/ 313 h 425"/>
                      <a:gd name="T24" fmla="*/ 456 w 626"/>
                      <a:gd name="T25" fmla="*/ 319 h 425"/>
                      <a:gd name="T26" fmla="*/ 432 w 626"/>
                      <a:gd name="T27" fmla="*/ 374 h 425"/>
                      <a:gd name="T28" fmla="*/ 338 w 626"/>
                      <a:gd name="T29" fmla="*/ 343 h 425"/>
                      <a:gd name="T30" fmla="*/ 424 w 626"/>
                      <a:gd name="T31" fmla="*/ 425 h 425"/>
                      <a:gd name="T32" fmla="*/ 119 w 626"/>
                      <a:gd name="T33" fmla="*/ 299 h 425"/>
                      <a:gd name="T34" fmla="*/ 90 w 626"/>
                      <a:gd name="T35" fmla="*/ 238 h 425"/>
                      <a:gd name="T36" fmla="*/ 87 w 626"/>
                      <a:gd name="T37" fmla="*/ 210 h 425"/>
                      <a:gd name="T38" fmla="*/ 0 w 626"/>
                      <a:gd name="T39" fmla="*/ 160 h 425"/>
                      <a:gd name="T40" fmla="*/ 31 w 626"/>
                      <a:gd name="T41" fmla="*/ 108 h 4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6"/>
                      <a:gd name="T64" fmla="*/ 0 h 425"/>
                      <a:gd name="T65" fmla="*/ 626 w 626"/>
                      <a:gd name="T66" fmla="*/ 425 h 4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6" h="425">
                        <a:moveTo>
                          <a:pt x="31" y="101"/>
                        </a:moveTo>
                        <a:lnTo>
                          <a:pt x="176" y="160"/>
                        </a:lnTo>
                        <a:lnTo>
                          <a:pt x="238" y="136"/>
                        </a:lnTo>
                        <a:lnTo>
                          <a:pt x="259" y="163"/>
                        </a:lnTo>
                        <a:lnTo>
                          <a:pt x="238" y="183"/>
                        </a:lnTo>
                        <a:lnTo>
                          <a:pt x="327" y="245"/>
                        </a:lnTo>
                        <a:lnTo>
                          <a:pt x="377" y="210"/>
                        </a:lnTo>
                        <a:lnTo>
                          <a:pt x="374" y="112"/>
                        </a:lnTo>
                        <a:lnTo>
                          <a:pt x="489" y="0"/>
                        </a:lnTo>
                        <a:lnTo>
                          <a:pt x="547" y="54"/>
                        </a:lnTo>
                        <a:lnTo>
                          <a:pt x="547" y="210"/>
                        </a:lnTo>
                        <a:lnTo>
                          <a:pt x="626" y="313"/>
                        </a:lnTo>
                        <a:lnTo>
                          <a:pt x="456" y="319"/>
                        </a:lnTo>
                        <a:lnTo>
                          <a:pt x="432" y="374"/>
                        </a:lnTo>
                        <a:lnTo>
                          <a:pt x="338" y="343"/>
                        </a:lnTo>
                        <a:lnTo>
                          <a:pt x="424" y="425"/>
                        </a:lnTo>
                        <a:lnTo>
                          <a:pt x="119" y="299"/>
                        </a:lnTo>
                        <a:lnTo>
                          <a:pt x="90" y="238"/>
                        </a:lnTo>
                        <a:lnTo>
                          <a:pt x="87" y="210"/>
                        </a:lnTo>
                        <a:lnTo>
                          <a:pt x="0" y="160"/>
                        </a:lnTo>
                        <a:lnTo>
                          <a:pt x="31" y="108"/>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sp>
              <p:nvSpPr>
                <p:cNvPr id="97" name="Rectangle 595"/>
                <p:cNvSpPr>
                  <a:spLocks noChangeArrowheads="1"/>
                </p:cNvSpPr>
                <p:nvPr/>
              </p:nvSpPr>
              <p:spPr bwMode="auto">
                <a:xfrm>
                  <a:off x="3835" y="3271"/>
                  <a:ext cx="34"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J</a:t>
                  </a:r>
                  <a:endParaRPr lang="en-US" sz="1700">
                    <a:solidFill>
                      <a:srgbClr val="000000"/>
                    </a:solidFill>
                    <a:latin typeface="Arial" charset="0"/>
                  </a:endParaRPr>
                </a:p>
              </p:txBody>
            </p:sp>
            <p:sp>
              <p:nvSpPr>
                <p:cNvPr id="98" name="Rectangle 596"/>
                <p:cNvSpPr>
                  <a:spLocks noChangeArrowheads="1"/>
                </p:cNvSpPr>
                <p:nvPr/>
              </p:nvSpPr>
              <p:spPr bwMode="auto">
                <a:xfrm>
                  <a:off x="3843" y="3317"/>
                  <a:ext cx="41"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E</a:t>
                  </a:r>
                  <a:endParaRPr lang="en-US" sz="1700">
                    <a:solidFill>
                      <a:srgbClr val="000000"/>
                    </a:solidFill>
                    <a:latin typeface="Arial" charset="0"/>
                  </a:endParaRPr>
                </a:p>
              </p:txBody>
            </p:sp>
            <p:sp>
              <p:nvSpPr>
                <p:cNvPr id="99" name="Rectangle 597"/>
                <p:cNvSpPr>
                  <a:spLocks noChangeArrowheads="1"/>
                </p:cNvSpPr>
                <p:nvPr/>
              </p:nvSpPr>
              <p:spPr bwMode="auto">
                <a:xfrm>
                  <a:off x="3872" y="3365"/>
                  <a:ext cx="36"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F</a:t>
                  </a:r>
                  <a:endParaRPr lang="en-US" sz="1700">
                    <a:solidFill>
                      <a:srgbClr val="000000"/>
                    </a:solidFill>
                    <a:latin typeface="Arial" charset="0"/>
                  </a:endParaRPr>
                </a:p>
              </p:txBody>
            </p:sp>
            <p:sp>
              <p:nvSpPr>
                <p:cNvPr id="100" name="Rectangle 598"/>
                <p:cNvSpPr>
                  <a:spLocks noChangeArrowheads="1"/>
                </p:cNvSpPr>
                <p:nvPr/>
              </p:nvSpPr>
              <p:spPr bwMode="auto">
                <a:xfrm>
                  <a:off x="3884" y="3416"/>
                  <a:ext cx="37"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F</a:t>
                  </a:r>
                  <a:endParaRPr lang="en-US" sz="1700">
                    <a:solidFill>
                      <a:srgbClr val="000000"/>
                    </a:solidFill>
                    <a:latin typeface="Arial" charset="0"/>
                  </a:endParaRPr>
                </a:p>
              </p:txBody>
            </p:sp>
            <p:sp>
              <p:nvSpPr>
                <p:cNvPr id="101" name="Rectangle 599"/>
                <p:cNvSpPr>
                  <a:spLocks noChangeArrowheads="1"/>
                </p:cNvSpPr>
                <p:nvPr/>
              </p:nvSpPr>
              <p:spPr bwMode="auto">
                <a:xfrm>
                  <a:off x="3890" y="3464"/>
                  <a:ext cx="41"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E</a:t>
                  </a:r>
                  <a:endParaRPr lang="en-US" sz="1700">
                    <a:solidFill>
                      <a:srgbClr val="000000"/>
                    </a:solidFill>
                    <a:latin typeface="Arial" charset="0"/>
                  </a:endParaRPr>
                </a:p>
              </p:txBody>
            </p:sp>
            <p:sp>
              <p:nvSpPr>
                <p:cNvPr id="102" name="Rectangle 600"/>
                <p:cNvSpPr>
                  <a:spLocks noChangeArrowheads="1"/>
                </p:cNvSpPr>
                <p:nvPr/>
              </p:nvSpPr>
              <p:spPr bwMode="auto">
                <a:xfrm>
                  <a:off x="3905" y="3511"/>
                  <a:ext cx="45"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R</a:t>
                  </a:r>
                  <a:endParaRPr lang="en-US" sz="1700">
                    <a:solidFill>
                      <a:srgbClr val="000000"/>
                    </a:solidFill>
                    <a:latin typeface="Arial" charset="0"/>
                  </a:endParaRPr>
                </a:p>
              </p:txBody>
            </p:sp>
            <p:sp>
              <p:nvSpPr>
                <p:cNvPr id="103" name="Rectangle 601"/>
                <p:cNvSpPr>
                  <a:spLocks noChangeArrowheads="1"/>
                </p:cNvSpPr>
                <p:nvPr/>
              </p:nvSpPr>
              <p:spPr bwMode="auto">
                <a:xfrm>
                  <a:off x="3913" y="3562"/>
                  <a:ext cx="41"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S</a:t>
                  </a:r>
                  <a:endParaRPr lang="en-US" sz="1700">
                    <a:solidFill>
                      <a:srgbClr val="000000"/>
                    </a:solidFill>
                    <a:latin typeface="Arial" charset="0"/>
                  </a:endParaRPr>
                </a:p>
              </p:txBody>
            </p:sp>
            <p:sp>
              <p:nvSpPr>
                <p:cNvPr id="104" name="Rectangle 602"/>
                <p:cNvSpPr>
                  <a:spLocks noChangeArrowheads="1"/>
                </p:cNvSpPr>
                <p:nvPr/>
              </p:nvSpPr>
              <p:spPr bwMode="auto">
                <a:xfrm>
                  <a:off x="3915" y="3612"/>
                  <a:ext cx="47"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O</a:t>
                  </a:r>
                  <a:endParaRPr lang="en-US" sz="1700">
                    <a:solidFill>
                      <a:srgbClr val="000000"/>
                    </a:solidFill>
                    <a:latin typeface="Arial" charset="0"/>
                  </a:endParaRPr>
                </a:p>
              </p:txBody>
            </p:sp>
            <p:sp>
              <p:nvSpPr>
                <p:cNvPr id="105" name="Rectangle 603"/>
                <p:cNvSpPr>
                  <a:spLocks noChangeArrowheads="1"/>
                </p:cNvSpPr>
                <p:nvPr/>
              </p:nvSpPr>
              <p:spPr bwMode="auto">
                <a:xfrm>
                  <a:off x="3924" y="3657"/>
                  <a:ext cx="44"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N</a:t>
                  </a:r>
                  <a:endParaRPr lang="en-US" sz="1700">
                    <a:solidFill>
                      <a:srgbClr val="000000"/>
                    </a:solidFill>
                    <a:latin typeface="Arial" charset="0"/>
                  </a:endParaRPr>
                </a:p>
              </p:txBody>
            </p:sp>
            <p:sp>
              <p:nvSpPr>
                <p:cNvPr id="106" name="Rectangle 604"/>
                <p:cNvSpPr>
                  <a:spLocks noChangeArrowheads="1"/>
                </p:cNvSpPr>
                <p:nvPr/>
              </p:nvSpPr>
              <p:spPr bwMode="auto">
                <a:xfrm>
                  <a:off x="4068" y="3429"/>
                  <a:ext cx="49"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P</a:t>
                  </a:r>
                  <a:endParaRPr lang="en-US" sz="1700">
                    <a:solidFill>
                      <a:srgbClr val="000000"/>
                    </a:solidFill>
                    <a:latin typeface="Arial" charset="0"/>
                  </a:endParaRPr>
                </a:p>
              </p:txBody>
            </p:sp>
            <p:sp>
              <p:nvSpPr>
                <p:cNvPr id="107" name="Rectangle 605"/>
                <p:cNvSpPr>
                  <a:spLocks noChangeArrowheads="1"/>
                </p:cNvSpPr>
                <p:nvPr/>
              </p:nvSpPr>
              <p:spPr bwMode="auto">
                <a:xfrm>
                  <a:off x="4111" y="3489"/>
                  <a:ext cx="4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L</a:t>
                  </a:r>
                  <a:endParaRPr lang="en-US" sz="1700">
                    <a:solidFill>
                      <a:srgbClr val="000000"/>
                    </a:solidFill>
                    <a:latin typeface="Arial" charset="0"/>
                  </a:endParaRPr>
                </a:p>
              </p:txBody>
            </p:sp>
            <p:sp>
              <p:nvSpPr>
                <p:cNvPr id="108" name="Rectangle 606"/>
                <p:cNvSpPr>
                  <a:spLocks noChangeArrowheads="1"/>
                </p:cNvSpPr>
                <p:nvPr/>
              </p:nvSpPr>
              <p:spPr bwMode="auto">
                <a:xfrm>
                  <a:off x="4149" y="3546"/>
                  <a:ext cx="53"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A</a:t>
                  </a:r>
                  <a:endParaRPr lang="en-US" sz="1700">
                    <a:solidFill>
                      <a:srgbClr val="000000"/>
                    </a:solidFill>
                    <a:latin typeface="Arial" charset="0"/>
                  </a:endParaRPr>
                </a:p>
              </p:txBody>
            </p:sp>
            <p:sp>
              <p:nvSpPr>
                <p:cNvPr id="109" name="Rectangle 607"/>
                <p:cNvSpPr>
                  <a:spLocks noChangeArrowheads="1"/>
                </p:cNvSpPr>
                <p:nvPr/>
              </p:nvSpPr>
              <p:spPr bwMode="auto">
                <a:xfrm>
                  <a:off x="4208" y="3604"/>
                  <a:ext cx="56"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Q</a:t>
                  </a:r>
                  <a:endParaRPr lang="en-US" sz="1700">
                    <a:solidFill>
                      <a:srgbClr val="000000"/>
                    </a:solidFill>
                    <a:latin typeface="Arial" charset="0"/>
                  </a:endParaRPr>
                </a:p>
              </p:txBody>
            </p:sp>
            <p:sp>
              <p:nvSpPr>
                <p:cNvPr id="110" name="Rectangle 608"/>
                <p:cNvSpPr>
                  <a:spLocks noChangeArrowheads="1"/>
                </p:cNvSpPr>
                <p:nvPr/>
              </p:nvSpPr>
              <p:spPr bwMode="auto">
                <a:xfrm>
                  <a:off x="4258" y="3664"/>
                  <a:ext cx="5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U</a:t>
                  </a:r>
                  <a:endParaRPr lang="en-US" sz="1700">
                    <a:solidFill>
                      <a:srgbClr val="000000"/>
                    </a:solidFill>
                    <a:latin typeface="Arial" charset="0"/>
                  </a:endParaRPr>
                </a:p>
              </p:txBody>
            </p:sp>
            <p:sp>
              <p:nvSpPr>
                <p:cNvPr id="111" name="Rectangle 609"/>
                <p:cNvSpPr>
                  <a:spLocks noChangeArrowheads="1"/>
                </p:cNvSpPr>
                <p:nvPr/>
              </p:nvSpPr>
              <p:spPr bwMode="auto">
                <a:xfrm>
                  <a:off x="4315" y="3721"/>
                  <a:ext cx="48"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E</a:t>
                  </a:r>
                  <a:endParaRPr lang="en-US" sz="1700">
                    <a:solidFill>
                      <a:srgbClr val="000000"/>
                    </a:solidFill>
                    <a:latin typeface="Arial" charset="0"/>
                  </a:endParaRPr>
                </a:p>
              </p:txBody>
            </p:sp>
            <p:sp>
              <p:nvSpPr>
                <p:cNvPr id="112" name="Rectangle 610"/>
                <p:cNvSpPr>
                  <a:spLocks noChangeArrowheads="1"/>
                </p:cNvSpPr>
                <p:nvPr/>
              </p:nvSpPr>
              <p:spPr bwMode="auto">
                <a:xfrm>
                  <a:off x="4368" y="3781"/>
                  <a:ext cx="61"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M</a:t>
                  </a:r>
                  <a:endParaRPr lang="en-US" sz="1700">
                    <a:solidFill>
                      <a:srgbClr val="000000"/>
                    </a:solidFill>
                    <a:latin typeface="Arial" charset="0"/>
                  </a:endParaRPr>
                </a:p>
              </p:txBody>
            </p:sp>
            <p:sp>
              <p:nvSpPr>
                <p:cNvPr id="113" name="Rectangle 611"/>
                <p:cNvSpPr>
                  <a:spLocks noChangeArrowheads="1"/>
                </p:cNvSpPr>
                <p:nvPr/>
              </p:nvSpPr>
              <p:spPr bwMode="auto">
                <a:xfrm>
                  <a:off x="4448" y="3840"/>
                  <a:ext cx="40"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I </a:t>
                  </a:r>
                  <a:endParaRPr lang="en-US" sz="1700">
                    <a:solidFill>
                      <a:srgbClr val="000000"/>
                    </a:solidFill>
                    <a:latin typeface="Arial" charset="0"/>
                  </a:endParaRPr>
                </a:p>
              </p:txBody>
            </p:sp>
            <p:sp>
              <p:nvSpPr>
                <p:cNvPr id="114" name="Rectangle 612"/>
                <p:cNvSpPr>
                  <a:spLocks noChangeArrowheads="1"/>
                </p:cNvSpPr>
                <p:nvPr/>
              </p:nvSpPr>
              <p:spPr bwMode="auto">
                <a:xfrm>
                  <a:off x="4517" y="3899"/>
                  <a:ext cx="5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N</a:t>
                  </a:r>
                  <a:endParaRPr lang="en-US" sz="1700">
                    <a:solidFill>
                      <a:srgbClr val="000000"/>
                    </a:solidFill>
                    <a:latin typeface="Arial" charset="0"/>
                  </a:endParaRPr>
                </a:p>
              </p:txBody>
            </p:sp>
            <p:sp>
              <p:nvSpPr>
                <p:cNvPr id="115" name="Rectangle 613"/>
                <p:cNvSpPr>
                  <a:spLocks noChangeArrowheads="1"/>
                </p:cNvSpPr>
                <p:nvPr/>
              </p:nvSpPr>
              <p:spPr bwMode="auto">
                <a:xfrm>
                  <a:off x="4599" y="3957"/>
                  <a:ext cx="4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E</a:t>
                  </a:r>
                  <a:endParaRPr lang="en-US" sz="1700">
                    <a:solidFill>
                      <a:srgbClr val="000000"/>
                    </a:solidFill>
                    <a:latin typeface="Arial" charset="0"/>
                  </a:endParaRPr>
                </a:p>
              </p:txBody>
            </p:sp>
            <p:sp>
              <p:nvSpPr>
                <p:cNvPr id="116" name="Rectangle 614"/>
                <p:cNvSpPr>
                  <a:spLocks noChangeArrowheads="1"/>
                </p:cNvSpPr>
                <p:nvPr/>
              </p:nvSpPr>
              <p:spPr bwMode="auto">
                <a:xfrm>
                  <a:off x="4654" y="4013"/>
                  <a:ext cx="108"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S   </a:t>
                  </a:r>
                  <a:endParaRPr lang="en-US" sz="1700">
                    <a:solidFill>
                      <a:srgbClr val="000000"/>
                    </a:solidFill>
                    <a:latin typeface="Arial" charset="0"/>
                  </a:endParaRPr>
                </a:p>
              </p:txBody>
            </p:sp>
            <p:sp>
              <p:nvSpPr>
                <p:cNvPr id="117" name="Rectangle 615"/>
                <p:cNvSpPr>
                  <a:spLocks noChangeArrowheads="1"/>
                </p:cNvSpPr>
                <p:nvPr/>
              </p:nvSpPr>
              <p:spPr bwMode="auto">
                <a:xfrm>
                  <a:off x="4169" y="3384"/>
                  <a:ext cx="521"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SAINT  BERNARD</a:t>
                  </a:r>
                  <a:endParaRPr lang="en-US" sz="1700">
                    <a:solidFill>
                      <a:srgbClr val="000000"/>
                    </a:solidFill>
                    <a:latin typeface="Arial" charset="0"/>
                  </a:endParaRPr>
                </a:p>
              </p:txBody>
            </p:sp>
            <p:sp>
              <p:nvSpPr>
                <p:cNvPr id="118" name="Rectangle 616"/>
                <p:cNvSpPr>
                  <a:spLocks noChangeArrowheads="1"/>
                </p:cNvSpPr>
                <p:nvPr/>
              </p:nvSpPr>
              <p:spPr bwMode="auto">
                <a:xfrm>
                  <a:off x="4073" y="3148"/>
                  <a:ext cx="298"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ORLEANS</a:t>
                  </a:r>
                  <a:endParaRPr lang="en-US" sz="1700">
                    <a:solidFill>
                      <a:srgbClr val="000000"/>
                    </a:solidFill>
                    <a:latin typeface="Arial" charset="0"/>
                  </a:endParaRPr>
                </a:p>
              </p:txBody>
            </p:sp>
            <p:grpSp>
              <p:nvGrpSpPr>
                <p:cNvPr id="119" name="Group 617"/>
                <p:cNvGrpSpPr>
                  <a:grpSpLocks/>
                </p:cNvGrpSpPr>
                <p:nvPr/>
              </p:nvGrpSpPr>
              <p:grpSpPr bwMode="auto">
                <a:xfrm>
                  <a:off x="3764" y="3209"/>
                  <a:ext cx="317" cy="624"/>
                  <a:chOff x="3764" y="3209"/>
                  <a:chExt cx="317" cy="624"/>
                </a:xfrm>
                <a:grpFill/>
              </p:grpSpPr>
              <p:sp>
                <p:nvSpPr>
                  <p:cNvPr id="153" name="Freeform 618"/>
                  <p:cNvSpPr>
                    <a:spLocks/>
                  </p:cNvSpPr>
                  <p:nvPr/>
                </p:nvSpPr>
                <p:spPr bwMode="auto">
                  <a:xfrm>
                    <a:off x="3764" y="3209"/>
                    <a:ext cx="317" cy="624"/>
                  </a:xfrm>
                  <a:custGeom>
                    <a:avLst/>
                    <a:gdLst>
                      <a:gd name="T0" fmla="*/ 0 w 317"/>
                      <a:gd name="T1" fmla="*/ 0 h 624"/>
                      <a:gd name="T2" fmla="*/ 0 w 317"/>
                      <a:gd name="T3" fmla="*/ 108 h 624"/>
                      <a:gd name="T4" fmla="*/ 29 w 317"/>
                      <a:gd name="T5" fmla="*/ 189 h 624"/>
                      <a:gd name="T6" fmla="*/ 87 w 317"/>
                      <a:gd name="T7" fmla="*/ 216 h 624"/>
                      <a:gd name="T8" fmla="*/ 58 w 317"/>
                      <a:gd name="T9" fmla="*/ 352 h 624"/>
                      <a:gd name="T10" fmla="*/ 115 w 317"/>
                      <a:gd name="T11" fmla="*/ 379 h 624"/>
                      <a:gd name="T12" fmla="*/ 115 w 317"/>
                      <a:gd name="T13" fmla="*/ 461 h 624"/>
                      <a:gd name="T14" fmla="*/ 87 w 317"/>
                      <a:gd name="T15" fmla="*/ 488 h 624"/>
                      <a:gd name="T16" fmla="*/ 144 w 317"/>
                      <a:gd name="T17" fmla="*/ 569 h 624"/>
                      <a:gd name="T18" fmla="*/ 259 w 317"/>
                      <a:gd name="T19" fmla="*/ 624 h 624"/>
                      <a:gd name="T20" fmla="*/ 317 w 317"/>
                      <a:gd name="T21" fmla="*/ 597 h 624"/>
                      <a:gd name="T22" fmla="*/ 288 w 317"/>
                      <a:gd name="T23" fmla="*/ 434 h 624"/>
                      <a:gd name="T24" fmla="*/ 202 w 317"/>
                      <a:gd name="T25" fmla="*/ 270 h 624"/>
                      <a:gd name="T26" fmla="*/ 259 w 317"/>
                      <a:gd name="T27" fmla="*/ 136 h 624"/>
                      <a:gd name="T28" fmla="*/ 202 w 317"/>
                      <a:gd name="T29" fmla="*/ 108 h 624"/>
                      <a:gd name="T30" fmla="*/ 173 w 317"/>
                      <a:gd name="T31" fmla="*/ 136 h 624"/>
                      <a:gd name="T32" fmla="*/ 115 w 317"/>
                      <a:gd name="T33" fmla="*/ 136 h 624"/>
                      <a:gd name="T34" fmla="*/ 144 w 317"/>
                      <a:gd name="T35" fmla="*/ 27 h 624"/>
                      <a:gd name="T36" fmla="*/ 0 w 317"/>
                      <a:gd name="T37" fmla="*/ 0 h 6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7"/>
                      <a:gd name="T58" fmla="*/ 0 h 624"/>
                      <a:gd name="T59" fmla="*/ 317 w 317"/>
                      <a:gd name="T60" fmla="*/ 624 h 6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7" h="624">
                        <a:moveTo>
                          <a:pt x="0" y="0"/>
                        </a:moveTo>
                        <a:lnTo>
                          <a:pt x="0" y="108"/>
                        </a:lnTo>
                        <a:lnTo>
                          <a:pt x="29" y="189"/>
                        </a:lnTo>
                        <a:lnTo>
                          <a:pt x="87" y="216"/>
                        </a:lnTo>
                        <a:lnTo>
                          <a:pt x="58" y="352"/>
                        </a:lnTo>
                        <a:lnTo>
                          <a:pt x="115" y="379"/>
                        </a:lnTo>
                        <a:lnTo>
                          <a:pt x="115" y="461"/>
                        </a:lnTo>
                        <a:lnTo>
                          <a:pt x="87" y="488"/>
                        </a:lnTo>
                        <a:lnTo>
                          <a:pt x="144" y="569"/>
                        </a:lnTo>
                        <a:lnTo>
                          <a:pt x="259" y="624"/>
                        </a:lnTo>
                        <a:lnTo>
                          <a:pt x="317" y="597"/>
                        </a:lnTo>
                        <a:lnTo>
                          <a:pt x="288" y="434"/>
                        </a:lnTo>
                        <a:lnTo>
                          <a:pt x="202" y="270"/>
                        </a:lnTo>
                        <a:lnTo>
                          <a:pt x="259" y="136"/>
                        </a:lnTo>
                        <a:lnTo>
                          <a:pt x="202" y="108"/>
                        </a:lnTo>
                        <a:lnTo>
                          <a:pt x="173" y="136"/>
                        </a:lnTo>
                        <a:lnTo>
                          <a:pt x="115" y="136"/>
                        </a:lnTo>
                        <a:lnTo>
                          <a:pt x="144" y="27"/>
                        </a:lnTo>
                        <a:lnTo>
                          <a:pt x="0"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154" name="Freeform 619"/>
                  <p:cNvSpPr>
                    <a:spLocks/>
                  </p:cNvSpPr>
                  <p:nvPr/>
                </p:nvSpPr>
                <p:spPr bwMode="auto">
                  <a:xfrm>
                    <a:off x="3764" y="3209"/>
                    <a:ext cx="317" cy="624"/>
                  </a:xfrm>
                  <a:custGeom>
                    <a:avLst/>
                    <a:gdLst>
                      <a:gd name="T0" fmla="*/ 0 w 317"/>
                      <a:gd name="T1" fmla="*/ 0 h 624"/>
                      <a:gd name="T2" fmla="*/ 0 w 317"/>
                      <a:gd name="T3" fmla="*/ 108 h 624"/>
                      <a:gd name="T4" fmla="*/ 29 w 317"/>
                      <a:gd name="T5" fmla="*/ 189 h 624"/>
                      <a:gd name="T6" fmla="*/ 87 w 317"/>
                      <a:gd name="T7" fmla="*/ 216 h 624"/>
                      <a:gd name="T8" fmla="*/ 58 w 317"/>
                      <a:gd name="T9" fmla="*/ 352 h 624"/>
                      <a:gd name="T10" fmla="*/ 115 w 317"/>
                      <a:gd name="T11" fmla="*/ 379 h 624"/>
                      <a:gd name="T12" fmla="*/ 115 w 317"/>
                      <a:gd name="T13" fmla="*/ 461 h 624"/>
                      <a:gd name="T14" fmla="*/ 87 w 317"/>
                      <a:gd name="T15" fmla="*/ 488 h 624"/>
                      <a:gd name="T16" fmla="*/ 144 w 317"/>
                      <a:gd name="T17" fmla="*/ 569 h 624"/>
                      <a:gd name="T18" fmla="*/ 259 w 317"/>
                      <a:gd name="T19" fmla="*/ 624 h 624"/>
                      <a:gd name="T20" fmla="*/ 317 w 317"/>
                      <a:gd name="T21" fmla="*/ 597 h 624"/>
                      <a:gd name="T22" fmla="*/ 288 w 317"/>
                      <a:gd name="T23" fmla="*/ 434 h 624"/>
                      <a:gd name="T24" fmla="*/ 202 w 317"/>
                      <a:gd name="T25" fmla="*/ 270 h 624"/>
                      <a:gd name="T26" fmla="*/ 259 w 317"/>
                      <a:gd name="T27" fmla="*/ 136 h 624"/>
                      <a:gd name="T28" fmla="*/ 202 w 317"/>
                      <a:gd name="T29" fmla="*/ 108 h 624"/>
                      <a:gd name="T30" fmla="*/ 173 w 317"/>
                      <a:gd name="T31" fmla="*/ 136 h 624"/>
                      <a:gd name="T32" fmla="*/ 115 w 317"/>
                      <a:gd name="T33" fmla="*/ 136 h 624"/>
                      <a:gd name="T34" fmla="*/ 144 w 317"/>
                      <a:gd name="T35" fmla="*/ 27 h 624"/>
                      <a:gd name="T36" fmla="*/ 0 w 317"/>
                      <a:gd name="T37" fmla="*/ 0 h 6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7"/>
                      <a:gd name="T58" fmla="*/ 0 h 624"/>
                      <a:gd name="T59" fmla="*/ 317 w 317"/>
                      <a:gd name="T60" fmla="*/ 624 h 6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7" h="624">
                        <a:moveTo>
                          <a:pt x="0" y="0"/>
                        </a:moveTo>
                        <a:lnTo>
                          <a:pt x="0" y="108"/>
                        </a:lnTo>
                        <a:lnTo>
                          <a:pt x="29" y="189"/>
                        </a:lnTo>
                        <a:lnTo>
                          <a:pt x="87" y="216"/>
                        </a:lnTo>
                        <a:lnTo>
                          <a:pt x="58" y="352"/>
                        </a:lnTo>
                        <a:lnTo>
                          <a:pt x="115" y="379"/>
                        </a:lnTo>
                        <a:lnTo>
                          <a:pt x="115" y="461"/>
                        </a:lnTo>
                        <a:lnTo>
                          <a:pt x="87" y="488"/>
                        </a:lnTo>
                        <a:lnTo>
                          <a:pt x="144" y="569"/>
                        </a:lnTo>
                        <a:lnTo>
                          <a:pt x="259" y="624"/>
                        </a:lnTo>
                        <a:lnTo>
                          <a:pt x="317" y="597"/>
                        </a:lnTo>
                        <a:lnTo>
                          <a:pt x="288" y="434"/>
                        </a:lnTo>
                        <a:lnTo>
                          <a:pt x="202" y="270"/>
                        </a:lnTo>
                        <a:lnTo>
                          <a:pt x="259" y="136"/>
                        </a:lnTo>
                        <a:lnTo>
                          <a:pt x="202" y="108"/>
                        </a:lnTo>
                        <a:lnTo>
                          <a:pt x="173" y="136"/>
                        </a:lnTo>
                        <a:lnTo>
                          <a:pt x="115" y="136"/>
                        </a:lnTo>
                        <a:lnTo>
                          <a:pt x="144" y="27"/>
                        </a:lnTo>
                        <a:lnTo>
                          <a:pt x="0"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120" name="Group 620"/>
                <p:cNvGrpSpPr>
                  <a:grpSpLocks/>
                </p:cNvGrpSpPr>
                <p:nvPr/>
              </p:nvGrpSpPr>
              <p:grpSpPr bwMode="auto">
                <a:xfrm>
                  <a:off x="3880" y="3072"/>
                  <a:ext cx="488" cy="300"/>
                  <a:chOff x="3880" y="3072"/>
                  <a:chExt cx="488" cy="300"/>
                </a:xfrm>
                <a:grpFill/>
              </p:grpSpPr>
              <p:sp>
                <p:nvSpPr>
                  <p:cNvPr id="151" name="Freeform 621"/>
                  <p:cNvSpPr>
                    <a:spLocks/>
                  </p:cNvSpPr>
                  <p:nvPr/>
                </p:nvSpPr>
                <p:spPr bwMode="auto">
                  <a:xfrm>
                    <a:off x="3880" y="3072"/>
                    <a:ext cx="488" cy="300"/>
                  </a:xfrm>
                  <a:custGeom>
                    <a:avLst/>
                    <a:gdLst>
                      <a:gd name="T0" fmla="*/ 29 w 488"/>
                      <a:gd name="T1" fmla="*/ 164 h 300"/>
                      <a:gd name="T2" fmla="*/ 0 w 488"/>
                      <a:gd name="T3" fmla="*/ 273 h 300"/>
                      <a:gd name="T4" fmla="*/ 58 w 488"/>
                      <a:gd name="T5" fmla="*/ 273 h 300"/>
                      <a:gd name="T6" fmla="*/ 86 w 488"/>
                      <a:gd name="T7" fmla="*/ 245 h 300"/>
                      <a:gd name="T8" fmla="*/ 144 w 488"/>
                      <a:gd name="T9" fmla="*/ 273 h 300"/>
                      <a:gd name="T10" fmla="*/ 230 w 488"/>
                      <a:gd name="T11" fmla="*/ 300 h 300"/>
                      <a:gd name="T12" fmla="*/ 230 w 488"/>
                      <a:gd name="T13" fmla="*/ 273 h 300"/>
                      <a:gd name="T14" fmla="*/ 144 w 488"/>
                      <a:gd name="T15" fmla="*/ 218 h 300"/>
                      <a:gd name="T16" fmla="*/ 172 w 488"/>
                      <a:gd name="T17" fmla="*/ 164 h 300"/>
                      <a:gd name="T18" fmla="*/ 258 w 488"/>
                      <a:gd name="T19" fmla="*/ 191 h 300"/>
                      <a:gd name="T20" fmla="*/ 316 w 488"/>
                      <a:gd name="T21" fmla="*/ 137 h 300"/>
                      <a:gd name="T22" fmla="*/ 402 w 488"/>
                      <a:gd name="T23" fmla="*/ 137 h 300"/>
                      <a:gd name="T24" fmla="*/ 488 w 488"/>
                      <a:gd name="T25" fmla="*/ 0 h 300"/>
                      <a:gd name="T26" fmla="*/ 373 w 488"/>
                      <a:gd name="T27" fmla="*/ 28 h 300"/>
                      <a:gd name="T28" fmla="*/ 345 w 488"/>
                      <a:gd name="T29" fmla="*/ 82 h 300"/>
                      <a:gd name="T30" fmla="*/ 258 w 488"/>
                      <a:gd name="T31" fmla="*/ 0 h 300"/>
                      <a:gd name="T32" fmla="*/ 115 w 488"/>
                      <a:gd name="T33" fmla="*/ 137 h 300"/>
                      <a:gd name="T34" fmla="*/ 29 w 488"/>
                      <a:gd name="T35" fmla="*/ 164 h 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8"/>
                      <a:gd name="T55" fmla="*/ 0 h 300"/>
                      <a:gd name="T56" fmla="*/ 488 w 488"/>
                      <a:gd name="T57" fmla="*/ 300 h 3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8" h="300">
                        <a:moveTo>
                          <a:pt x="29" y="164"/>
                        </a:moveTo>
                        <a:lnTo>
                          <a:pt x="0" y="273"/>
                        </a:lnTo>
                        <a:lnTo>
                          <a:pt x="58" y="273"/>
                        </a:lnTo>
                        <a:lnTo>
                          <a:pt x="86" y="245"/>
                        </a:lnTo>
                        <a:lnTo>
                          <a:pt x="144" y="273"/>
                        </a:lnTo>
                        <a:lnTo>
                          <a:pt x="230" y="300"/>
                        </a:lnTo>
                        <a:lnTo>
                          <a:pt x="230" y="273"/>
                        </a:lnTo>
                        <a:lnTo>
                          <a:pt x="144" y="218"/>
                        </a:lnTo>
                        <a:lnTo>
                          <a:pt x="172" y="164"/>
                        </a:lnTo>
                        <a:lnTo>
                          <a:pt x="258" y="191"/>
                        </a:lnTo>
                        <a:lnTo>
                          <a:pt x="316" y="137"/>
                        </a:lnTo>
                        <a:lnTo>
                          <a:pt x="402" y="137"/>
                        </a:lnTo>
                        <a:lnTo>
                          <a:pt x="488" y="0"/>
                        </a:lnTo>
                        <a:lnTo>
                          <a:pt x="373" y="28"/>
                        </a:lnTo>
                        <a:lnTo>
                          <a:pt x="345" y="82"/>
                        </a:lnTo>
                        <a:lnTo>
                          <a:pt x="258" y="0"/>
                        </a:lnTo>
                        <a:lnTo>
                          <a:pt x="115" y="137"/>
                        </a:lnTo>
                        <a:lnTo>
                          <a:pt x="29" y="164"/>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152" name="Freeform 622"/>
                  <p:cNvSpPr>
                    <a:spLocks/>
                  </p:cNvSpPr>
                  <p:nvPr/>
                </p:nvSpPr>
                <p:spPr bwMode="auto">
                  <a:xfrm>
                    <a:off x="3880" y="3072"/>
                    <a:ext cx="488" cy="300"/>
                  </a:xfrm>
                  <a:custGeom>
                    <a:avLst/>
                    <a:gdLst>
                      <a:gd name="T0" fmla="*/ 29 w 488"/>
                      <a:gd name="T1" fmla="*/ 164 h 300"/>
                      <a:gd name="T2" fmla="*/ 0 w 488"/>
                      <a:gd name="T3" fmla="*/ 273 h 300"/>
                      <a:gd name="T4" fmla="*/ 58 w 488"/>
                      <a:gd name="T5" fmla="*/ 273 h 300"/>
                      <a:gd name="T6" fmla="*/ 86 w 488"/>
                      <a:gd name="T7" fmla="*/ 245 h 300"/>
                      <a:gd name="T8" fmla="*/ 144 w 488"/>
                      <a:gd name="T9" fmla="*/ 273 h 300"/>
                      <a:gd name="T10" fmla="*/ 230 w 488"/>
                      <a:gd name="T11" fmla="*/ 300 h 300"/>
                      <a:gd name="T12" fmla="*/ 230 w 488"/>
                      <a:gd name="T13" fmla="*/ 273 h 300"/>
                      <a:gd name="T14" fmla="*/ 144 w 488"/>
                      <a:gd name="T15" fmla="*/ 218 h 300"/>
                      <a:gd name="T16" fmla="*/ 172 w 488"/>
                      <a:gd name="T17" fmla="*/ 164 h 300"/>
                      <a:gd name="T18" fmla="*/ 258 w 488"/>
                      <a:gd name="T19" fmla="*/ 191 h 300"/>
                      <a:gd name="T20" fmla="*/ 316 w 488"/>
                      <a:gd name="T21" fmla="*/ 137 h 300"/>
                      <a:gd name="T22" fmla="*/ 402 w 488"/>
                      <a:gd name="T23" fmla="*/ 137 h 300"/>
                      <a:gd name="T24" fmla="*/ 488 w 488"/>
                      <a:gd name="T25" fmla="*/ 0 h 300"/>
                      <a:gd name="T26" fmla="*/ 373 w 488"/>
                      <a:gd name="T27" fmla="*/ 28 h 300"/>
                      <a:gd name="T28" fmla="*/ 345 w 488"/>
                      <a:gd name="T29" fmla="*/ 82 h 300"/>
                      <a:gd name="T30" fmla="*/ 258 w 488"/>
                      <a:gd name="T31" fmla="*/ 0 h 300"/>
                      <a:gd name="T32" fmla="*/ 115 w 488"/>
                      <a:gd name="T33" fmla="*/ 137 h 300"/>
                      <a:gd name="T34" fmla="*/ 29 w 488"/>
                      <a:gd name="T35" fmla="*/ 164 h 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8"/>
                      <a:gd name="T55" fmla="*/ 0 h 300"/>
                      <a:gd name="T56" fmla="*/ 488 w 488"/>
                      <a:gd name="T57" fmla="*/ 300 h 3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8" h="300">
                        <a:moveTo>
                          <a:pt x="29" y="164"/>
                        </a:moveTo>
                        <a:lnTo>
                          <a:pt x="0" y="273"/>
                        </a:lnTo>
                        <a:lnTo>
                          <a:pt x="58" y="273"/>
                        </a:lnTo>
                        <a:lnTo>
                          <a:pt x="86" y="245"/>
                        </a:lnTo>
                        <a:lnTo>
                          <a:pt x="144" y="273"/>
                        </a:lnTo>
                        <a:lnTo>
                          <a:pt x="230" y="300"/>
                        </a:lnTo>
                        <a:lnTo>
                          <a:pt x="230" y="273"/>
                        </a:lnTo>
                        <a:lnTo>
                          <a:pt x="144" y="218"/>
                        </a:lnTo>
                        <a:lnTo>
                          <a:pt x="172" y="164"/>
                        </a:lnTo>
                        <a:lnTo>
                          <a:pt x="258" y="191"/>
                        </a:lnTo>
                        <a:lnTo>
                          <a:pt x="316" y="137"/>
                        </a:lnTo>
                        <a:lnTo>
                          <a:pt x="402" y="137"/>
                        </a:lnTo>
                        <a:lnTo>
                          <a:pt x="488" y="0"/>
                        </a:lnTo>
                        <a:lnTo>
                          <a:pt x="373" y="28"/>
                        </a:lnTo>
                        <a:lnTo>
                          <a:pt x="345" y="82"/>
                        </a:lnTo>
                        <a:lnTo>
                          <a:pt x="258" y="0"/>
                        </a:lnTo>
                        <a:lnTo>
                          <a:pt x="115" y="137"/>
                        </a:lnTo>
                        <a:lnTo>
                          <a:pt x="29" y="164"/>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121" name="Group 623"/>
                <p:cNvGrpSpPr>
                  <a:grpSpLocks/>
                </p:cNvGrpSpPr>
                <p:nvPr/>
              </p:nvGrpSpPr>
              <p:grpSpPr bwMode="auto">
                <a:xfrm>
                  <a:off x="3966" y="3345"/>
                  <a:ext cx="1004" cy="866"/>
                  <a:chOff x="3966" y="3345"/>
                  <a:chExt cx="1004" cy="866"/>
                </a:xfrm>
                <a:grpFill/>
              </p:grpSpPr>
              <p:sp>
                <p:nvSpPr>
                  <p:cNvPr id="149" name="Freeform 624"/>
                  <p:cNvSpPr>
                    <a:spLocks/>
                  </p:cNvSpPr>
                  <p:nvPr/>
                </p:nvSpPr>
                <p:spPr bwMode="auto">
                  <a:xfrm>
                    <a:off x="3966" y="3345"/>
                    <a:ext cx="1004" cy="866"/>
                  </a:xfrm>
                  <a:custGeom>
                    <a:avLst/>
                    <a:gdLst>
                      <a:gd name="T0" fmla="*/ 57 w 1004"/>
                      <a:gd name="T1" fmla="*/ 0 h 866"/>
                      <a:gd name="T2" fmla="*/ 0 w 1004"/>
                      <a:gd name="T3" fmla="*/ 134 h 866"/>
                      <a:gd name="T4" fmla="*/ 86 w 1004"/>
                      <a:gd name="T5" fmla="*/ 297 h 866"/>
                      <a:gd name="T6" fmla="*/ 115 w 1004"/>
                      <a:gd name="T7" fmla="*/ 460 h 866"/>
                      <a:gd name="T8" fmla="*/ 230 w 1004"/>
                      <a:gd name="T9" fmla="*/ 433 h 866"/>
                      <a:gd name="T10" fmla="*/ 287 w 1004"/>
                      <a:gd name="T11" fmla="*/ 596 h 866"/>
                      <a:gd name="T12" fmla="*/ 602 w 1004"/>
                      <a:gd name="T13" fmla="*/ 677 h 866"/>
                      <a:gd name="T14" fmla="*/ 660 w 1004"/>
                      <a:gd name="T15" fmla="*/ 812 h 866"/>
                      <a:gd name="T16" fmla="*/ 746 w 1004"/>
                      <a:gd name="T17" fmla="*/ 839 h 866"/>
                      <a:gd name="T18" fmla="*/ 918 w 1004"/>
                      <a:gd name="T19" fmla="*/ 866 h 866"/>
                      <a:gd name="T20" fmla="*/ 1004 w 1004"/>
                      <a:gd name="T21" fmla="*/ 677 h 866"/>
                      <a:gd name="T22" fmla="*/ 832 w 1004"/>
                      <a:gd name="T23" fmla="*/ 542 h 866"/>
                      <a:gd name="T24" fmla="*/ 488 w 1004"/>
                      <a:gd name="T25" fmla="*/ 460 h 866"/>
                      <a:gd name="T26" fmla="*/ 316 w 1004"/>
                      <a:gd name="T27" fmla="*/ 270 h 866"/>
                      <a:gd name="T28" fmla="*/ 431 w 1004"/>
                      <a:gd name="T29" fmla="*/ 297 h 866"/>
                      <a:gd name="T30" fmla="*/ 488 w 1004"/>
                      <a:gd name="T31" fmla="*/ 216 h 866"/>
                      <a:gd name="T32" fmla="*/ 172 w 1004"/>
                      <a:gd name="T33" fmla="*/ 80 h 866"/>
                      <a:gd name="T34" fmla="*/ 144 w 1004"/>
                      <a:gd name="T35" fmla="*/ 27 h 866"/>
                      <a:gd name="T36" fmla="*/ 57 w 1004"/>
                      <a:gd name="T37" fmla="*/ 0 h 8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4"/>
                      <a:gd name="T58" fmla="*/ 0 h 866"/>
                      <a:gd name="T59" fmla="*/ 1004 w 1004"/>
                      <a:gd name="T60" fmla="*/ 866 h 8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4" h="866">
                        <a:moveTo>
                          <a:pt x="57" y="0"/>
                        </a:moveTo>
                        <a:lnTo>
                          <a:pt x="0" y="134"/>
                        </a:lnTo>
                        <a:lnTo>
                          <a:pt x="86" y="297"/>
                        </a:lnTo>
                        <a:lnTo>
                          <a:pt x="115" y="460"/>
                        </a:lnTo>
                        <a:lnTo>
                          <a:pt x="230" y="433"/>
                        </a:lnTo>
                        <a:lnTo>
                          <a:pt x="287" y="596"/>
                        </a:lnTo>
                        <a:lnTo>
                          <a:pt x="602" y="677"/>
                        </a:lnTo>
                        <a:lnTo>
                          <a:pt x="660" y="812"/>
                        </a:lnTo>
                        <a:lnTo>
                          <a:pt x="746" y="839"/>
                        </a:lnTo>
                        <a:lnTo>
                          <a:pt x="918" y="866"/>
                        </a:lnTo>
                        <a:lnTo>
                          <a:pt x="1004" y="677"/>
                        </a:lnTo>
                        <a:lnTo>
                          <a:pt x="832" y="542"/>
                        </a:lnTo>
                        <a:lnTo>
                          <a:pt x="488" y="460"/>
                        </a:lnTo>
                        <a:lnTo>
                          <a:pt x="316" y="270"/>
                        </a:lnTo>
                        <a:lnTo>
                          <a:pt x="431" y="297"/>
                        </a:lnTo>
                        <a:lnTo>
                          <a:pt x="488" y="216"/>
                        </a:lnTo>
                        <a:lnTo>
                          <a:pt x="172" y="80"/>
                        </a:lnTo>
                        <a:lnTo>
                          <a:pt x="144" y="27"/>
                        </a:lnTo>
                        <a:lnTo>
                          <a:pt x="57"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150" name="Freeform 625"/>
                  <p:cNvSpPr>
                    <a:spLocks/>
                  </p:cNvSpPr>
                  <p:nvPr/>
                </p:nvSpPr>
                <p:spPr bwMode="auto">
                  <a:xfrm>
                    <a:off x="3966" y="3345"/>
                    <a:ext cx="1004" cy="866"/>
                  </a:xfrm>
                  <a:custGeom>
                    <a:avLst/>
                    <a:gdLst>
                      <a:gd name="T0" fmla="*/ 57 w 1004"/>
                      <a:gd name="T1" fmla="*/ 0 h 866"/>
                      <a:gd name="T2" fmla="*/ 0 w 1004"/>
                      <a:gd name="T3" fmla="*/ 134 h 866"/>
                      <a:gd name="T4" fmla="*/ 86 w 1004"/>
                      <a:gd name="T5" fmla="*/ 297 h 866"/>
                      <a:gd name="T6" fmla="*/ 115 w 1004"/>
                      <a:gd name="T7" fmla="*/ 460 h 866"/>
                      <a:gd name="T8" fmla="*/ 230 w 1004"/>
                      <a:gd name="T9" fmla="*/ 433 h 866"/>
                      <a:gd name="T10" fmla="*/ 287 w 1004"/>
                      <a:gd name="T11" fmla="*/ 596 h 866"/>
                      <a:gd name="T12" fmla="*/ 602 w 1004"/>
                      <a:gd name="T13" fmla="*/ 677 h 866"/>
                      <a:gd name="T14" fmla="*/ 660 w 1004"/>
                      <a:gd name="T15" fmla="*/ 812 h 866"/>
                      <a:gd name="T16" fmla="*/ 746 w 1004"/>
                      <a:gd name="T17" fmla="*/ 839 h 866"/>
                      <a:gd name="T18" fmla="*/ 918 w 1004"/>
                      <a:gd name="T19" fmla="*/ 866 h 866"/>
                      <a:gd name="T20" fmla="*/ 1004 w 1004"/>
                      <a:gd name="T21" fmla="*/ 677 h 866"/>
                      <a:gd name="T22" fmla="*/ 832 w 1004"/>
                      <a:gd name="T23" fmla="*/ 542 h 866"/>
                      <a:gd name="T24" fmla="*/ 488 w 1004"/>
                      <a:gd name="T25" fmla="*/ 460 h 866"/>
                      <a:gd name="T26" fmla="*/ 316 w 1004"/>
                      <a:gd name="T27" fmla="*/ 270 h 866"/>
                      <a:gd name="T28" fmla="*/ 431 w 1004"/>
                      <a:gd name="T29" fmla="*/ 297 h 866"/>
                      <a:gd name="T30" fmla="*/ 488 w 1004"/>
                      <a:gd name="T31" fmla="*/ 216 h 866"/>
                      <a:gd name="T32" fmla="*/ 172 w 1004"/>
                      <a:gd name="T33" fmla="*/ 80 h 866"/>
                      <a:gd name="T34" fmla="*/ 144 w 1004"/>
                      <a:gd name="T35" fmla="*/ 27 h 866"/>
                      <a:gd name="T36" fmla="*/ 57 w 1004"/>
                      <a:gd name="T37" fmla="*/ 0 h 8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4"/>
                      <a:gd name="T58" fmla="*/ 0 h 866"/>
                      <a:gd name="T59" fmla="*/ 1004 w 1004"/>
                      <a:gd name="T60" fmla="*/ 866 h 8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4" h="866">
                        <a:moveTo>
                          <a:pt x="57" y="0"/>
                        </a:moveTo>
                        <a:lnTo>
                          <a:pt x="0" y="134"/>
                        </a:lnTo>
                        <a:lnTo>
                          <a:pt x="86" y="297"/>
                        </a:lnTo>
                        <a:lnTo>
                          <a:pt x="115" y="460"/>
                        </a:lnTo>
                        <a:lnTo>
                          <a:pt x="230" y="433"/>
                        </a:lnTo>
                        <a:lnTo>
                          <a:pt x="287" y="596"/>
                        </a:lnTo>
                        <a:lnTo>
                          <a:pt x="602" y="677"/>
                        </a:lnTo>
                        <a:lnTo>
                          <a:pt x="660" y="812"/>
                        </a:lnTo>
                        <a:lnTo>
                          <a:pt x="746" y="839"/>
                        </a:lnTo>
                        <a:lnTo>
                          <a:pt x="918" y="866"/>
                        </a:lnTo>
                        <a:lnTo>
                          <a:pt x="1004" y="677"/>
                        </a:lnTo>
                        <a:lnTo>
                          <a:pt x="832" y="542"/>
                        </a:lnTo>
                        <a:lnTo>
                          <a:pt x="488" y="460"/>
                        </a:lnTo>
                        <a:lnTo>
                          <a:pt x="316" y="270"/>
                        </a:lnTo>
                        <a:lnTo>
                          <a:pt x="431" y="297"/>
                        </a:lnTo>
                        <a:lnTo>
                          <a:pt x="488" y="216"/>
                        </a:lnTo>
                        <a:lnTo>
                          <a:pt x="172" y="80"/>
                        </a:lnTo>
                        <a:lnTo>
                          <a:pt x="144" y="27"/>
                        </a:lnTo>
                        <a:lnTo>
                          <a:pt x="57"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122" name="Group 626"/>
                <p:cNvGrpSpPr>
                  <a:grpSpLocks/>
                </p:cNvGrpSpPr>
                <p:nvPr/>
              </p:nvGrpSpPr>
              <p:grpSpPr bwMode="auto">
                <a:xfrm>
                  <a:off x="4021" y="3130"/>
                  <a:ext cx="626" cy="425"/>
                  <a:chOff x="4021" y="3130"/>
                  <a:chExt cx="626" cy="425"/>
                </a:xfrm>
                <a:grpFill/>
              </p:grpSpPr>
              <p:sp>
                <p:nvSpPr>
                  <p:cNvPr id="147" name="Freeform 627"/>
                  <p:cNvSpPr>
                    <a:spLocks/>
                  </p:cNvSpPr>
                  <p:nvPr/>
                </p:nvSpPr>
                <p:spPr bwMode="auto">
                  <a:xfrm>
                    <a:off x="4021" y="3130"/>
                    <a:ext cx="626" cy="425"/>
                  </a:xfrm>
                  <a:custGeom>
                    <a:avLst/>
                    <a:gdLst>
                      <a:gd name="T0" fmla="*/ 31 w 626"/>
                      <a:gd name="T1" fmla="*/ 101 h 425"/>
                      <a:gd name="T2" fmla="*/ 176 w 626"/>
                      <a:gd name="T3" fmla="*/ 160 h 425"/>
                      <a:gd name="T4" fmla="*/ 238 w 626"/>
                      <a:gd name="T5" fmla="*/ 136 h 425"/>
                      <a:gd name="T6" fmla="*/ 259 w 626"/>
                      <a:gd name="T7" fmla="*/ 163 h 425"/>
                      <a:gd name="T8" fmla="*/ 238 w 626"/>
                      <a:gd name="T9" fmla="*/ 183 h 425"/>
                      <a:gd name="T10" fmla="*/ 327 w 626"/>
                      <a:gd name="T11" fmla="*/ 245 h 425"/>
                      <a:gd name="T12" fmla="*/ 377 w 626"/>
                      <a:gd name="T13" fmla="*/ 210 h 425"/>
                      <a:gd name="T14" fmla="*/ 374 w 626"/>
                      <a:gd name="T15" fmla="*/ 112 h 425"/>
                      <a:gd name="T16" fmla="*/ 489 w 626"/>
                      <a:gd name="T17" fmla="*/ 0 h 425"/>
                      <a:gd name="T18" fmla="*/ 547 w 626"/>
                      <a:gd name="T19" fmla="*/ 54 h 425"/>
                      <a:gd name="T20" fmla="*/ 547 w 626"/>
                      <a:gd name="T21" fmla="*/ 210 h 425"/>
                      <a:gd name="T22" fmla="*/ 626 w 626"/>
                      <a:gd name="T23" fmla="*/ 313 h 425"/>
                      <a:gd name="T24" fmla="*/ 456 w 626"/>
                      <a:gd name="T25" fmla="*/ 319 h 425"/>
                      <a:gd name="T26" fmla="*/ 432 w 626"/>
                      <a:gd name="T27" fmla="*/ 374 h 425"/>
                      <a:gd name="T28" fmla="*/ 338 w 626"/>
                      <a:gd name="T29" fmla="*/ 343 h 425"/>
                      <a:gd name="T30" fmla="*/ 424 w 626"/>
                      <a:gd name="T31" fmla="*/ 425 h 425"/>
                      <a:gd name="T32" fmla="*/ 119 w 626"/>
                      <a:gd name="T33" fmla="*/ 299 h 425"/>
                      <a:gd name="T34" fmla="*/ 90 w 626"/>
                      <a:gd name="T35" fmla="*/ 238 h 425"/>
                      <a:gd name="T36" fmla="*/ 87 w 626"/>
                      <a:gd name="T37" fmla="*/ 210 h 425"/>
                      <a:gd name="T38" fmla="*/ 0 w 626"/>
                      <a:gd name="T39" fmla="*/ 160 h 425"/>
                      <a:gd name="T40" fmla="*/ 31 w 626"/>
                      <a:gd name="T41" fmla="*/ 108 h 425"/>
                      <a:gd name="T42" fmla="*/ 31 w 626"/>
                      <a:gd name="T43" fmla="*/ 101 h 4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6"/>
                      <a:gd name="T67" fmla="*/ 0 h 425"/>
                      <a:gd name="T68" fmla="*/ 626 w 626"/>
                      <a:gd name="T69" fmla="*/ 425 h 4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6" h="425">
                        <a:moveTo>
                          <a:pt x="31" y="101"/>
                        </a:moveTo>
                        <a:lnTo>
                          <a:pt x="176" y="160"/>
                        </a:lnTo>
                        <a:lnTo>
                          <a:pt x="238" y="136"/>
                        </a:lnTo>
                        <a:lnTo>
                          <a:pt x="259" y="163"/>
                        </a:lnTo>
                        <a:lnTo>
                          <a:pt x="238" y="183"/>
                        </a:lnTo>
                        <a:lnTo>
                          <a:pt x="327" y="245"/>
                        </a:lnTo>
                        <a:lnTo>
                          <a:pt x="377" y="210"/>
                        </a:lnTo>
                        <a:lnTo>
                          <a:pt x="374" y="112"/>
                        </a:lnTo>
                        <a:lnTo>
                          <a:pt x="489" y="0"/>
                        </a:lnTo>
                        <a:lnTo>
                          <a:pt x="547" y="54"/>
                        </a:lnTo>
                        <a:lnTo>
                          <a:pt x="547" y="210"/>
                        </a:lnTo>
                        <a:lnTo>
                          <a:pt x="626" y="313"/>
                        </a:lnTo>
                        <a:lnTo>
                          <a:pt x="456" y="319"/>
                        </a:lnTo>
                        <a:lnTo>
                          <a:pt x="432" y="374"/>
                        </a:lnTo>
                        <a:lnTo>
                          <a:pt x="338" y="343"/>
                        </a:lnTo>
                        <a:lnTo>
                          <a:pt x="424" y="425"/>
                        </a:lnTo>
                        <a:lnTo>
                          <a:pt x="119" y="299"/>
                        </a:lnTo>
                        <a:lnTo>
                          <a:pt x="90" y="238"/>
                        </a:lnTo>
                        <a:lnTo>
                          <a:pt x="87" y="210"/>
                        </a:lnTo>
                        <a:lnTo>
                          <a:pt x="0" y="160"/>
                        </a:lnTo>
                        <a:lnTo>
                          <a:pt x="31" y="108"/>
                        </a:lnTo>
                        <a:lnTo>
                          <a:pt x="31" y="101"/>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148" name="Freeform 628"/>
                  <p:cNvSpPr>
                    <a:spLocks/>
                  </p:cNvSpPr>
                  <p:nvPr/>
                </p:nvSpPr>
                <p:spPr bwMode="auto">
                  <a:xfrm>
                    <a:off x="4021" y="3130"/>
                    <a:ext cx="626" cy="425"/>
                  </a:xfrm>
                  <a:custGeom>
                    <a:avLst/>
                    <a:gdLst>
                      <a:gd name="T0" fmla="*/ 31 w 626"/>
                      <a:gd name="T1" fmla="*/ 101 h 425"/>
                      <a:gd name="T2" fmla="*/ 176 w 626"/>
                      <a:gd name="T3" fmla="*/ 160 h 425"/>
                      <a:gd name="T4" fmla="*/ 238 w 626"/>
                      <a:gd name="T5" fmla="*/ 136 h 425"/>
                      <a:gd name="T6" fmla="*/ 259 w 626"/>
                      <a:gd name="T7" fmla="*/ 163 h 425"/>
                      <a:gd name="T8" fmla="*/ 238 w 626"/>
                      <a:gd name="T9" fmla="*/ 183 h 425"/>
                      <a:gd name="T10" fmla="*/ 327 w 626"/>
                      <a:gd name="T11" fmla="*/ 245 h 425"/>
                      <a:gd name="T12" fmla="*/ 377 w 626"/>
                      <a:gd name="T13" fmla="*/ 210 h 425"/>
                      <a:gd name="T14" fmla="*/ 374 w 626"/>
                      <a:gd name="T15" fmla="*/ 112 h 425"/>
                      <a:gd name="T16" fmla="*/ 489 w 626"/>
                      <a:gd name="T17" fmla="*/ 0 h 425"/>
                      <a:gd name="T18" fmla="*/ 547 w 626"/>
                      <a:gd name="T19" fmla="*/ 54 h 425"/>
                      <a:gd name="T20" fmla="*/ 547 w 626"/>
                      <a:gd name="T21" fmla="*/ 210 h 425"/>
                      <a:gd name="T22" fmla="*/ 626 w 626"/>
                      <a:gd name="T23" fmla="*/ 313 h 425"/>
                      <a:gd name="T24" fmla="*/ 456 w 626"/>
                      <a:gd name="T25" fmla="*/ 319 h 425"/>
                      <a:gd name="T26" fmla="*/ 432 w 626"/>
                      <a:gd name="T27" fmla="*/ 374 h 425"/>
                      <a:gd name="T28" fmla="*/ 338 w 626"/>
                      <a:gd name="T29" fmla="*/ 343 h 425"/>
                      <a:gd name="T30" fmla="*/ 424 w 626"/>
                      <a:gd name="T31" fmla="*/ 425 h 425"/>
                      <a:gd name="T32" fmla="*/ 119 w 626"/>
                      <a:gd name="T33" fmla="*/ 299 h 425"/>
                      <a:gd name="T34" fmla="*/ 90 w 626"/>
                      <a:gd name="T35" fmla="*/ 238 h 425"/>
                      <a:gd name="T36" fmla="*/ 87 w 626"/>
                      <a:gd name="T37" fmla="*/ 210 h 425"/>
                      <a:gd name="T38" fmla="*/ 0 w 626"/>
                      <a:gd name="T39" fmla="*/ 160 h 425"/>
                      <a:gd name="T40" fmla="*/ 31 w 626"/>
                      <a:gd name="T41" fmla="*/ 108 h 4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6"/>
                      <a:gd name="T64" fmla="*/ 0 h 425"/>
                      <a:gd name="T65" fmla="*/ 626 w 626"/>
                      <a:gd name="T66" fmla="*/ 425 h 4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6" h="425">
                        <a:moveTo>
                          <a:pt x="31" y="101"/>
                        </a:moveTo>
                        <a:lnTo>
                          <a:pt x="176" y="160"/>
                        </a:lnTo>
                        <a:lnTo>
                          <a:pt x="238" y="136"/>
                        </a:lnTo>
                        <a:lnTo>
                          <a:pt x="259" y="163"/>
                        </a:lnTo>
                        <a:lnTo>
                          <a:pt x="238" y="183"/>
                        </a:lnTo>
                        <a:lnTo>
                          <a:pt x="327" y="245"/>
                        </a:lnTo>
                        <a:lnTo>
                          <a:pt x="377" y="210"/>
                        </a:lnTo>
                        <a:lnTo>
                          <a:pt x="374" y="112"/>
                        </a:lnTo>
                        <a:lnTo>
                          <a:pt x="489" y="0"/>
                        </a:lnTo>
                        <a:lnTo>
                          <a:pt x="547" y="54"/>
                        </a:lnTo>
                        <a:lnTo>
                          <a:pt x="547" y="210"/>
                        </a:lnTo>
                        <a:lnTo>
                          <a:pt x="626" y="313"/>
                        </a:lnTo>
                        <a:lnTo>
                          <a:pt x="456" y="319"/>
                        </a:lnTo>
                        <a:lnTo>
                          <a:pt x="432" y="374"/>
                        </a:lnTo>
                        <a:lnTo>
                          <a:pt x="338" y="343"/>
                        </a:lnTo>
                        <a:lnTo>
                          <a:pt x="424" y="425"/>
                        </a:lnTo>
                        <a:lnTo>
                          <a:pt x="119" y="299"/>
                        </a:lnTo>
                        <a:lnTo>
                          <a:pt x="90" y="238"/>
                        </a:lnTo>
                        <a:lnTo>
                          <a:pt x="87" y="210"/>
                        </a:lnTo>
                        <a:lnTo>
                          <a:pt x="0" y="160"/>
                        </a:lnTo>
                        <a:lnTo>
                          <a:pt x="31" y="108"/>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sp>
              <p:nvSpPr>
                <p:cNvPr id="123" name="Rectangle 629"/>
                <p:cNvSpPr>
                  <a:spLocks noChangeArrowheads="1"/>
                </p:cNvSpPr>
                <p:nvPr/>
              </p:nvSpPr>
              <p:spPr bwMode="auto">
                <a:xfrm>
                  <a:off x="3835" y="3271"/>
                  <a:ext cx="34"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J</a:t>
                  </a:r>
                  <a:endParaRPr lang="en-US" sz="1700">
                    <a:solidFill>
                      <a:srgbClr val="000000"/>
                    </a:solidFill>
                    <a:latin typeface="Arial" charset="0"/>
                  </a:endParaRPr>
                </a:p>
              </p:txBody>
            </p:sp>
            <p:sp>
              <p:nvSpPr>
                <p:cNvPr id="124" name="Rectangle 630"/>
                <p:cNvSpPr>
                  <a:spLocks noChangeArrowheads="1"/>
                </p:cNvSpPr>
                <p:nvPr/>
              </p:nvSpPr>
              <p:spPr bwMode="auto">
                <a:xfrm>
                  <a:off x="3843" y="3317"/>
                  <a:ext cx="41"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E</a:t>
                  </a:r>
                  <a:endParaRPr lang="en-US" sz="1700">
                    <a:solidFill>
                      <a:srgbClr val="000000"/>
                    </a:solidFill>
                    <a:latin typeface="Arial" charset="0"/>
                  </a:endParaRPr>
                </a:p>
              </p:txBody>
            </p:sp>
            <p:sp>
              <p:nvSpPr>
                <p:cNvPr id="125" name="Rectangle 631"/>
                <p:cNvSpPr>
                  <a:spLocks noChangeArrowheads="1"/>
                </p:cNvSpPr>
                <p:nvPr/>
              </p:nvSpPr>
              <p:spPr bwMode="auto">
                <a:xfrm>
                  <a:off x="3872" y="3365"/>
                  <a:ext cx="36"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F</a:t>
                  </a:r>
                  <a:endParaRPr lang="en-US" sz="1700">
                    <a:solidFill>
                      <a:srgbClr val="000000"/>
                    </a:solidFill>
                    <a:latin typeface="Arial" charset="0"/>
                  </a:endParaRPr>
                </a:p>
              </p:txBody>
            </p:sp>
            <p:sp>
              <p:nvSpPr>
                <p:cNvPr id="126" name="Rectangle 632"/>
                <p:cNvSpPr>
                  <a:spLocks noChangeArrowheads="1"/>
                </p:cNvSpPr>
                <p:nvPr/>
              </p:nvSpPr>
              <p:spPr bwMode="auto">
                <a:xfrm>
                  <a:off x="3884" y="3416"/>
                  <a:ext cx="37"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F</a:t>
                  </a:r>
                  <a:endParaRPr lang="en-US" sz="1700">
                    <a:solidFill>
                      <a:srgbClr val="000000"/>
                    </a:solidFill>
                    <a:latin typeface="Arial" charset="0"/>
                  </a:endParaRPr>
                </a:p>
              </p:txBody>
            </p:sp>
            <p:sp>
              <p:nvSpPr>
                <p:cNvPr id="127" name="Rectangle 633"/>
                <p:cNvSpPr>
                  <a:spLocks noChangeArrowheads="1"/>
                </p:cNvSpPr>
                <p:nvPr/>
              </p:nvSpPr>
              <p:spPr bwMode="auto">
                <a:xfrm>
                  <a:off x="3890" y="3464"/>
                  <a:ext cx="41"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E</a:t>
                  </a:r>
                  <a:endParaRPr lang="en-US" sz="1700">
                    <a:solidFill>
                      <a:srgbClr val="000000"/>
                    </a:solidFill>
                    <a:latin typeface="Arial" charset="0"/>
                  </a:endParaRPr>
                </a:p>
              </p:txBody>
            </p:sp>
            <p:sp>
              <p:nvSpPr>
                <p:cNvPr id="128" name="Rectangle 634"/>
                <p:cNvSpPr>
                  <a:spLocks noChangeArrowheads="1"/>
                </p:cNvSpPr>
                <p:nvPr/>
              </p:nvSpPr>
              <p:spPr bwMode="auto">
                <a:xfrm>
                  <a:off x="3905" y="3511"/>
                  <a:ext cx="45"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R</a:t>
                  </a:r>
                  <a:endParaRPr lang="en-US" sz="1700">
                    <a:solidFill>
                      <a:srgbClr val="000000"/>
                    </a:solidFill>
                    <a:latin typeface="Arial" charset="0"/>
                  </a:endParaRPr>
                </a:p>
              </p:txBody>
            </p:sp>
            <p:sp>
              <p:nvSpPr>
                <p:cNvPr id="129" name="Rectangle 635"/>
                <p:cNvSpPr>
                  <a:spLocks noChangeArrowheads="1"/>
                </p:cNvSpPr>
                <p:nvPr/>
              </p:nvSpPr>
              <p:spPr bwMode="auto">
                <a:xfrm>
                  <a:off x="3913" y="3562"/>
                  <a:ext cx="41"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dirty="0">
                      <a:solidFill>
                        <a:srgbClr val="000000"/>
                      </a:solidFill>
                      <a:latin typeface="Arial" charset="0"/>
                    </a:rPr>
                    <a:t>S</a:t>
                  </a:r>
                  <a:endParaRPr lang="en-US" sz="1700" dirty="0">
                    <a:solidFill>
                      <a:srgbClr val="000000"/>
                    </a:solidFill>
                    <a:latin typeface="Arial" charset="0"/>
                  </a:endParaRPr>
                </a:p>
              </p:txBody>
            </p:sp>
            <p:sp>
              <p:nvSpPr>
                <p:cNvPr id="130" name="Rectangle 636"/>
                <p:cNvSpPr>
                  <a:spLocks noChangeArrowheads="1"/>
                </p:cNvSpPr>
                <p:nvPr/>
              </p:nvSpPr>
              <p:spPr bwMode="auto">
                <a:xfrm>
                  <a:off x="3915" y="3612"/>
                  <a:ext cx="47"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O</a:t>
                  </a:r>
                  <a:endParaRPr lang="en-US" sz="1700">
                    <a:solidFill>
                      <a:srgbClr val="000000"/>
                    </a:solidFill>
                    <a:latin typeface="Arial" charset="0"/>
                  </a:endParaRPr>
                </a:p>
              </p:txBody>
            </p:sp>
            <p:sp>
              <p:nvSpPr>
                <p:cNvPr id="131" name="Rectangle 637"/>
                <p:cNvSpPr>
                  <a:spLocks noChangeArrowheads="1"/>
                </p:cNvSpPr>
                <p:nvPr/>
              </p:nvSpPr>
              <p:spPr bwMode="auto">
                <a:xfrm>
                  <a:off x="3924" y="3657"/>
                  <a:ext cx="44"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N</a:t>
                  </a:r>
                  <a:endParaRPr lang="en-US" sz="1700">
                    <a:solidFill>
                      <a:srgbClr val="000000"/>
                    </a:solidFill>
                    <a:latin typeface="Arial" charset="0"/>
                  </a:endParaRPr>
                </a:p>
              </p:txBody>
            </p:sp>
            <p:sp>
              <p:nvSpPr>
                <p:cNvPr id="132" name="Rectangle 638"/>
                <p:cNvSpPr>
                  <a:spLocks noChangeArrowheads="1"/>
                </p:cNvSpPr>
                <p:nvPr/>
              </p:nvSpPr>
              <p:spPr bwMode="auto">
                <a:xfrm>
                  <a:off x="4068" y="3429"/>
                  <a:ext cx="49"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P</a:t>
                  </a:r>
                  <a:endParaRPr lang="en-US" sz="1700">
                    <a:solidFill>
                      <a:srgbClr val="000000"/>
                    </a:solidFill>
                    <a:latin typeface="Arial" charset="0"/>
                  </a:endParaRPr>
                </a:p>
              </p:txBody>
            </p:sp>
            <p:sp>
              <p:nvSpPr>
                <p:cNvPr id="133" name="Rectangle 639"/>
                <p:cNvSpPr>
                  <a:spLocks noChangeArrowheads="1"/>
                </p:cNvSpPr>
                <p:nvPr/>
              </p:nvSpPr>
              <p:spPr bwMode="auto">
                <a:xfrm>
                  <a:off x="4111" y="3489"/>
                  <a:ext cx="4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L</a:t>
                  </a:r>
                  <a:endParaRPr lang="en-US" sz="1700">
                    <a:solidFill>
                      <a:srgbClr val="000000"/>
                    </a:solidFill>
                    <a:latin typeface="Arial" charset="0"/>
                  </a:endParaRPr>
                </a:p>
              </p:txBody>
            </p:sp>
            <p:sp>
              <p:nvSpPr>
                <p:cNvPr id="134" name="Rectangle 640"/>
                <p:cNvSpPr>
                  <a:spLocks noChangeArrowheads="1"/>
                </p:cNvSpPr>
                <p:nvPr/>
              </p:nvSpPr>
              <p:spPr bwMode="auto">
                <a:xfrm>
                  <a:off x="4149" y="3546"/>
                  <a:ext cx="53"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A</a:t>
                  </a:r>
                  <a:endParaRPr lang="en-US" sz="1700">
                    <a:solidFill>
                      <a:srgbClr val="000000"/>
                    </a:solidFill>
                    <a:latin typeface="Arial" charset="0"/>
                  </a:endParaRPr>
                </a:p>
              </p:txBody>
            </p:sp>
            <p:sp>
              <p:nvSpPr>
                <p:cNvPr id="135" name="Rectangle 641"/>
                <p:cNvSpPr>
                  <a:spLocks noChangeArrowheads="1"/>
                </p:cNvSpPr>
                <p:nvPr/>
              </p:nvSpPr>
              <p:spPr bwMode="auto">
                <a:xfrm>
                  <a:off x="4208" y="3604"/>
                  <a:ext cx="56"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Q</a:t>
                  </a:r>
                  <a:endParaRPr lang="en-US" sz="1700">
                    <a:solidFill>
                      <a:srgbClr val="000000"/>
                    </a:solidFill>
                    <a:latin typeface="Arial" charset="0"/>
                  </a:endParaRPr>
                </a:p>
              </p:txBody>
            </p:sp>
            <p:sp>
              <p:nvSpPr>
                <p:cNvPr id="136" name="Rectangle 642"/>
                <p:cNvSpPr>
                  <a:spLocks noChangeArrowheads="1"/>
                </p:cNvSpPr>
                <p:nvPr/>
              </p:nvSpPr>
              <p:spPr bwMode="auto">
                <a:xfrm>
                  <a:off x="4258" y="3664"/>
                  <a:ext cx="5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U</a:t>
                  </a:r>
                  <a:endParaRPr lang="en-US" sz="1700">
                    <a:solidFill>
                      <a:srgbClr val="000000"/>
                    </a:solidFill>
                    <a:latin typeface="Arial" charset="0"/>
                  </a:endParaRPr>
                </a:p>
              </p:txBody>
            </p:sp>
            <p:sp>
              <p:nvSpPr>
                <p:cNvPr id="137" name="Rectangle 643"/>
                <p:cNvSpPr>
                  <a:spLocks noChangeArrowheads="1"/>
                </p:cNvSpPr>
                <p:nvPr/>
              </p:nvSpPr>
              <p:spPr bwMode="auto">
                <a:xfrm>
                  <a:off x="4315" y="3721"/>
                  <a:ext cx="48"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E</a:t>
                  </a:r>
                  <a:endParaRPr lang="en-US" sz="1700">
                    <a:solidFill>
                      <a:srgbClr val="000000"/>
                    </a:solidFill>
                    <a:latin typeface="Arial" charset="0"/>
                  </a:endParaRPr>
                </a:p>
              </p:txBody>
            </p:sp>
            <p:sp>
              <p:nvSpPr>
                <p:cNvPr id="138" name="Rectangle 644"/>
                <p:cNvSpPr>
                  <a:spLocks noChangeArrowheads="1"/>
                </p:cNvSpPr>
                <p:nvPr/>
              </p:nvSpPr>
              <p:spPr bwMode="auto">
                <a:xfrm>
                  <a:off x="4368" y="3781"/>
                  <a:ext cx="61"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dirty="0">
                      <a:solidFill>
                        <a:srgbClr val="000000"/>
                      </a:solidFill>
                      <a:latin typeface="Arial" charset="0"/>
                    </a:rPr>
                    <a:t>M</a:t>
                  </a:r>
                  <a:endParaRPr lang="en-US" sz="1700" dirty="0">
                    <a:solidFill>
                      <a:srgbClr val="000000"/>
                    </a:solidFill>
                    <a:latin typeface="Arial" charset="0"/>
                  </a:endParaRPr>
                </a:p>
              </p:txBody>
            </p:sp>
            <p:sp>
              <p:nvSpPr>
                <p:cNvPr id="139" name="Rectangle 645"/>
                <p:cNvSpPr>
                  <a:spLocks noChangeArrowheads="1"/>
                </p:cNvSpPr>
                <p:nvPr/>
              </p:nvSpPr>
              <p:spPr bwMode="auto">
                <a:xfrm>
                  <a:off x="4448" y="3840"/>
                  <a:ext cx="40"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I </a:t>
                  </a:r>
                  <a:endParaRPr lang="en-US" sz="1700">
                    <a:solidFill>
                      <a:srgbClr val="000000"/>
                    </a:solidFill>
                    <a:latin typeface="Arial" charset="0"/>
                  </a:endParaRPr>
                </a:p>
              </p:txBody>
            </p:sp>
            <p:sp>
              <p:nvSpPr>
                <p:cNvPr id="140" name="Rectangle 646"/>
                <p:cNvSpPr>
                  <a:spLocks noChangeArrowheads="1"/>
                </p:cNvSpPr>
                <p:nvPr/>
              </p:nvSpPr>
              <p:spPr bwMode="auto">
                <a:xfrm>
                  <a:off x="4517" y="3899"/>
                  <a:ext cx="5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N</a:t>
                  </a:r>
                  <a:endParaRPr lang="en-US" sz="1700">
                    <a:solidFill>
                      <a:srgbClr val="000000"/>
                    </a:solidFill>
                    <a:latin typeface="Arial" charset="0"/>
                  </a:endParaRPr>
                </a:p>
              </p:txBody>
            </p:sp>
            <p:sp>
              <p:nvSpPr>
                <p:cNvPr id="141" name="Rectangle 647"/>
                <p:cNvSpPr>
                  <a:spLocks noChangeArrowheads="1"/>
                </p:cNvSpPr>
                <p:nvPr/>
              </p:nvSpPr>
              <p:spPr bwMode="auto">
                <a:xfrm>
                  <a:off x="4599" y="3957"/>
                  <a:ext cx="49"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E</a:t>
                  </a:r>
                  <a:endParaRPr lang="en-US" sz="1700">
                    <a:solidFill>
                      <a:srgbClr val="000000"/>
                    </a:solidFill>
                    <a:latin typeface="Arial" charset="0"/>
                  </a:endParaRPr>
                </a:p>
              </p:txBody>
            </p:sp>
            <p:sp>
              <p:nvSpPr>
                <p:cNvPr id="142" name="Rectangle 648"/>
                <p:cNvSpPr>
                  <a:spLocks noChangeArrowheads="1"/>
                </p:cNvSpPr>
                <p:nvPr/>
              </p:nvSpPr>
              <p:spPr bwMode="auto">
                <a:xfrm>
                  <a:off x="4654" y="4013"/>
                  <a:ext cx="108"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S   </a:t>
                  </a:r>
                  <a:endParaRPr lang="en-US" sz="1700">
                    <a:solidFill>
                      <a:srgbClr val="000000"/>
                    </a:solidFill>
                    <a:latin typeface="Arial" charset="0"/>
                  </a:endParaRPr>
                </a:p>
              </p:txBody>
            </p:sp>
            <p:sp>
              <p:nvSpPr>
                <p:cNvPr id="143" name="Rectangle 649"/>
                <p:cNvSpPr>
                  <a:spLocks noChangeArrowheads="1"/>
                </p:cNvSpPr>
                <p:nvPr/>
              </p:nvSpPr>
              <p:spPr bwMode="auto">
                <a:xfrm>
                  <a:off x="4169" y="3384"/>
                  <a:ext cx="521"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SAINT  BERNARD</a:t>
                  </a:r>
                  <a:endParaRPr lang="en-US" sz="1700">
                    <a:solidFill>
                      <a:srgbClr val="000000"/>
                    </a:solidFill>
                    <a:latin typeface="Arial" charset="0"/>
                  </a:endParaRPr>
                </a:p>
              </p:txBody>
            </p:sp>
            <p:sp>
              <p:nvSpPr>
                <p:cNvPr id="144" name="Rectangle 650"/>
                <p:cNvSpPr>
                  <a:spLocks noChangeArrowheads="1"/>
                </p:cNvSpPr>
                <p:nvPr/>
              </p:nvSpPr>
              <p:spPr bwMode="auto">
                <a:xfrm>
                  <a:off x="4073" y="3148"/>
                  <a:ext cx="298"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ORLEANS</a:t>
                  </a:r>
                  <a:endParaRPr lang="en-US" sz="1700">
                    <a:solidFill>
                      <a:srgbClr val="000000"/>
                    </a:solidFill>
                    <a:latin typeface="Arial" charset="0"/>
                  </a:endParaRPr>
                </a:p>
              </p:txBody>
            </p:sp>
            <p:sp>
              <p:nvSpPr>
                <p:cNvPr id="145" name="AutoShape 651"/>
                <p:cNvSpPr>
                  <a:spLocks noChangeArrowheads="1"/>
                </p:cNvSpPr>
                <p:nvPr/>
              </p:nvSpPr>
              <p:spPr bwMode="auto">
                <a:xfrm>
                  <a:off x="4191" y="3492"/>
                  <a:ext cx="102" cy="99"/>
                </a:xfrm>
                <a:prstGeom prst="star5">
                  <a:avLst/>
                </a:prstGeom>
                <a:grpFill/>
                <a:ln w="9525">
                  <a:noFill/>
                  <a:miter lim="800000"/>
                  <a:headEnd/>
                  <a:tailEnd/>
                </a:ln>
                <a:effectLst/>
              </p:spPr>
              <p:txBody>
                <a:bodyPr wrap="none" anchor="ctr"/>
                <a:lstStyle/>
                <a:p>
                  <a:pPr defTabSz="914400" fontAlgn="base">
                    <a:spcBef>
                      <a:spcPct val="0"/>
                    </a:spcBef>
                    <a:spcAft>
                      <a:spcPct val="0"/>
                    </a:spcAft>
                    <a:defRPr/>
                  </a:pPr>
                  <a:endParaRPr lang="en-US" sz="10700">
                    <a:solidFill>
                      <a:srgbClr val="000000"/>
                    </a:solidFill>
                    <a:latin typeface="Arial" charset="0"/>
                  </a:endParaRPr>
                </a:p>
              </p:txBody>
            </p:sp>
            <p:sp>
              <p:nvSpPr>
                <p:cNvPr id="146" name="Text Box 652"/>
                <p:cNvSpPr txBox="1">
                  <a:spLocks noChangeArrowheads="1"/>
                </p:cNvSpPr>
                <p:nvPr/>
              </p:nvSpPr>
              <p:spPr bwMode="auto">
                <a:xfrm>
                  <a:off x="3872" y="3248"/>
                  <a:ext cx="414" cy="623"/>
                </a:xfrm>
                <a:prstGeom prst="rect">
                  <a:avLst/>
                </a:prstGeom>
                <a:grpFill/>
                <a:ln w="9525">
                  <a:noFill/>
                  <a:miter lim="800000"/>
                  <a:headEnd/>
                  <a:tailEnd/>
                </a:ln>
              </p:spPr>
              <p:txBody>
                <a:bodyPr wrap="none" lIns="84894" tIns="42447" rIns="84894" bIns="42447">
                  <a:spAutoFit/>
                </a:bodyPr>
                <a:lstStyle/>
                <a:p>
                  <a:pPr defTabSz="849313" fontAlgn="base">
                    <a:spcBef>
                      <a:spcPct val="0"/>
                    </a:spcBef>
                    <a:spcAft>
                      <a:spcPct val="0"/>
                    </a:spcAft>
                  </a:pPr>
                  <a:r>
                    <a:rPr lang="en-US" sz="3700" b="1" dirty="0">
                      <a:solidFill>
                        <a:srgbClr val="000000"/>
                      </a:solidFill>
                      <a:latin typeface="Arial" charset="0"/>
                    </a:rPr>
                    <a:t>1</a:t>
                  </a:r>
                </a:p>
              </p:txBody>
            </p:sp>
          </p:grpSp>
          <p:grpSp>
            <p:nvGrpSpPr>
              <p:cNvPr id="15" name="Group 653"/>
              <p:cNvGrpSpPr>
                <a:grpSpLocks/>
              </p:cNvGrpSpPr>
              <p:nvPr/>
            </p:nvGrpSpPr>
            <p:grpSpPr bwMode="auto">
              <a:xfrm>
                <a:off x="2779" y="2936"/>
                <a:ext cx="1244" cy="1248"/>
                <a:chOff x="2779" y="2936"/>
                <a:chExt cx="1244" cy="1248"/>
              </a:xfrm>
              <a:grpFill/>
            </p:grpSpPr>
            <p:grpSp>
              <p:nvGrpSpPr>
                <p:cNvPr id="16" name="Group 654"/>
                <p:cNvGrpSpPr>
                  <a:grpSpLocks/>
                </p:cNvGrpSpPr>
                <p:nvPr/>
              </p:nvGrpSpPr>
              <p:grpSpPr bwMode="auto">
                <a:xfrm>
                  <a:off x="3393" y="2936"/>
                  <a:ext cx="343" cy="436"/>
                  <a:chOff x="3393" y="2936"/>
                  <a:chExt cx="343" cy="436"/>
                </a:xfrm>
                <a:grpFill/>
              </p:grpSpPr>
              <p:sp>
                <p:nvSpPr>
                  <p:cNvPr id="91" name="Freeform 655"/>
                  <p:cNvSpPr>
                    <a:spLocks/>
                  </p:cNvSpPr>
                  <p:nvPr/>
                </p:nvSpPr>
                <p:spPr bwMode="auto">
                  <a:xfrm>
                    <a:off x="3393" y="2936"/>
                    <a:ext cx="343" cy="436"/>
                  </a:xfrm>
                  <a:custGeom>
                    <a:avLst/>
                    <a:gdLst>
                      <a:gd name="T0" fmla="*/ 28 w 343"/>
                      <a:gd name="T1" fmla="*/ 109 h 436"/>
                      <a:gd name="T2" fmla="*/ 28 w 343"/>
                      <a:gd name="T3" fmla="*/ 164 h 436"/>
                      <a:gd name="T4" fmla="*/ 0 w 343"/>
                      <a:gd name="T5" fmla="*/ 300 h 436"/>
                      <a:gd name="T6" fmla="*/ 28 w 343"/>
                      <a:gd name="T7" fmla="*/ 436 h 436"/>
                      <a:gd name="T8" fmla="*/ 114 w 343"/>
                      <a:gd name="T9" fmla="*/ 436 h 436"/>
                      <a:gd name="T10" fmla="*/ 114 w 343"/>
                      <a:gd name="T11" fmla="*/ 300 h 436"/>
                      <a:gd name="T12" fmla="*/ 201 w 343"/>
                      <a:gd name="T13" fmla="*/ 300 h 436"/>
                      <a:gd name="T14" fmla="*/ 258 w 343"/>
                      <a:gd name="T15" fmla="*/ 245 h 436"/>
                      <a:gd name="T16" fmla="*/ 229 w 343"/>
                      <a:gd name="T17" fmla="*/ 164 h 436"/>
                      <a:gd name="T18" fmla="*/ 229 w 343"/>
                      <a:gd name="T19" fmla="*/ 109 h 436"/>
                      <a:gd name="T20" fmla="*/ 343 w 343"/>
                      <a:gd name="T21" fmla="*/ 27 h 436"/>
                      <a:gd name="T22" fmla="*/ 258 w 343"/>
                      <a:gd name="T23" fmla="*/ 0 h 436"/>
                      <a:gd name="T24" fmla="*/ 172 w 343"/>
                      <a:gd name="T25" fmla="*/ 136 h 436"/>
                      <a:gd name="T26" fmla="*/ 114 w 343"/>
                      <a:gd name="T27" fmla="*/ 136 h 436"/>
                      <a:gd name="T28" fmla="*/ 86 w 343"/>
                      <a:gd name="T29" fmla="*/ 109 h 436"/>
                      <a:gd name="T30" fmla="*/ 28 w 343"/>
                      <a:gd name="T31" fmla="*/ 109 h 4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3"/>
                      <a:gd name="T49" fmla="*/ 0 h 436"/>
                      <a:gd name="T50" fmla="*/ 343 w 343"/>
                      <a:gd name="T51" fmla="*/ 436 h 4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3" h="436">
                        <a:moveTo>
                          <a:pt x="28" y="109"/>
                        </a:moveTo>
                        <a:lnTo>
                          <a:pt x="28" y="164"/>
                        </a:lnTo>
                        <a:lnTo>
                          <a:pt x="0" y="300"/>
                        </a:lnTo>
                        <a:lnTo>
                          <a:pt x="28" y="436"/>
                        </a:lnTo>
                        <a:lnTo>
                          <a:pt x="114" y="436"/>
                        </a:lnTo>
                        <a:lnTo>
                          <a:pt x="114" y="300"/>
                        </a:lnTo>
                        <a:lnTo>
                          <a:pt x="201" y="300"/>
                        </a:lnTo>
                        <a:lnTo>
                          <a:pt x="258" y="245"/>
                        </a:lnTo>
                        <a:lnTo>
                          <a:pt x="229" y="164"/>
                        </a:lnTo>
                        <a:lnTo>
                          <a:pt x="229" y="109"/>
                        </a:lnTo>
                        <a:lnTo>
                          <a:pt x="343" y="27"/>
                        </a:lnTo>
                        <a:lnTo>
                          <a:pt x="258" y="0"/>
                        </a:lnTo>
                        <a:lnTo>
                          <a:pt x="172" y="136"/>
                        </a:lnTo>
                        <a:lnTo>
                          <a:pt x="114" y="136"/>
                        </a:lnTo>
                        <a:lnTo>
                          <a:pt x="86" y="109"/>
                        </a:lnTo>
                        <a:lnTo>
                          <a:pt x="28" y="109"/>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92" name="Freeform 656"/>
                  <p:cNvSpPr>
                    <a:spLocks/>
                  </p:cNvSpPr>
                  <p:nvPr/>
                </p:nvSpPr>
                <p:spPr bwMode="auto">
                  <a:xfrm>
                    <a:off x="3393" y="2936"/>
                    <a:ext cx="343" cy="436"/>
                  </a:xfrm>
                  <a:custGeom>
                    <a:avLst/>
                    <a:gdLst>
                      <a:gd name="T0" fmla="*/ 28 w 343"/>
                      <a:gd name="T1" fmla="*/ 109 h 436"/>
                      <a:gd name="T2" fmla="*/ 28 w 343"/>
                      <a:gd name="T3" fmla="*/ 164 h 436"/>
                      <a:gd name="T4" fmla="*/ 0 w 343"/>
                      <a:gd name="T5" fmla="*/ 300 h 436"/>
                      <a:gd name="T6" fmla="*/ 28 w 343"/>
                      <a:gd name="T7" fmla="*/ 436 h 436"/>
                      <a:gd name="T8" fmla="*/ 114 w 343"/>
                      <a:gd name="T9" fmla="*/ 436 h 436"/>
                      <a:gd name="T10" fmla="*/ 114 w 343"/>
                      <a:gd name="T11" fmla="*/ 300 h 436"/>
                      <a:gd name="T12" fmla="*/ 201 w 343"/>
                      <a:gd name="T13" fmla="*/ 300 h 436"/>
                      <a:gd name="T14" fmla="*/ 258 w 343"/>
                      <a:gd name="T15" fmla="*/ 245 h 436"/>
                      <a:gd name="T16" fmla="*/ 229 w 343"/>
                      <a:gd name="T17" fmla="*/ 164 h 436"/>
                      <a:gd name="T18" fmla="*/ 229 w 343"/>
                      <a:gd name="T19" fmla="*/ 109 h 436"/>
                      <a:gd name="T20" fmla="*/ 343 w 343"/>
                      <a:gd name="T21" fmla="*/ 27 h 436"/>
                      <a:gd name="T22" fmla="*/ 258 w 343"/>
                      <a:gd name="T23" fmla="*/ 0 h 436"/>
                      <a:gd name="T24" fmla="*/ 172 w 343"/>
                      <a:gd name="T25" fmla="*/ 136 h 436"/>
                      <a:gd name="T26" fmla="*/ 114 w 343"/>
                      <a:gd name="T27" fmla="*/ 136 h 436"/>
                      <a:gd name="T28" fmla="*/ 86 w 343"/>
                      <a:gd name="T29" fmla="*/ 109 h 436"/>
                      <a:gd name="T30" fmla="*/ 28 w 343"/>
                      <a:gd name="T31" fmla="*/ 109 h 4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3"/>
                      <a:gd name="T49" fmla="*/ 0 h 436"/>
                      <a:gd name="T50" fmla="*/ 343 w 343"/>
                      <a:gd name="T51" fmla="*/ 436 h 4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3" h="436">
                        <a:moveTo>
                          <a:pt x="28" y="109"/>
                        </a:moveTo>
                        <a:lnTo>
                          <a:pt x="28" y="164"/>
                        </a:lnTo>
                        <a:lnTo>
                          <a:pt x="0" y="300"/>
                        </a:lnTo>
                        <a:lnTo>
                          <a:pt x="28" y="436"/>
                        </a:lnTo>
                        <a:lnTo>
                          <a:pt x="114" y="436"/>
                        </a:lnTo>
                        <a:lnTo>
                          <a:pt x="114" y="300"/>
                        </a:lnTo>
                        <a:lnTo>
                          <a:pt x="201" y="300"/>
                        </a:lnTo>
                        <a:lnTo>
                          <a:pt x="258" y="245"/>
                        </a:lnTo>
                        <a:lnTo>
                          <a:pt x="229" y="164"/>
                        </a:lnTo>
                        <a:lnTo>
                          <a:pt x="229" y="109"/>
                        </a:lnTo>
                        <a:lnTo>
                          <a:pt x="343" y="27"/>
                        </a:lnTo>
                        <a:lnTo>
                          <a:pt x="258" y="0"/>
                        </a:lnTo>
                        <a:lnTo>
                          <a:pt x="172" y="136"/>
                        </a:lnTo>
                        <a:lnTo>
                          <a:pt x="114" y="136"/>
                        </a:lnTo>
                        <a:lnTo>
                          <a:pt x="86" y="109"/>
                        </a:lnTo>
                        <a:lnTo>
                          <a:pt x="28" y="109"/>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17" name="Group 657"/>
                <p:cNvGrpSpPr>
                  <a:grpSpLocks/>
                </p:cNvGrpSpPr>
                <p:nvPr/>
              </p:nvGrpSpPr>
              <p:grpSpPr bwMode="auto">
                <a:xfrm>
                  <a:off x="3101" y="3103"/>
                  <a:ext cx="317" cy="271"/>
                  <a:chOff x="3101" y="3103"/>
                  <a:chExt cx="317" cy="271"/>
                </a:xfrm>
                <a:grpFill/>
              </p:grpSpPr>
              <p:sp>
                <p:nvSpPr>
                  <p:cNvPr id="89" name="Freeform 658"/>
                  <p:cNvSpPr>
                    <a:spLocks/>
                  </p:cNvSpPr>
                  <p:nvPr/>
                </p:nvSpPr>
                <p:spPr bwMode="auto">
                  <a:xfrm>
                    <a:off x="3101" y="3103"/>
                    <a:ext cx="317" cy="271"/>
                  </a:xfrm>
                  <a:custGeom>
                    <a:avLst/>
                    <a:gdLst>
                      <a:gd name="T0" fmla="*/ 317 w 317"/>
                      <a:gd name="T1" fmla="*/ 0 h 271"/>
                      <a:gd name="T2" fmla="*/ 58 w 317"/>
                      <a:gd name="T3" fmla="*/ 54 h 271"/>
                      <a:gd name="T4" fmla="*/ 0 w 317"/>
                      <a:gd name="T5" fmla="*/ 108 h 271"/>
                      <a:gd name="T6" fmla="*/ 0 w 317"/>
                      <a:gd name="T7" fmla="*/ 135 h 271"/>
                      <a:gd name="T8" fmla="*/ 29 w 317"/>
                      <a:gd name="T9" fmla="*/ 135 h 271"/>
                      <a:gd name="T10" fmla="*/ 29 w 317"/>
                      <a:gd name="T11" fmla="*/ 190 h 271"/>
                      <a:gd name="T12" fmla="*/ 58 w 317"/>
                      <a:gd name="T13" fmla="*/ 190 h 271"/>
                      <a:gd name="T14" fmla="*/ 58 w 317"/>
                      <a:gd name="T15" fmla="*/ 244 h 271"/>
                      <a:gd name="T16" fmla="*/ 87 w 317"/>
                      <a:gd name="T17" fmla="*/ 244 h 271"/>
                      <a:gd name="T18" fmla="*/ 87 w 317"/>
                      <a:gd name="T19" fmla="*/ 271 h 271"/>
                      <a:gd name="T20" fmla="*/ 317 w 317"/>
                      <a:gd name="T21" fmla="*/ 271 h 271"/>
                      <a:gd name="T22" fmla="*/ 288 w 317"/>
                      <a:gd name="T23" fmla="*/ 135 h 271"/>
                      <a:gd name="T24" fmla="*/ 317 w 317"/>
                      <a:gd name="T25" fmla="*/ 0 h 2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7"/>
                      <a:gd name="T40" fmla="*/ 0 h 271"/>
                      <a:gd name="T41" fmla="*/ 317 w 317"/>
                      <a:gd name="T42" fmla="*/ 271 h 2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7" h="271">
                        <a:moveTo>
                          <a:pt x="317" y="0"/>
                        </a:moveTo>
                        <a:lnTo>
                          <a:pt x="58" y="54"/>
                        </a:lnTo>
                        <a:lnTo>
                          <a:pt x="0" y="108"/>
                        </a:lnTo>
                        <a:lnTo>
                          <a:pt x="0" y="135"/>
                        </a:lnTo>
                        <a:lnTo>
                          <a:pt x="29" y="135"/>
                        </a:lnTo>
                        <a:lnTo>
                          <a:pt x="29" y="190"/>
                        </a:lnTo>
                        <a:lnTo>
                          <a:pt x="58" y="190"/>
                        </a:lnTo>
                        <a:lnTo>
                          <a:pt x="58" y="244"/>
                        </a:lnTo>
                        <a:lnTo>
                          <a:pt x="87" y="244"/>
                        </a:lnTo>
                        <a:lnTo>
                          <a:pt x="87" y="271"/>
                        </a:lnTo>
                        <a:lnTo>
                          <a:pt x="317" y="271"/>
                        </a:lnTo>
                        <a:lnTo>
                          <a:pt x="288" y="135"/>
                        </a:lnTo>
                        <a:lnTo>
                          <a:pt x="317"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90" name="Freeform 659"/>
                  <p:cNvSpPr>
                    <a:spLocks/>
                  </p:cNvSpPr>
                  <p:nvPr/>
                </p:nvSpPr>
                <p:spPr bwMode="auto">
                  <a:xfrm>
                    <a:off x="3101" y="3103"/>
                    <a:ext cx="317" cy="271"/>
                  </a:xfrm>
                  <a:custGeom>
                    <a:avLst/>
                    <a:gdLst>
                      <a:gd name="T0" fmla="*/ 317 w 317"/>
                      <a:gd name="T1" fmla="*/ 0 h 271"/>
                      <a:gd name="T2" fmla="*/ 58 w 317"/>
                      <a:gd name="T3" fmla="*/ 54 h 271"/>
                      <a:gd name="T4" fmla="*/ 0 w 317"/>
                      <a:gd name="T5" fmla="*/ 108 h 271"/>
                      <a:gd name="T6" fmla="*/ 0 w 317"/>
                      <a:gd name="T7" fmla="*/ 135 h 271"/>
                      <a:gd name="T8" fmla="*/ 29 w 317"/>
                      <a:gd name="T9" fmla="*/ 135 h 271"/>
                      <a:gd name="T10" fmla="*/ 29 w 317"/>
                      <a:gd name="T11" fmla="*/ 190 h 271"/>
                      <a:gd name="T12" fmla="*/ 58 w 317"/>
                      <a:gd name="T13" fmla="*/ 190 h 271"/>
                      <a:gd name="T14" fmla="*/ 58 w 317"/>
                      <a:gd name="T15" fmla="*/ 244 h 271"/>
                      <a:gd name="T16" fmla="*/ 87 w 317"/>
                      <a:gd name="T17" fmla="*/ 244 h 271"/>
                      <a:gd name="T18" fmla="*/ 87 w 317"/>
                      <a:gd name="T19" fmla="*/ 271 h 271"/>
                      <a:gd name="T20" fmla="*/ 317 w 317"/>
                      <a:gd name="T21" fmla="*/ 271 h 271"/>
                      <a:gd name="T22" fmla="*/ 288 w 317"/>
                      <a:gd name="T23" fmla="*/ 135 h 271"/>
                      <a:gd name="T24" fmla="*/ 317 w 317"/>
                      <a:gd name="T25" fmla="*/ 0 h 2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7"/>
                      <a:gd name="T40" fmla="*/ 0 h 271"/>
                      <a:gd name="T41" fmla="*/ 317 w 317"/>
                      <a:gd name="T42" fmla="*/ 271 h 2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7" h="271">
                        <a:moveTo>
                          <a:pt x="317" y="0"/>
                        </a:moveTo>
                        <a:lnTo>
                          <a:pt x="58" y="54"/>
                        </a:lnTo>
                        <a:lnTo>
                          <a:pt x="0" y="108"/>
                        </a:lnTo>
                        <a:lnTo>
                          <a:pt x="0" y="135"/>
                        </a:lnTo>
                        <a:lnTo>
                          <a:pt x="29" y="135"/>
                        </a:lnTo>
                        <a:lnTo>
                          <a:pt x="29" y="190"/>
                        </a:lnTo>
                        <a:lnTo>
                          <a:pt x="58" y="190"/>
                        </a:lnTo>
                        <a:lnTo>
                          <a:pt x="58" y="244"/>
                        </a:lnTo>
                        <a:lnTo>
                          <a:pt x="87" y="244"/>
                        </a:lnTo>
                        <a:lnTo>
                          <a:pt x="87" y="271"/>
                        </a:lnTo>
                        <a:lnTo>
                          <a:pt x="317" y="271"/>
                        </a:lnTo>
                        <a:lnTo>
                          <a:pt x="288" y="135"/>
                        </a:lnTo>
                        <a:lnTo>
                          <a:pt x="317" y="0"/>
                        </a:lnTo>
                      </a:path>
                    </a:pathLst>
                  </a:custGeom>
                  <a:grpFill/>
                  <a:ln w="9525"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18" name="Group 660"/>
                <p:cNvGrpSpPr>
                  <a:grpSpLocks/>
                </p:cNvGrpSpPr>
                <p:nvPr/>
              </p:nvGrpSpPr>
              <p:grpSpPr bwMode="auto">
                <a:xfrm>
                  <a:off x="2818" y="3209"/>
                  <a:ext cx="373" cy="434"/>
                  <a:chOff x="2818" y="3209"/>
                  <a:chExt cx="373" cy="434"/>
                </a:xfrm>
                <a:grpFill/>
              </p:grpSpPr>
              <p:sp>
                <p:nvSpPr>
                  <p:cNvPr id="87" name="Freeform 661"/>
                  <p:cNvSpPr>
                    <a:spLocks/>
                  </p:cNvSpPr>
                  <p:nvPr/>
                </p:nvSpPr>
                <p:spPr bwMode="auto">
                  <a:xfrm>
                    <a:off x="2818" y="3209"/>
                    <a:ext cx="373" cy="434"/>
                  </a:xfrm>
                  <a:custGeom>
                    <a:avLst/>
                    <a:gdLst>
                      <a:gd name="T0" fmla="*/ 58 w 373"/>
                      <a:gd name="T1" fmla="*/ 27 h 434"/>
                      <a:gd name="T2" fmla="*/ 0 w 373"/>
                      <a:gd name="T3" fmla="*/ 108 h 434"/>
                      <a:gd name="T4" fmla="*/ 86 w 373"/>
                      <a:gd name="T5" fmla="*/ 216 h 434"/>
                      <a:gd name="T6" fmla="*/ 172 w 373"/>
                      <a:gd name="T7" fmla="*/ 243 h 434"/>
                      <a:gd name="T8" fmla="*/ 172 w 373"/>
                      <a:gd name="T9" fmla="*/ 351 h 434"/>
                      <a:gd name="T10" fmla="*/ 203 w 373"/>
                      <a:gd name="T11" fmla="*/ 434 h 434"/>
                      <a:gd name="T12" fmla="*/ 262 w 373"/>
                      <a:gd name="T13" fmla="*/ 352 h 434"/>
                      <a:gd name="T14" fmla="*/ 344 w 373"/>
                      <a:gd name="T15" fmla="*/ 189 h 434"/>
                      <a:gd name="T16" fmla="*/ 373 w 373"/>
                      <a:gd name="T17" fmla="*/ 189 h 434"/>
                      <a:gd name="T18" fmla="*/ 373 w 373"/>
                      <a:gd name="T19" fmla="*/ 135 h 434"/>
                      <a:gd name="T20" fmla="*/ 344 w 373"/>
                      <a:gd name="T21" fmla="*/ 135 h 434"/>
                      <a:gd name="T22" fmla="*/ 344 w 373"/>
                      <a:gd name="T23" fmla="*/ 81 h 434"/>
                      <a:gd name="T24" fmla="*/ 316 w 373"/>
                      <a:gd name="T25" fmla="*/ 81 h 434"/>
                      <a:gd name="T26" fmla="*/ 316 w 373"/>
                      <a:gd name="T27" fmla="*/ 27 h 434"/>
                      <a:gd name="T28" fmla="*/ 287 w 373"/>
                      <a:gd name="T29" fmla="*/ 27 h 434"/>
                      <a:gd name="T30" fmla="*/ 287 w 373"/>
                      <a:gd name="T31" fmla="*/ 0 h 434"/>
                      <a:gd name="T32" fmla="*/ 144 w 373"/>
                      <a:gd name="T33" fmla="*/ 0 h 434"/>
                      <a:gd name="T34" fmla="*/ 58 w 373"/>
                      <a:gd name="T35" fmla="*/ 27 h 4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
                      <a:gd name="T55" fmla="*/ 0 h 434"/>
                      <a:gd name="T56" fmla="*/ 373 w 373"/>
                      <a:gd name="T57" fmla="*/ 434 h 4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 h="434">
                        <a:moveTo>
                          <a:pt x="58" y="27"/>
                        </a:moveTo>
                        <a:lnTo>
                          <a:pt x="0" y="108"/>
                        </a:lnTo>
                        <a:lnTo>
                          <a:pt x="86" y="216"/>
                        </a:lnTo>
                        <a:lnTo>
                          <a:pt x="172" y="243"/>
                        </a:lnTo>
                        <a:lnTo>
                          <a:pt x="172" y="351"/>
                        </a:lnTo>
                        <a:lnTo>
                          <a:pt x="203" y="434"/>
                        </a:lnTo>
                        <a:lnTo>
                          <a:pt x="262" y="352"/>
                        </a:lnTo>
                        <a:lnTo>
                          <a:pt x="344" y="189"/>
                        </a:lnTo>
                        <a:lnTo>
                          <a:pt x="373" y="189"/>
                        </a:lnTo>
                        <a:lnTo>
                          <a:pt x="373" y="135"/>
                        </a:lnTo>
                        <a:lnTo>
                          <a:pt x="344" y="135"/>
                        </a:lnTo>
                        <a:lnTo>
                          <a:pt x="344" y="81"/>
                        </a:lnTo>
                        <a:lnTo>
                          <a:pt x="316" y="81"/>
                        </a:lnTo>
                        <a:lnTo>
                          <a:pt x="316" y="27"/>
                        </a:lnTo>
                        <a:lnTo>
                          <a:pt x="287" y="27"/>
                        </a:lnTo>
                        <a:lnTo>
                          <a:pt x="287" y="0"/>
                        </a:lnTo>
                        <a:lnTo>
                          <a:pt x="144" y="0"/>
                        </a:lnTo>
                        <a:lnTo>
                          <a:pt x="58" y="27"/>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88" name="Freeform 662"/>
                  <p:cNvSpPr>
                    <a:spLocks/>
                  </p:cNvSpPr>
                  <p:nvPr/>
                </p:nvSpPr>
                <p:spPr bwMode="auto">
                  <a:xfrm>
                    <a:off x="2818" y="3209"/>
                    <a:ext cx="373" cy="434"/>
                  </a:xfrm>
                  <a:custGeom>
                    <a:avLst/>
                    <a:gdLst>
                      <a:gd name="T0" fmla="*/ 58 w 373"/>
                      <a:gd name="T1" fmla="*/ 27 h 434"/>
                      <a:gd name="T2" fmla="*/ 0 w 373"/>
                      <a:gd name="T3" fmla="*/ 108 h 434"/>
                      <a:gd name="T4" fmla="*/ 86 w 373"/>
                      <a:gd name="T5" fmla="*/ 216 h 434"/>
                      <a:gd name="T6" fmla="*/ 172 w 373"/>
                      <a:gd name="T7" fmla="*/ 243 h 434"/>
                      <a:gd name="T8" fmla="*/ 172 w 373"/>
                      <a:gd name="T9" fmla="*/ 351 h 434"/>
                      <a:gd name="T10" fmla="*/ 203 w 373"/>
                      <a:gd name="T11" fmla="*/ 434 h 434"/>
                      <a:gd name="T12" fmla="*/ 262 w 373"/>
                      <a:gd name="T13" fmla="*/ 352 h 434"/>
                      <a:gd name="T14" fmla="*/ 344 w 373"/>
                      <a:gd name="T15" fmla="*/ 189 h 434"/>
                      <a:gd name="T16" fmla="*/ 373 w 373"/>
                      <a:gd name="T17" fmla="*/ 189 h 434"/>
                      <a:gd name="T18" fmla="*/ 373 w 373"/>
                      <a:gd name="T19" fmla="*/ 135 h 434"/>
                      <a:gd name="T20" fmla="*/ 344 w 373"/>
                      <a:gd name="T21" fmla="*/ 135 h 434"/>
                      <a:gd name="T22" fmla="*/ 344 w 373"/>
                      <a:gd name="T23" fmla="*/ 81 h 434"/>
                      <a:gd name="T24" fmla="*/ 316 w 373"/>
                      <a:gd name="T25" fmla="*/ 81 h 434"/>
                      <a:gd name="T26" fmla="*/ 316 w 373"/>
                      <a:gd name="T27" fmla="*/ 27 h 434"/>
                      <a:gd name="T28" fmla="*/ 287 w 373"/>
                      <a:gd name="T29" fmla="*/ 27 h 434"/>
                      <a:gd name="T30" fmla="*/ 287 w 373"/>
                      <a:gd name="T31" fmla="*/ 0 h 434"/>
                      <a:gd name="T32" fmla="*/ 144 w 373"/>
                      <a:gd name="T33" fmla="*/ 0 h 434"/>
                      <a:gd name="T34" fmla="*/ 58 w 373"/>
                      <a:gd name="T35" fmla="*/ 27 h 4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
                      <a:gd name="T55" fmla="*/ 0 h 434"/>
                      <a:gd name="T56" fmla="*/ 373 w 373"/>
                      <a:gd name="T57" fmla="*/ 434 h 4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 h="434">
                        <a:moveTo>
                          <a:pt x="58" y="27"/>
                        </a:moveTo>
                        <a:lnTo>
                          <a:pt x="0" y="108"/>
                        </a:lnTo>
                        <a:lnTo>
                          <a:pt x="86" y="216"/>
                        </a:lnTo>
                        <a:lnTo>
                          <a:pt x="172" y="243"/>
                        </a:lnTo>
                        <a:lnTo>
                          <a:pt x="172" y="351"/>
                        </a:lnTo>
                        <a:lnTo>
                          <a:pt x="203" y="434"/>
                        </a:lnTo>
                        <a:lnTo>
                          <a:pt x="262" y="352"/>
                        </a:lnTo>
                        <a:lnTo>
                          <a:pt x="344" y="189"/>
                        </a:lnTo>
                        <a:lnTo>
                          <a:pt x="373" y="189"/>
                        </a:lnTo>
                        <a:lnTo>
                          <a:pt x="373" y="135"/>
                        </a:lnTo>
                        <a:lnTo>
                          <a:pt x="344" y="135"/>
                        </a:lnTo>
                        <a:lnTo>
                          <a:pt x="344" y="81"/>
                        </a:lnTo>
                        <a:lnTo>
                          <a:pt x="316" y="81"/>
                        </a:lnTo>
                        <a:lnTo>
                          <a:pt x="316" y="27"/>
                        </a:lnTo>
                        <a:lnTo>
                          <a:pt x="287" y="27"/>
                        </a:lnTo>
                        <a:lnTo>
                          <a:pt x="287" y="0"/>
                        </a:lnTo>
                        <a:lnTo>
                          <a:pt x="144" y="0"/>
                        </a:lnTo>
                        <a:lnTo>
                          <a:pt x="58" y="27"/>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19" name="Group 663"/>
                <p:cNvGrpSpPr>
                  <a:grpSpLocks/>
                </p:cNvGrpSpPr>
                <p:nvPr/>
              </p:nvGrpSpPr>
              <p:grpSpPr bwMode="auto">
                <a:xfrm>
                  <a:off x="2792" y="3506"/>
                  <a:ext cx="888" cy="678"/>
                  <a:chOff x="2792" y="3506"/>
                  <a:chExt cx="888" cy="678"/>
                </a:xfrm>
                <a:grpFill/>
              </p:grpSpPr>
              <p:sp>
                <p:nvSpPr>
                  <p:cNvPr id="85" name="Freeform 664"/>
                  <p:cNvSpPr>
                    <a:spLocks/>
                  </p:cNvSpPr>
                  <p:nvPr/>
                </p:nvSpPr>
                <p:spPr bwMode="auto">
                  <a:xfrm>
                    <a:off x="2792" y="3506"/>
                    <a:ext cx="888" cy="678"/>
                  </a:xfrm>
                  <a:custGeom>
                    <a:avLst/>
                    <a:gdLst>
                      <a:gd name="T0" fmla="*/ 114 w 888"/>
                      <a:gd name="T1" fmla="*/ 163 h 678"/>
                      <a:gd name="T2" fmla="*/ 28 w 888"/>
                      <a:gd name="T3" fmla="*/ 326 h 678"/>
                      <a:gd name="T4" fmla="*/ 85 w 888"/>
                      <a:gd name="T5" fmla="*/ 380 h 678"/>
                      <a:gd name="T6" fmla="*/ 0 w 888"/>
                      <a:gd name="T7" fmla="*/ 489 h 678"/>
                      <a:gd name="T8" fmla="*/ 85 w 888"/>
                      <a:gd name="T9" fmla="*/ 571 h 678"/>
                      <a:gd name="T10" fmla="*/ 200 w 888"/>
                      <a:gd name="T11" fmla="*/ 571 h 678"/>
                      <a:gd name="T12" fmla="*/ 372 w 888"/>
                      <a:gd name="T13" fmla="*/ 624 h 678"/>
                      <a:gd name="T14" fmla="*/ 429 w 888"/>
                      <a:gd name="T15" fmla="*/ 678 h 678"/>
                      <a:gd name="T16" fmla="*/ 630 w 888"/>
                      <a:gd name="T17" fmla="*/ 624 h 678"/>
                      <a:gd name="T18" fmla="*/ 716 w 888"/>
                      <a:gd name="T19" fmla="*/ 489 h 678"/>
                      <a:gd name="T20" fmla="*/ 830 w 888"/>
                      <a:gd name="T21" fmla="*/ 435 h 678"/>
                      <a:gd name="T22" fmla="*/ 888 w 888"/>
                      <a:gd name="T23" fmla="*/ 516 h 678"/>
                      <a:gd name="T24" fmla="*/ 888 w 888"/>
                      <a:gd name="T25" fmla="*/ 408 h 678"/>
                      <a:gd name="T26" fmla="*/ 486 w 888"/>
                      <a:gd name="T27" fmla="*/ 0 h 678"/>
                      <a:gd name="T28" fmla="*/ 458 w 888"/>
                      <a:gd name="T29" fmla="*/ 27 h 678"/>
                      <a:gd name="T30" fmla="*/ 401 w 888"/>
                      <a:gd name="T31" fmla="*/ 27 h 678"/>
                      <a:gd name="T32" fmla="*/ 401 w 888"/>
                      <a:gd name="T33" fmla="*/ 55 h 678"/>
                      <a:gd name="T34" fmla="*/ 286 w 888"/>
                      <a:gd name="T35" fmla="*/ 55 h 678"/>
                      <a:gd name="T36" fmla="*/ 228 w 888"/>
                      <a:gd name="T37" fmla="*/ 136 h 678"/>
                      <a:gd name="T38" fmla="*/ 114 w 888"/>
                      <a:gd name="T39" fmla="*/ 163 h 6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88"/>
                      <a:gd name="T61" fmla="*/ 0 h 678"/>
                      <a:gd name="T62" fmla="*/ 888 w 888"/>
                      <a:gd name="T63" fmla="*/ 678 h 6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88" h="678">
                        <a:moveTo>
                          <a:pt x="114" y="163"/>
                        </a:moveTo>
                        <a:lnTo>
                          <a:pt x="28" y="326"/>
                        </a:lnTo>
                        <a:lnTo>
                          <a:pt x="85" y="380"/>
                        </a:lnTo>
                        <a:lnTo>
                          <a:pt x="0" y="489"/>
                        </a:lnTo>
                        <a:lnTo>
                          <a:pt x="85" y="571"/>
                        </a:lnTo>
                        <a:lnTo>
                          <a:pt x="200" y="571"/>
                        </a:lnTo>
                        <a:lnTo>
                          <a:pt x="372" y="624"/>
                        </a:lnTo>
                        <a:lnTo>
                          <a:pt x="429" y="678"/>
                        </a:lnTo>
                        <a:lnTo>
                          <a:pt x="630" y="624"/>
                        </a:lnTo>
                        <a:lnTo>
                          <a:pt x="716" y="489"/>
                        </a:lnTo>
                        <a:lnTo>
                          <a:pt x="830" y="435"/>
                        </a:lnTo>
                        <a:lnTo>
                          <a:pt x="888" y="516"/>
                        </a:lnTo>
                        <a:lnTo>
                          <a:pt x="888" y="408"/>
                        </a:lnTo>
                        <a:lnTo>
                          <a:pt x="486" y="0"/>
                        </a:lnTo>
                        <a:lnTo>
                          <a:pt x="458" y="27"/>
                        </a:lnTo>
                        <a:lnTo>
                          <a:pt x="401" y="27"/>
                        </a:lnTo>
                        <a:lnTo>
                          <a:pt x="401" y="55"/>
                        </a:lnTo>
                        <a:lnTo>
                          <a:pt x="286" y="55"/>
                        </a:lnTo>
                        <a:lnTo>
                          <a:pt x="228" y="136"/>
                        </a:lnTo>
                        <a:lnTo>
                          <a:pt x="114" y="163"/>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86" name="Freeform 665"/>
                  <p:cNvSpPr>
                    <a:spLocks/>
                  </p:cNvSpPr>
                  <p:nvPr/>
                </p:nvSpPr>
                <p:spPr bwMode="auto">
                  <a:xfrm>
                    <a:off x="2792" y="3506"/>
                    <a:ext cx="888" cy="678"/>
                  </a:xfrm>
                  <a:custGeom>
                    <a:avLst/>
                    <a:gdLst>
                      <a:gd name="T0" fmla="*/ 114 w 888"/>
                      <a:gd name="T1" fmla="*/ 163 h 678"/>
                      <a:gd name="T2" fmla="*/ 28 w 888"/>
                      <a:gd name="T3" fmla="*/ 326 h 678"/>
                      <a:gd name="T4" fmla="*/ 85 w 888"/>
                      <a:gd name="T5" fmla="*/ 380 h 678"/>
                      <a:gd name="T6" fmla="*/ 0 w 888"/>
                      <a:gd name="T7" fmla="*/ 489 h 678"/>
                      <a:gd name="T8" fmla="*/ 85 w 888"/>
                      <a:gd name="T9" fmla="*/ 571 h 678"/>
                      <a:gd name="T10" fmla="*/ 200 w 888"/>
                      <a:gd name="T11" fmla="*/ 571 h 678"/>
                      <a:gd name="T12" fmla="*/ 372 w 888"/>
                      <a:gd name="T13" fmla="*/ 624 h 678"/>
                      <a:gd name="T14" fmla="*/ 429 w 888"/>
                      <a:gd name="T15" fmla="*/ 678 h 678"/>
                      <a:gd name="T16" fmla="*/ 630 w 888"/>
                      <a:gd name="T17" fmla="*/ 624 h 678"/>
                      <a:gd name="T18" fmla="*/ 716 w 888"/>
                      <a:gd name="T19" fmla="*/ 489 h 678"/>
                      <a:gd name="T20" fmla="*/ 830 w 888"/>
                      <a:gd name="T21" fmla="*/ 435 h 678"/>
                      <a:gd name="T22" fmla="*/ 888 w 888"/>
                      <a:gd name="T23" fmla="*/ 516 h 678"/>
                      <a:gd name="T24" fmla="*/ 888 w 888"/>
                      <a:gd name="T25" fmla="*/ 408 h 678"/>
                      <a:gd name="T26" fmla="*/ 486 w 888"/>
                      <a:gd name="T27" fmla="*/ 0 h 678"/>
                      <a:gd name="T28" fmla="*/ 458 w 888"/>
                      <a:gd name="T29" fmla="*/ 27 h 678"/>
                      <a:gd name="T30" fmla="*/ 401 w 888"/>
                      <a:gd name="T31" fmla="*/ 27 h 678"/>
                      <a:gd name="T32" fmla="*/ 401 w 888"/>
                      <a:gd name="T33" fmla="*/ 55 h 678"/>
                      <a:gd name="T34" fmla="*/ 286 w 888"/>
                      <a:gd name="T35" fmla="*/ 55 h 678"/>
                      <a:gd name="T36" fmla="*/ 228 w 888"/>
                      <a:gd name="T37" fmla="*/ 136 h 678"/>
                      <a:gd name="T38" fmla="*/ 114 w 888"/>
                      <a:gd name="T39" fmla="*/ 163 h 6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88"/>
                      <a:gd name="T61" fmla="*/ 0 h 678"/>
                      <a:gd name="T62" fmla="*/ 888 w 888"/>
                      <a:gd name="T63" fmla="*/ 678 h 6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88" h="678">
                        <a:moveTo>
                          <a:pt x="114" y="163"/>
                        </a:moveTo>
                        <a:lnTo>
                          <a:pt x="28" y="326"/>
                        </a:lnTo>
                        <a:lnTo>
                          <a:pt x="85" y="380"/>
                        </a:lnTo>
                        <a:lnTo>
                          <a:pt x="0" y="489"/>
                        </a:lnTo>
                        <a:lnTo>
                          <a:pt x="85" y="571"/>
                        </a:lnTo>
                        <a:lnTo>
                          <a:pt x="200" y="571"/>
                        </a:lnTo>
                        <a:lnTo>
                          <a:pt x="372" y="624"/>
                        </a:lnTo>
                        <a:lnTo>
                          <a:pt x="429" y="678"/>
                        </a:lnTo>
                        <a:lnTo>
                          <a:pt x="630" y="624"/>
                        </a:lnTo>
                        <a:lnTo>
                          <a:pt x="716" y="489"/>
                        </a:lnTo>
                        <a:lnTo>
                          <a:pt x="830" y="435"/>
                        </a:lnTo>
                        <a:lnTo>
                          <a:pt x="888" y="516"/>
                        </a:lnTo>
                        <a:lnTo>
                          <a:pt x="888" y="408"/>
                        </a:lnTo>
                        <a:lnTo>
                          <a:pt x="486" y="0"/>
                        </a:lnTo>
                        <a:lnTo>
                          <a:pt x="458" y="27"/>
                        </a:lnTo>
                        <a:lnTo>
                          <a:pt x="401" y="27"/>
                        </a:lnTo>
                        <a:lnTo>
                          <a:pt x="401" y="55"/>
                        </a:lnTo>
                        <a:lnTo>
                          <a:pt x="286" y="55"/>
                        </a:lnTo>
                        <a:lnTo>
                          <a:pt x="228" y="136"/>
                        </a:lnTo>
                        <a:lnTo>
                          <a:pt x="114" y="163"/>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0" name="Group 666"/>
                <p:cNvGrpSpPr>
                  <a:grpSpLocks/>
                </p:cNvGrpSpPr>
                <p:nvPr/>
              </p:nvGrpSpPr>
              <p:grpSpPr bwMode="auto">
                <a:xfrm>
                  <a:off x="3076" y="3371"/>
                  <a:ext cx="947" cy="813"/>
                  <a:chOff x="3076" y="3371"/>
                  <a:chExt cx="947" cy="813"/>
                </a:xfrm>
                <a:grpFill/>
              </p:grpSpPr>
              <p:sp>
                <p:nvSpPr>
                  <p:cNvPr id="83" name="Freeform 667"/>
                  <p:cNvSpPr>
                    <a:spLocks/>
                  </p:cNvSpPr>
                  <p:nvPr/>
                </p:nvSpPr>
                <p:spPr bwMode="auto">
                  <a:xfrm>
                    <a:off x="3076" y="3371"/>
                    <a:ext cx="947" cy="813"/>
                  </a:xfrm>
                  <a:custGeom>
                    <a:avLst/>
                    <a:gdLst>
                      <a:gd name="T0" fmla="*/ 115 w 947"/>
                      <a:gd name="T1" fmla="*/ 0 h 813"/>
                      <a:gd name="T2" fmla="*/ 115 w 947"/>
                      <a:gd name="T3" fmla="*/ 26 h 813"/>
                      <a:gd name="T4" fmla="*/ 86 w 947"/>
                      <a:gd name="T5" fmla="*/ 26 h 813"/>
                      <a:gd name="T6" fmla="*/ 0 w 947"/>
                      <a:gd name="T7" fmla="*/ 189 h 813"/>
                      <a:gd name="T8" fmla="*/ 115 w 947"/>
                      <a:gd name="T9" fmla="*/ 189 h 813"/>
                      <a:gd name="T10" fmla="*/ 115 w 947"/>
                      <a:gd name="T11" fmla="*/ 162 h 813"/>
                      <a:gd name="T12" fmla="*/ 173 w 947"/>
                      <a:gd name="T13" fmla="*/ 162 h 813"/>
                      <a:gd name="T14" fmla="*/ 201 w 947"/>
                      <a:gd name="T15" fmla="*/ 135 h 813"/>
                      <a:gd name="T16" fmla="*/ 603 w 947"/>
                      <a:gd name="T17" fmla="*/ 542 h 813"/>
                      <a:gd name="T18" fmla="*/ 603 w 947"/>
                      <a:gd name="T19" fmla="*/ 651 h 813"/>
                      <a:gd name="T20" fmla="*/ 660 w 947"/>
                      <a:gd name="T21" fmla="*/ 597 h 813"/>
                      <a:gd name="T22" fmla="*/ 746 w 947"/>
                      <a:gd name="T23" fmla="*/ 813 h 813"/>
                      <a:gd name="T24" fmla="*/ 890 w 947"/>
                      <a:gd name="T25" fmla="*/ 706 h 813"/>
                      <a:gd name="T26" fmla="*/ 890 w 947"/>
                      <a:gd name="T27" fmla="*/ 624 h 813"/>
                      <a:gd name="T28" fmla="*/ 947 w 947"/>
                      <a:gd name="T29" fmla="*/ 461 h 813"/>
                      <a:gd name="T30" fmla="*/ 832 w 947"/>
                      <a:gd name="T31" fmla="*/ 407 h 813"/>
                      <a:gd name="T32" fmla="*/ 775 w 947"/>
                      <a:gd name="T33" fmla="*/ 325 h 813"/>
                      <a:gd name="T34" fmla="*/ 804 w 947"/>
                      <a:gd name="T35" fmla="*/ 298 h 813"/>
                      <a:gd name="T36" fmla="*/ 804 w 947"/>
                      <a:gd name="T37" fmla="*/ 216 h 813"/>
                      <a:gd name="T38" fmla="*/ 746 w 947"/>
                      <a:gd name="T39" fmla="*/ 189 h 813"/>
                      <a:gd name="T40" fmla="*/ 603 w 947"/>
                      <a:gd name="T41" fmla="*/ 189 h 813"/>
                      <a:gd name="T42" fmla="*/ 603 w 947"/>
                      <a:gd name="T43" fmla="*/ 135 h 813"/>
                      <a:gd name="T44" fmla="*/ 517 w 947"/>
                      <a:gd name="T45" fmla="*/ 107 h 813"/>
                      <a:gd name="T46" fmla="*/ 489 w 947"/>
                      <a:gd name="T47" fmla="*/ 26 h 813"/>
                      <a:gd name="T48" fmla="*/ 431 w 947"/>
                      <a:gd name="T49" fmla="*/ 0 h 813"/>
                      <a:gd name="T50" fmla="*/ 115 w 947"/>
                      <a:gd name="T51" fmla="*/ 0 h 8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7"/>
                      <a:gd name="T79" fmla="*/ 0 h 813"/>
                      <a:gd name="T80" fmla="*/ 947 w 947"/>
                      <a:gd name="T81" fmla="*/ 813 h 8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7" h="813">
                        <a:moveTo>
                          <a:pt x="115" y="0"/>
                        </a:moveTo>
                        <a:lnTo>
                          <a:pt x="115" y="26"/>
                        </a:lnTo>
                        <a:lnTo>
                          <a:pt x="86" y="26"/>
                        </a:lnTo>
                        <a:lnTo>
                          <a:pt x="0" y="189"/>
                        </a:lnTo>
                        <a:lnTo>
                          <a:pt x="115" y="189"/>
                        </a:lnTo>
                        <a:lnTo>
                          <a:pt x="115" y="162"/>
                        </a:lnTo>
                        <a:lnTo>
                          <a:pt x="173" y="162"/>
                        </a:lnTo>
                        <a:lnTo>
                          <a:pt x="201" y="135"/>
                        </a:lnTo>
                        <a:lnTo>
                          <a:pt x="603" y="542"/>
                        </a:lnTo>
                        <a:lnTo>
                          <a:pt x="603" y="651"/>
                        </a:lnTo>
                        <a:lnTo>
                          <a:pt x="660" y="597"/>
                        </a:lnTo>
                        <a:lnTo>
                          <a:pt x="746" y="813"/>
                        </a:lnTo>
                        <a:lnTo>
                          <a:pt x="890" y="706"/>
                        </a:lnTo>
                        <a:lnTo>
                          <a:pt x="890" y="624"/>
                        </a:lnTo>
                        <a:lnTo>
                          <a:pt x="947" y="461"/>
                        </a:lnTo>
                        <a:lnTo>
                          <a:pt x="832" y="407"/>
                        </a:lnTo>
                        <a:lnTo>
                          <a:pt x="775" y="325"/>
                        </a:lnTo>
                        <a:lnTo>
                          <a:pt x="804" y="298"/>
                        </a:lnTo>
                        <a:lnTo>
                          <a:pt x="804" y="216"/>
                        </a:lnTo>
                        <a:lnTo>
                          <a:pt x="746" y="189"/>
                        </a:lnTo>
                        <a:lnTo>
                          <a:pt x="603" y="189"/>
                        </a:lnTo>
                        <a:lnTo>
                          <a:pt x="603" y="135"/>
                        </a:lnTo>
                        <a:lnTo>
                          <a:pt x="517" y="107"/>
                        </a:lnTo>
                        <a:lnTo>
                          <a:pt x="489" y="26"/>
                        </a:lnTo>
                        <a:lnTo>
                          <a:pt x="431" y="0"/>
                        </a:lnTo>
                        <a:lnTo>
                          <a:pt x="115"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84" name="Freeform 668"/>
                  <p:cNvSpPr>
                    <a:spLocks/>
                  </p:cNvSpPr>
                  <p:nvPr/>
                </p:nvSpPr>
                <p:spPr bwMode="auto">
                  <a:xfrm>
                    <a:off x="3076" y="3371"/>
                    <a:ext cx="947" cy="813"/>
                  </a:xfrm>
                  <a:custGeom>
                    <a:avLst/>
                    <a:gdLst>
                      <a:gd name="T0" fmla="*/ 115 w 947"/>
                      <a:gd name="T1" fmla="*/ 0 h 813"/>
                      <a:gd name="T2" fmla="*/ 115 w 947"/>
                      <a:gd name="T3" fmla="*/ 26 h 813"/>
                      <a:gd name="T4" fmla="*/ 86 w 947"/>
                      <a:gd name="T5" fmla="*/ 26 h 813"/>
                      <a:gd name="T6" fmla="*/ 0 w 947"/>
                      <a:gd name="T7" fmla="*/ 189 h 813"/>
                      <a:gd name="T8" fmla="*/ 115 w 947"/>
                      <a:gd name="T9" fmla="*/ 189 h 813"/>
                      <a:gd name="T10" fmla="*/ 115 w 947"/>
                      <a:gd name="T11" fmla="*/ 162 h 813"/>
                      <a:gd name="T12" fmla="*/ 173 w 947"/>
                      <a:gd name="T13" fmla="*/ 162 h 813"/>
                      <a:gd name="T14" fmla="*/ 201 w 947"/>
                      <a:gd name="T15" fmla="*/ 135 h 813"/>
                      <a:gd name="T16" fmla="*/ 603 w 947"/>
                      <a:gd name="T17" fmla="*/ 542 h 813"/>
                      <a:gd name="T18" fmla="*/ 603 w 947"/>
                      <a:gd name="T19" fmla="*/ 651 h 813"/>
                      <a:gd name="T20" fmla="*/ 660 w 947"/>
                      <a:gd name="T21" fmla="*/ 597 h 813"/>
                      <a:gd name="T22" fmla="*/ 746 w 947"/>
                      <a:gd name="T23" fmla="*/ 813 h 813"/>
                      <a:gd name="T24" fmla="*/ 890 w 947"/>
                      <a:gd name="T25" fmla="*/ 706 h 813"/>
                      <a:gd name="T26" fmla="*/ 890 w 947"/>
                      <a:gd name="T27" fmla="*/ 624 h 813"/>
                      <a:gd name="T28" fmla="*/ 947 w 947"/>
                      <a:gd name="T29" fmla="*/ 461 h 813"/>
                      <a:gd name="T30" fmla="*/ 832 w 947"/>
                      <a:gd name="T31" fmla="*/ 407 h 813"/>
                      <a:gd name="T32" fmla="*/ 775 w 947"/>
                      <a:gd name="T33" fmla="*/ 325 h 813"/>
                      <a:gd name="T34" fmla="*/ 804 w 947"/>
                      <a:gd name="T35" fmla="*/ 298 h 813"/>
                      <a:gd name="T36" fmla="*/ 804 w 947"/>
                      <a:gd name="T37" fmla="*/ 216 h 813"/>
                      <a:gd name="T38" fmla="*/ 746 w 947"/>
                      <a:gd name="T39" fmla="*/ 189 h 813"/>
                      <a:gd name="T40" fmla="*/ 603 w 947"/>
                      <a:gd name="T41" fmla="*/ 189 h 813"/>
                      <a:gd name="T42" fmla="*/ 603 w 947"/>
                      <a:gd name="T43" fmla="*/ 135 h 813"/>
                      <a:gd name="T44" fmla="*/ 517 w 947"/>
                      <a:gd name="T45" fmla="*/ 107 h 813"/>
                      <a:gd name="T46" fmla="*/ 489 w 947"/>
                      <a:gd name="T47" fmla="*/ 26 h 813"/>
                      <a:gd name="T48" fmla="*/ 431 w 947"/>
                      <a:gd name="T49" fmla="*/ 0 h 813"/>
                      <a:gd name="T50" fmla="*/ 115 w 947"/>
                      <a:gd name="T51" fmla="*/ 0 h 8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7"/>
                      <a:gd name="T79" fmla="*/ 0 h 813"/>
                      <a:gd name="T80" fmla="*/ 947 w 947"/>
                      <a:gd name="T81" fmla="*/ 813 h 8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7" h="813">
                        <a:moveTo>
                          <a:pt x="115" y="0"/>
                        </a:moveTo>
                        <a:lnTo>
                          <a:pt x="115" y="26"/>
                        </a:lnTo>
                        <a:lnTo>
                          <a:pt x="86" y="26"/>
                        </a:lnTo>
                        <a:lnTo>
                          <a:pt x="0" y="189"/>
                        </a:lnTo>
                        <a:lnTo>
                          <a:pt x="115" y="189"/>
                        </a:lnTo>
                        <a:lnTo>
                          <a:pt x="115" y="162"/>
                        </a:lnTo>
                        <a:lnTo>
                          <a:pt x="173" y="162"/>
                        </a:lnTo>
                        <a:lnTo>
                          <a:pt x="201" y="135"/>
                        </a:lnTo>
                        <a:lnTo>
                          <a:pt x="603" y="542"/>
                        </a:lnTo>
                        <a:lnTo>
                          <a:pt x="603" y="651"/>
                        </a:lnTo>
                        <a:lnTo>
                          <a:pt x="660" y="597"/>
                        </a:lnTo>
                        <a:lnTo>
                          <a:pt x="746" y="813"/>
                        </a:lnTo>
                        <a:lnTo>
                          <a:pt x="890" y="706"/>
                        </a:lnTo>
                        <a:lnTo>
                          <a:pt x="890" y="624"/>
                        </a:lnTo>
                        <a:lnTo>
                          <a:pt x="947" y="461"/>
                        </a:lnTo>
                        <a:lnTo>
                          <a:pt x="832" y="407"/>
                        </a:lnTo>
                        <a:lnTo>
                          <a:pt x="775" y="325"/>
                        </a:lnTo>
                        <a:lnTo>
                          <a:pt x="804" y="298"/>
                        </a:lnTo>
                        <a:lnTo>
                          <a:pt x="804" y="216"/>
                        </a:lnTo>
                        <a:lnTo>
                          <a:pt x="746" y="189"/>
                        </a:lnTo>
                        <a:lnTo>
                          <a:pt x="603" y="189"/>
                        </a:lnTo>
                        <a:lnTo>
                          <a:pt x="603" y="135"/>
                        </a:lnTo>
                        <a:lnTo>
                          <a:pt x="517" y="107"/>
                        </a:lnTo>
                        <a:lnTo>
                          <a:pt x="489" y="26"/>
                        </a:lnTo>
                        <a:lnTo>
                          <a:pt x="431" y="0"/>
                        </a:lnTo>
                        <a:lnTo>
                          <a:pt x="115" y="0"/>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21" name="Group 669"/>
                <p:cNvGrpSpPr>
                  <a:grpSpLocks/>
                </p:cNvGrpSpPr>
                <p:nvPr/>
              </p:nvGrpSpPr>
              <p:grpSpPr bwMode="auto">
                <a:xfrm>
                  <a:off x="3508" y="3180"/>
                  <a:ext cx="344" cy="381"/>
                  <a:chOff x="3508" y="3180"/>
                  <a:chExt cx="344" cy="381"/>
                </a:xfrm>
                <a:grpFill/>
              </p:grpSpPr>
              <p:sp>
                <p:nvSpPr>
                  <p:cNvPr id="81" name="Freeform 670"/>
                  <p:cNvSpPr>
                    <a:spLocks/>
                  </p:cNvSpPr>
                  <p:nvPr/>
                </p:nvSpPr>
                <p:spPr bwMode="auto">
                  <a:xfrm>
                    <a:off x="3508" y="3180"/>
                    <a:ext cx="344" cy="381"/>
                  </a:xfrm>
                  <a:custGeom>
                    <a:avLst/>
                    <a:gdLst>
                      <a:gd name="T0" fmla="*/ 0 w 344"/>
                      <a:gd name="T1" fmla="*/ 191 h 381"/>
                      <a:gd name="T2" fmla="*/ 57 w 344"/>
                      <a:gd name="T3" fmla="*/ 217 h 381"/>
                      <a:gd name="T4" fmla="*/ 86 w 344"/>
                      <a:gd name="T5" fmla="*/ 299 h 381"/>
                      <a:gd name="T6" fmla="*/ 172 w 344"/>
                      <a:gd name="T7" fmla="*/ 326 h 381"/>
                      <a:gd name="T8" fmla="*/ 172 w 344"/>
                      <a:gd name="T9" fmla="*/ 381 h 381"/>
                      <a:gd name="T10" fmla="*/ 315 w 344"/>
                      <a:gd name="T11" fmla="*/ 381 h 381"/>
                      <a:gd name="T12" fmla="*/ 344 w 344"/>
                      <a:gd name="T13" fmla="*/ 244 h 381"/>
                      <a:gd name="T14" fmla="*/ 286 w 344"/>
                      <a:gd name="T15" fmla="*/ 217 h 381"/>
                      <a:gd name="T16" fmla="*/ 258 w 344"/>
                      <a:gd name="T17" fmla="*/ 137 h 381"/>
                      <a:gd name="T18" fmla="*/ 258 w 344"/>
                      <a:gd name="T19" fmla="*/ 28 h 381"/>
                      <a:gd name="T20" fmla="*/ 143 w 344"/>
                      <a:gd name="T21" fmla="*/ 0 h 381"/>
                      <a:gd name="T22" fmla="*/ 86 w 344"/>
                      <a:gd name="T23" fmla="*/ 55 h 381"/>
                      <a:gd name="T24" fmla="*/ 0 w 344"/>
                      <a:gd name="T25" fmla="*/ 55 h 381"/>
                      <a:gd name="T26" fmla="*/ 0 w 344"/>
                      <a:gd name="T27" fmla="*/ 191 h 3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4"/>
                      <a:gd name="T43" fmla="*/ 0 h 381"/>
                      <a:gd name="T44" fmla="*/ 344 w 344"/>
                      <a:gd name="T45" fmla="*/ 381 h 3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4" h="381">
                        <a:moveTo>
                          <a:pt x="0" y="191"/>
                        </a:moveTo>
                        <a:lnTo>
                          <a:pt x="57" y="217"/>
                        </a:lnTo>
                        <a:lnTo>
                          <a:pt x="86" y="299"/>
                        </a:lnTo>
                        <a:lnTo>
                          <a:pt x="172" y="326"/>
                        </a:lnTo>
                        <a:lnTo>
                          <a:pt x="172" y="381"/>
                        </a:lnTo>
                        <a:lnTo>
                          <a:pt x="315" y="381"/>
                        </a:lnTo>
                        <a:lnTo>
                          <a:pt x="344" y="244"/>
                        </a:lnTo>
                        <a:lnTo>
                          <a:pt x="286" y="217"/>
                        </a:lnTo>
                        <a:lnTo>
                          <a:pt x="258" y="137"/>
                        </a:lnTo>
                        <a:lnTo>
                          <a:pt x="258" y="28"/>
                        </a:lnTo>
                        <a:lnTo>
                          <a:pt x="143" y="0"/>
                        </a:lnTo>
                        <a:lnTo>
                          <a:pt x="86" y="55"/>
                        </a:lnTo>
                        <a:lnTo>
                          <a:pt x="0" y="55"/>
                        </a:lnTo>
                        <a:lnTo>
                          <a:pt x="0" y="191"/>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82" name="Freeform 671"/>
                  <p:cNvSpPr>
                    <a:spLocks/>
                  </p:cNvSpPr>
                  <p:nvPr/>
                </p:nvSpPr>
                <p:spPr bwMode="auto">
                  <a:xfrm>
                    <a:off x="3508" y="3180"/>
                    <a:ext cx="344" cy="381"/>
                  </a:xfrm>
                  <a:custGeom>
                    <a:avLst/>
                    <a:gdLst>
                      <a:gd name="T0" fmla="*/ 0 w 344"/>
                      <a:gd name="T1" fmla="*/ 191 h 381"/>
                      <a:gd name="T2" fmla="*/ 57 w 344"/>
                      <a:gd name="T3" fmla="*/ 217 h 381"/>
                      <a:gd name="T4" fmla="*/ 86 w 344"/>
                      <a:gd name="T5" fmla="*/ 299 h 381"/>
                      <a:gd name="T6" fmla="*/ 172 w 344"/>
                      <a:gd name="T7" fmla="*/ 326 h 381"/>
                      <a:gd name="T8" fmla="*/ 172 w 344"/>
                      <a:gd name="T9" fmla="*/ 381 h 381"/>
                      <a:gd name="T10" fmla="*/ 315 w 344"/>
                      <a:gd name="T11" fmla="*/ 381 h 381"/>
                      <a:gd name="T12" fmla="*/ 344 w 344"/>
                      <a:gd name="T13" fmla="*/ 244 h 381"/>
                      <a:gd name="T14" fmla="*/ 286 w 344"/>
                      <a:gd name="T15" fmla="*/ 217 h 381"/>
                      <a:gd name="T16" fmla="*/ 258 w 344"/>
                      <a:gd name="T17" fmla="*/ 137 h 381"/>
                      <a:gd name="T18" fmla="*/ 258 w 344"/>
                      <a:gd name="T19" fmla="*/ 28 h 381"/>
                      <a:gd name="T20" fmla="*/ 143 w 344"/>
                      <a:gd name="T21" fmla="*/ 0 h 381"/>
                      <a:gd name="T22" fmla="*/ 86 w 344"/>
                      <a:gd name="T23" fmla="*/ 55 h 381"/>
                      <a:gd name="T24" fmla="*/ 0 w 344"/>
                      <a:gd name="T25" fmla="*/ 55 h 381"/>
                      <a:gd name="T26" fmla="*/ 0 w 344"/>
                      <a:gd name="T27" fmla="*/ 191 h 3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4"/>
                      <a:gd name="T43" fmla="*/ 0 h 381"/>
                      <a:gd name="T44" fmla="*/ 344 w 344"/>
                      <a:gd name="T45" fmla="*/ 381 h 3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4" h="381">
                        <a:moveTo>
                          <a:pt x="0" y="191"/>
                        </a:moveTo>
                        <a:lnTo>
                          <a:pt x="57" y="217"/>
                        </a:lnTo>
                        <a:lnTo>
                          <a:pt x="86" y="299"/>
                        </a:lnTo>
                        <a:lnTo>
                          <a:pt x="172" y="326"/>
                        </a:lnTo>
                        <a:lnTo>
                          <a:pt x="172" y="381"/>
                        </a:lnTo>
                        <a:lnTo>
                          <a:pt x="315" y="381"/>
                        </a:lnTo>
                        <a:lnTo>
                          <a:pt x="344" y="244"/>
                        </a:lnTo>
                        <a:lnTo>
                          <a:pt x="286" y="217"/>
                        </a:lnTo>
                        <a:lnTo>
                          <a:pt x="258" y="137"/>
                        </a:lnTo>
                        <a:lnTo>
                          <a:pt x="258" y="28"/>
                        </a:lnTo>
                        <a:lnTo>
                          <a:pt x="143" y="0"/>
                        </a:lnTo>
                        <a:lnTo>
                          <a:pt x="86" y="55"/>
                        </a:lnTo>
                        <a:lnTo>
                          <a:pt x="0" y="55"/>
                        </a:lnTo>
                        <a:lnTo>
                          <a:pt x="0" y="191"/>
                        </a:lnTo>
                      </a:path>
                    </a:pathLst>
                  </a:custGeom>
                  <a:grp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sp>
              <p:nvSpPr>
                <p:cNvPr id="22" name="Rectangle 672"/>
                <p:cNvSpPr>
                  <a:spLocks noChangeArrowheads="1"/>
                </p:cNvSpPr>
                <p:nvPr/>
              </p:nvSpPr>
              <p:spPr bwMode="auto">
                <a:xfrm>
                  <a:off x="2779" y="3390"/>
                  <a:ext cx="11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ST.</a:t>
                  </a:r>
                  <a:endParaRPr lang="en-US" sz="1700">
                    <a:solidFill>
                      <a:srgbClr val="000000"/>
                    </a:solidFill>
                    <a:latin typeface="Arial" charset="0"/>
                  </a:endParaRPr>
                </a:p>
              </p:txBody>
            </p:sp>
            <p:sp>
              <p:nvSpPr>
                <p:cNvPr id="23" name="Rectangle 673"/>
                <p:cNvSpPr>
                  <a:spLocks noChangeArrowheads="1"/>
                </p:cNvSpPr>
                <p:nvPr/>
              </p:nvSpPr>
              <p:spPr bwMode="auto">
                <a:xfrm>
                  <a:off x="2779" y="3449"/>
                  <a:ext cx="28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MARTIN</a:t>
                  </a:r>
                  <a:endParaRPr lang="en-US" sz="1700">
                    <a:solidFill>
                      <a:srgbClr val="000000"/>
                    </a:solidFill>
                    <a:latin typeface="Arial" charset="0"/>
                  </a:endParaRPr>
                </a:p>
              </p:txBody>
            </p:sp>
            <p:sp>
              <p:nvSpPr>
                <p:cNvPr id="24" name="Rectangle 674"/>
                <p:cNvSpPr>
                  <a:spLocks noChangeArrowheads="1"/>
                </p:cNvSpPr>
                <p:nvPr/>
              </p:nvSpPr>
              <p:spPr bwMode="auto">
                <a:xfrm>
                  <a:off x="3012" y="3046"/>
                  <a:ext cx="363"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dirty="0">
                      <a:solidFill>
                        <a:srgbClr val="000000"/>
                      </a:solidFill>
                      <a:latin typeface="Arial" charset="0"/>
                    </a:rPr>
                    <a:t>ASCENSION</a:t>
                  </a:r>
                  <a:endParaRPr lang="en-US" sz="1700" dirty="0">
                    <a:solidFill>
                      <a:srgbClr val="000000"/>
                    </a:solidFill>
                    <a:latin typeface="Arial" charset="0"/>
                  </a:endParaRPr>
                </a:p>
              </p:txBody>
            </p:sp>
            <p:sp>
              <p:nvSpPr>
                <p:cNvPr id="25" name="Rectangle 675"/>
                <p:cNvSpPr>
                  <a:spLocks noChangeArrowheads="1"/>
                </p:cNvSpPr>
                <p:nvPr/>
              </p:nvSpPr>
              <p:spPr bwMode="auto">
                <a:xfrm>
                  <a:off x="3453" y="3103"/>
                  <a:ext cx="182"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SAINT</a:t>
                  </a:r>
                  <a:endParaRPr lang="en-US" sz="1700">
                    <a:solidFill>
                      <a:srgbClr val="000000"/>
                    </a:solidFill>
                    <a:latin typeface="Arial" charset="0"/>
                  </a:endParaRPr>
                </a:p>
              </p:txBody>
            </p:sp>
            <p:sp>
              <p:nvSpPr>
                <p:cNvPr id="26" name="Rectangle 676"/>
                <p:cNvSpPr>
                  <a:spLocks noChangeArrowheads="1"/>
                </p:cNvSpPr>
                <p:nvPr/>
              </p:nvSpPr>
              <p:spPr bwMode="auto">
                <a:xfrm>
                  <a:off x="3451" y="3155"/>
                  <a:ext cx="169"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JOHN</a:t>
                  </a:r>
                  <a:endParaRPr lang="en-US" sz="1700">
                    <a:solidFill>
                      <a:srgbClr val="000000"/>
                    </a:solidFill>
                    <a:latin typeface="Arial" charset="0"/>
                  </a:endParaRPr>
                </a:p>
              </p:txBody>
            </p:sp>
            <p:sp>
              <p:nvSpPr>
                <p:cNvPr id="27" name="Rectangle 677"/>
                <p:cNvSpPr>
                  <a:spLocks noChangeArrowheads="1"/>
                </p:cNvSpPr>
                <p:nvPr/>
              </p:nvSpPr>
              <p:spPr bwMode="auto">
                <a:xfrm>
                  <a:off x="3549" y="3272"/>
                  <a:ext cx="182"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SAINT</a:t>
                  </a:r>
                  <a:endParaRPr lang="en-US" sz="1700">
                    <a:solidFill>
                      <a:srgbClr val="000000"/>
                    </a:solidFill>
                    <a:latin typeface="Arial" charset="0"/>
                  </a:endParaRPr>
                </a:p>
              </p:txBody>
            </p:sp>
            <p:sp>
              <p:nvSpPr>
                <p:cNvPr id="28" name="Rectangle 678"/>
                <p:cNvSpPr>
                  <a:spLocks noChangeArrowheads="1"/>
                </p:cNvSpPr>
                <p:nvPr/>
              </p:nvSpPr>
              <p:spPr bwMode="auto">
                <a:xfrm>
                  <a:off x="3547" y="3323"/>
                  <a:ext cx="295"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CHARLES</a:t>
                  </a:r>
                  <a:endParaRPr lang="en-US" sz="1700">
                    <a:solidFill>
                      <a:srgbClr val="000000"/>
                    </a:solidFill>
                    <a:latin typeface="Arial" charset="0"/>
                  </a:endParaRPr>
                </a:p>
              </p:txBody>
            </p:sp>
            <p:sp>
              <p:nvSpPr>
                <p:cNvPr id="29" name="Rectangle 679"/>
                <p:cNvSpPr>
                  <a:spLocks noChangeArrowheads="1"/>
                </p:cNvSpPr>
                <p:nvPr/>
              </p:nvSpPr>
              <p:spPr bwMode="auto">
                <a:xfrm>
                  <a:off x="3492" y="3438"/>
                  <a:ext cx="44"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L</a:t>
                  </a:r>
                  <a:endParaRPr lang="en-US" sz="1700">
                    <a:solidFill>
                      <a:srgbClr val="000000"/>
                    </a:solidFill>
                    <a:latin typeface="Arial" charset="0"/>
                  </a:endParaRPr>
                </a:p>
              </p:txBody>
            </p:sp>
            <p:sp>
              <p:nvSpPr>
                <p:cNvPr id="30" name="Rectangle 680"/>
                <p:cNvSpPr>
                  <a:spLocks noChangeArrowheads="1"/>
                </p:cNvSpPr>
                <p:nvPr/>
              </p:nvSpPr>
              <p:spPr bwMode="auto">
                <a:xfrm>
                  <a:off x="3523" y="3498"/>
                  <a:ext cx="5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A</a:t>
                  </a:r>
                  <a:endParaRPr lang="en-US" sz="1700">
                    <a:solidFill>
                      <a:srgbClr val="000000"/>
                    </a:solidFill>
                    <a:latin typeface="Arial" charset="0"/>
                  </a:endParaRPr>
                </a:p>
              </p:txBody>
            </p:sp>
            <p:sp>
              <p:nvSpPr>
                <p:cNvPr id="31" name="Rectangle 681"/>
                <p:cNvSpPr>
                  <a:spLocks noChangeArrowheads="1"/>
                </p:cNvSpPr>
                <p:nvPr/>
              </p:nvSpPr>
              <p:spPr bwMode="auto">
                <a:xfrm>
                  <a:off x="3574" y="3555"/>
                  <a:ext cx="44"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F</a:t>
                  </a:r>
                  <a:endParaRPr lang="en-US" sz="1700">
                    <a:solidFill>
                      <a:srgbClr val="000000"/>
                    </a:solidFill>
                    <a:latin typeface="Arial" charset="0"/>
                  </a:endParaRPr>
                </a:p>
              </p:txBody>
            </p:sp>
            <p:sp>
              <p:nvSpPr>
                <p:cNvPr id="32" name="Rectangle 682"/>
                <p:cNvSpPr>
                  <a:spLocks noChangeArrowheads="1"/>
                </p:cNvSpPr>
                <p:nvPr/>
              </p:nvSpPr>
              <p:spPr bwMode="auto">
                <a:xfrm>
                  <a:off x="3602" y="3613"/>
                  <a:ext cx="56"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O</a:t>
                  </a:r>
                  <a:endParaRPr lang="en-US" sz="1700">
                    <a:solidFill>
                      <a:srgbClr val="000000"/>
                    </a:solidFill>
                    <a:latin typeface="Arial" charset="0"/>
                  </a:endParaRPr>
                </a:p>
              </p:txBody>
            </p:sp>
            <p:sp>
              <p:nvSpPr>
                <p:cNvPr id="33" name="Rectangle 683"/>
                <p:cNvSpPr>
                  <a:spLocks noChangeArrowheads="1"/>
                </p:cNvSpPr>
                <p:nvPr/>
              </p:nvSpPr>
              <p:spPr bwMode="auto">
                <a:xfrm>
                  <a:off x="3644" y="3671"/>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U</a:t>
                  </a:r>
                  <a:endParaRPr lang="en-US" sz="1700">
                    <a:solidFill>
                      <a:srgbClr val="000000"/>
                    </a:solidFill>
                    <a:latin typeface="Arial" charset="0"/>
                  </a:endParaRPr>
                </a:p>
              </p:txBody>
            </p:sp>
            <p:sp>
              <p:nvSpPr>
                <p:cNvPr id="34" name="Rectangle 684"/>
                <p:cNvSpPr>
                  <a:spLocks noChangeArrowheads="1"/>
                </p:cNvSpPr>
                <p:nvPr/>
              </p:nvSpPr>
              <p:spPr bwMode="auto">
                <a:xfrm>
                  <a:off x="3672" y="3734"/>
                  <a:ext cx="5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R</a:t>
                  </a:r>
                  <a:endParaRPr lang="en-US" sz="1700">
                    <a:solidFill>
                      <a:srgbClr val="000000"/>
                    </a:solidFill>
                    <a:latin typeface="Arial" charset="0"/>
                  </a:endParaRPr>
                </a:p>
              </p:txBody>
            </p:sp>
            <p:sp>
              <p:nvSpPr>
                <p:cNvPr id="35" name="Rectangle 685"/>
                <p:cNvSpPr>
                  <a:spLocks noChangeArrowheads="1"/>
                </p:cNvSpPr>
                <p:nvPr/>
              </p:nvSpPr>
              <p:spPr bwMode="auto">
                <a:xfrm>
                  <a:off x="3714" y="3790"/>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C</a:t>
                  </a:r>
                  <a:endParaRPr lang="en-US" sz="1700">
                    <a:solidFill>
                      <a:srgbClr val="000000"/>
                    </a:solidFill>
                    <a:latin typeface="Arial" charset="0"/>
                  </a:endParaRPr>
                </a:p>
              </p:txBody>
            </p:sp>
            <p:sp>
              <p:nvSpPr>
                <p:cNvPr id="36" name="Rectangle 686"/>
                <p:cNvSpPr>
                  <a:spLocks noChangeArrowheads="1"/>
                </p:cNvSpPr>
                <p:nvPr/>
              </p:nvSpPr>
              <p:spPr bwMode="auto">
                <a:xfrm>
                  <a:off x="3752" y="3848"/>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H</a:t>
                  </a:r>
                  <a:endParaRPr lang="en-US" sz="1700">
                    <a:solidFill>
                      <a:srgbClr val="000000"/>
                    </a:solidFill>
                    <a:latin typeface="Arial" charset="0"/>
                  </a:endParaRPr>
                </a:p>
              </p:txBody>
            </p:sp>
            <p:sp>
              <p:nvSpPr>
                <p:cNvPr id="37" name="Rectangle 687"/>
                <p:cNvSpPr>
                  <a:spLocks noChangeArrowheads="1"/>
                </p:cNvSpPr>
                <p:nvPr/>
              </p:nvSpPr>
              <p:spPr bwMode="auto">
                <a:xfrm>
                  <a:off x="3806" y="3905"/>
                  <a:ext cx="48"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E</a:t>
                  </a:r>
                  <a:endParaRPr lang="en-US" sz="1700">
                    <a:solidFill>
                      <a:srgbClr val="000000"/>
                    </a:solidFill>
                    <a:latin typeface="Arial" charset="0"/>
                  </a:endParaRPr>
                </a:p>
              </p:txBody>
            </p:sp>
            <p:sp>
              <p:nvSpPr>
                <p:cNvPr id="38" name="Rectangle 688"/>
                <p:cNvSpPr>
                  <a:spLocks noChangeArrowheads="1"/>
                </p:cNvSpPr>
                <p:nvPr/>
              </p:nvSpPr>
              <p:spPr bwMode="auto">
                <a:xfrm>
                  <a:off x="3041" y="3819"/>
                  <a:ext cx="512"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TERREBONNE</a:t>
                  </a:r>
                  <a:endParaRPr lang="en-US" sz="1700">
                    <a:solidFill>
                      <a:srgbClr val="000000"/>
                    </a:solidFill>
                    <a:latin typeface="Arial" charset="0"/>
                  </a:endParaRPr>
                </a:p>
              </p:txBody>
            </p:sp>
            <p:sp>
              <p:nvSpPr>
                <p:cNvPr id="39" name="Rectangle 689"/>
                <p:cNvSpPr>
                  <a:spLocks noChangeArrowheads="1"/>
                </p:cNvSpPr>
                <p:nvPr/>
              </p:nvSpPr>
              <p:spPr bwMode="auto">
                <a:xfrm>
                  <a:off x="2866" y="3301"/>
                  <a:ext cx="406"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ASSUMPTION</a:t>
                  </a:r>
                  <a:endParaRPr lang="en-US" sz="1700">
                    <a:solidFill>
                      <a:srgbClr val="000000"/>
                    </a:solidFill>
                    <a:latin typeface="Arial" charset="0"/>
                  </a:endParaRPr>
                </a:p>
              </p:txBody>
            </p:sp>
            <p:sp>
              <p:nvSpPr>
                <p:cNvPr id="40" name="Rectangle 690"/>
                <p:cNvSpPr>
                  <a:spLocks noChangeArrowheads="1"/>
                </p:cNvSpPr>
                <p:nvPr/>
              </p:nvSpPr>
              <p:spPr bwMode="auto">
                <a:xfrm>
                  <a:off x="3184" y="3192"/>
                  <a:ext cx="112"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ST.</a:t>
                  </a:r>
                  <a:endParaRPr lang="en-US" sz="1700">
                    <a:solidFill>
                      <a:srgbClr val="000000"/>
                    </a:solidFill>
                    <a:latin typeface="Arial" charset="0"/>
                  </a:endParaRPr>
                </a:p>
              </p:txBody>
            </p:sp>
            <p:sp>
              <p:nvSpPr>
                <p:cNvPr id="41" name="Rectangle 691"/>
                <p:cNvSpPr>
                  <a:spLocks noChangeArrowheads="1"/>
                </p:cNvSpPr>
                <p:nvPr/>
              </p:nvSpPr>
              <p:spPr bwMode="auto">
                <a:xfrm>
                  <a:off x="3184" y="3250"/>
                  <a:ext cx="272"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JAM ES</a:t>
                  </a:r>
                  <a:endParaRPr lang="en-US" sz="1700">
                    <a:solidFill>
                      <a:srgbClr val="000000"/>
                    </a:solidFill>
                    <a:latin typeface="Arial" charset="0"/>
                  </a:endParaRPr>
                </a:p>
              </p:txBody>
            </p:sp>
            <p:grpSp>
              <p:nvGrpSpPr>
                <p:cNvPr id="42" name="Group 692"/>
                <p:cNvGrpSpPr>
                  <a:grpSpLocks/>
                </p:cNvGrpSpPr>
                <p:nvPr/>
              </p:nvGrpSpPr>
              <p:grpSpPr bwMode="auto">
                <a:xfrm>
                  <a:off x="3393" y="2936"/>
                  <a:ext cx="343" cy="436"/>
                  <a:chOff x="3393" y="2936"/>
                  <a:chExt cx="343" cy="436"/>
                </a:xfrm>
                <a:grpFill/>
              </p:grpSpPr>
              <p:sp>
                <p:nvSpPr>
                  <p:cNvPr id="79" name="Freeform 693"/>
                  <p:cNvSpPr>
                    <a:spLocks/>
                  </p:cNvSpPr>
                  <p:nvPr/>
                </p:nvSpPr>
                <p:spPr bwMode="auto">
                  <a:xfrm>
                    <a:off x="3393" y="2936"/>
                    <a:ext cx="343" cy="436"/>
                  </a:xfrm>
                  <a:custGeom>
                    <a:avLst/>
                    <a:gdLst>
                      <a:gd name="T0" fmla="*/ 28 w 343"/>
                      <a:gd name="T1" fmla="*/ 109 h 436"/>
                      <a:gd name="T2" fmla="*/ 28 w 343"/>
                      <a:gd name="T3" fmla="*/ 164 h 436"/>
                      <a:gd name="T4" fmla="*/ 0 w 343"/>
                      <a:gd name="T5" fmla="*/ 300 h 436"/>
                      <a:gd name="T6" fmla="*/ 28 w 343"/>
                      <a:gd name="T7" fmla="*/ 436 h 436"/>
                      <a:gd name="T8" fmla="*/ 114 w 343"/>
                      <a:gd name="T9" fmla="*/ 436 h 436"/>
                      <a:gd name="T10" fmla="*/ 114 w 343"/>
                      <a:gd name="T11" fmla="*/ 300 h 436"/>
                      <a:gd name="T12" fmla="*/ 201 w 343"/>
                      <a:gd name="T13" fmla="*/ 300 h 436"/>
                      <a:gd name="T14" fmla="*/ 258 w 343"/>
                      <a:gd name="T15" fmla="*/ 245 h 436"/>
                      <a:gd name="T16" fmla="*/ 229 w 343"/>
                      <a:gd name="T17" fmla="*/ 164 h 436"/>
                      <a:gd name="T18" fmla="*/ 229 w 343"/>
                      <a:gd name="T19" fmla="*/ 109 h 436"/>
                      <a:gd name="T20" fmla="*/ 343 w 343"/>
                      <a:gd name="T21" fmla="*/ 27 h 436"/>
                      <a:gd name="T22" fmla="*/ 258 w 343"/>
                      <a:gd name="T23" fmla="*/ 0 h 436"/>
                      <a:gd name="T24" fmla="*/ 172 w 343"/>
                      <a:gd name="T25" fmla="*/ 136 h 436"/>
                      <a:gd name="T26" fmla="*/ 114 w 343"/>
                      <a:gd name="T27" fmla="*/ 136 h 436"/>
                      <a:gd name="T28" fmla="*/ 86 w 343"/>
                      <a:gd name="T29" fmla="*/ 109 h 436"/>
                      <a:gd name="T30" fmla="*/ 28 w 343"/>
                      <a:gd name="T31" fmla="*/ 109 h 4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3"/>
                      <a:gd name="T49" fmla="*/ 0 h 436"/>
                      <a:gd name="T50" fmla="*/ 343 w 343"/>
                      <a:gd name="T51" fmla="*/ 436 h 4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3" h="436">
                        <a:moveTo>
                          <a:pt x="28" y="109"/>
                        </a:moveTo>
                        <a:lnTo>
                          <a:pt x="28" y="164"/>
                        </a:lnTo>
                        <a:lnTo>
                          <a:pt x="0" y="300"/>
                        </a:lnTo>
                        <a:lnTo>
                          <a:pt x="28" y="436"/>
                        </a:lnTo>
                        <a:lnTo>
                          <a:pt x="114" y="436"/>
                        </a:lnTo>
                        <a:lnTo>
                          <a:pt x="114" y="300"/>
                        </a:lnTo>
                        <a:lnTo>
                          <a:pt x="201" y="300"/>
                        </a:lnTo>
                        <a:lnTo>
                          <a:pt x="258" y="245"/>
                        </a:lnTo>
                        <a:lnTo>
                          <a:pt x="229" y="164"/>
                        </a:lnTo>
                        <a:lnTo>
                          <a:pt x="229" y="109"/>
                        </a:lnTo>
                        <a:lnTo>
                          <a:pt x="343" y="27"/>
                        </a:lnTo>
                        <a:lnTo>
                          <a:pt x="258" y="0"/>
                        </a:lnTo>
                        <a:lnTo>
                          <a:pt x="172" y="136"/>
                        </a:lnTo>
                        <a:lnTo>
                          <a:pt x="114" y="136"/>
                        </a:lnTo>
                        <a:lnTo>
                          <a:pt x="86" y="109"/>
                        </a:lnTo>
                        <a:lnTo>
                          <a:pt x="28" y="109"/>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80" name="Freeform 694"/>
                  <p:cNvSpPr>
                    <a:spLocks/>
                  </p:cNvSpPr>
                  <p:nvPr/>
                </p:nvSpPr>
                <p:spPr bwMode="auto">
                  <a:xfrm>
                    <a:off x="3393" y="2936"/>
                    <a:ext cx="343" cy="436"/>
                  </a:xfrm>
                  <a:custGeom>
                    <a:avLst/>
                    <a:gdLst>
                      <a:gd name="T0" fmla="*/ 28 w 343"/>
                      <a:gd name="T1" fmla="*/ 109 h 436"/>
                      <a:gd name="T2" fmla="*/ 28 w 343"/>
                      <a:gd name="T3" fmla="*/ 164 h 436"/>
                      <a:gd name="T4" fmla="*/ 0 w 343"/>
                      <a:gd name="T5" fmla="*/ 300 h 436"/>
                      <a:gd name="T6" fmla="*/ 28 w 343"/>
                      <a:gd name="T7" fmla="*/ 436 h 436"/>
                      <a:gd name="T8" fmla="*/ 114 w 343"/>
                      <a:gd name="T9" fmla="*/ 436 h 436"/>
                      <a:gd name="T10" fmla="*/ 114 w 343"/>
                      <a:gd name="T11" fmla="*/ 300 h 436"/>
                      <a:gd name="T12" fmla="*/ 201 w 343"/>
                      <a:gd name="T13" fmla="*/ 300 h 436"/>
                      <a:gd name="T14" fmla="*/ 258 w 343"/>
                      <a:gd name="T15" fmla="*/ 245 h 436"/>
                      <a:gd name="T16" fmla="*/ 229 w 343"/>
                      <a:gd name="T17" fmla="*/ 164 h 436"/>
                      <a:gd name="T18" fmla="*/ 229 w 343"/>
                      <a:gd name="T19" fmla="*/ 109 h 436"/>
                      <a:gd name="T20" fmla="*/ 343 w 343"/>
                      <a:gd name="T21" fmla="*/ 27 h 436"/>
                      <a:gd name="T22" fmla="*/ 258 w 343"/>
                      <a:gd name="T23" fmla="*/ 0 h 436"/>
                      <a:gd name="T24" fmla="*/ 172 w 343"/>
                      <a:gd name="T25" fmla="*/ 136 h 436"/>
                      <a:gd name="T26" fmla="*/ 114 w 343"/>
                      <a:gd name="T27" fmla="*/ 136 h 436"/>
                      <a:gd name="T28" fmla="*/ 86 w 343"/>
                      <a:gd name="T29" fmla="*/ 109 h 436"/>
                      <a:gd name="T30" fmla="*/ 28 w 343"/>
                      <a:gd name="T31" fmla="*/ 109 h 4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3"/>
                      <a:gd name="T49" fmla="*/ 0 h 436"/>
                      <a:gd name="T50" fmla="*/ 343 w 343"/>
                      <a:gd name="T51" fmla="*/ 436 h 4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3" h="436">
                        <a:moveTo>
                          <a:pt x="28" y="109"/>
                        </a:moveTo>
                        <a:lnTo>
                          <a:pt x="28" y="164"/>
                        </a:lnTo>
                        <a:lnTo>
                          <a:pt x="0" y="300"/>
                        </a:lnTo>
                        <a:lnTo>
                          <a:pt x="28" y="436"/>
                        </a:lnTo>
                        <a:lnTo>
                          <a:pt x="114" y="436"/>
                        </a:lnTo>
                        <a:lnTo>
                          <a:pt x="114" y="300"/>
                        </a:lnTo>
                        <a:lnTo>
                          <a:pt x="201" y="300"/>
                        </a:lnTo>
                        <a:lnTo>
                          <a:pt x="258" y="245"/>
                        </a:lnTo>
                        <a:lnTo>
                          <a:pt x="229" y="164"/>
                        </a:lnTo>
                        <a:lnTo>
                          <a:pt x="229" y="109"/>
                        </a:lnTo>
                        <a:lnTo>
                          <a:pt x="343" y="27"/>
                        </a:lnTo>
                        <a:lnTo>
                          <a:pt x="258" y="0"/>
                        </a:lnTo>
                        <a:lnTo>
                          <a:pt x="172" y="136"/>
                        </a:lnTo>
                        <a:lnTo>
                          <a:pt x="114" y="136"/>
                        </a:lnTo>
                        <a:lnTo>
                          <a:pt x="86" y="109"/>
                        </a:lnTo>
                        <a:lnTo>
                          <a:pt x="28" y="109"/>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3" name="Group 695"/>
                <p:cNvGrpSpPr>
                  <a:grpSpLocks/>
                </p:cNvGrpSpPr>
                <p:nvPr/>
              </p:nvGrpSpPr>
              <p:grpSpPr bwMode="auto">
                <a:xfrm>
                  <a:off x="3101" y="3103"/>
                  <a:ext cx="317" cy="271"/>
                  <a:chOff x="3101" y="3103"/>
                  <a:chExt cx="317" cy="271"/>
                </a:xfrm>
                <a:grpFill/>
              </p:grpSpPr>
              <p:sp>
                <p:nvSpPr>
                  <p:cNvPr id="77" name="Freeform 696"/>
                  <p:cNvSpPr>
                    <a:spLocks/>
                  </p:cNvSpPr>
                  <p:nvPr/>
                </p:nvSpPr>
                <p:spPr bwMode="auto">
                  <a:xfrm>
                    <a:off x="3101" y="3103"/>
                    <a:ext cx="317" cy="271"/>
                  </a:xfrm>
                  <a:custGeom>
                    <a:avLst/>
                    <a:gdLst>
                      <a:gd name="T0" fmla="*/ 317 w 317"/>
                      <a:gd name="T1" fmla="*/ 0 h 271"/>
                      <a:gd name="T2" fmla="*/ 58 w 317"/>
                      <a:gd name="T3" fmla="*/ 54 h 271"/>
                      <a:gd name="T4" fmla="*/ 0 w 317"/>
                      <a:gd name="T5" fmla="*/ 108 h 271"/>
                      <a:gd name="T6" fmla="*/ 0 w 317"/>
                      <a:gd name="T7" fmla="*/ 135 h 271"/>
                      <a:gd name="T8" fmla="*/ 29 w 317"/>
                      <a:gd name="T9" fmla="*/ 135 h 271"/>
                      <a:gd name="T10" fmla="*/ 29 w 317"/>
                      <a:gd name="T11" fmla="*/ 190 h 271"/>
                      <a:gd name="T12" fmla="*/ 58 w 317"/>
                      <a:gd name="T13" fmla="*/ 190 h 271"/>
                      <a:gd name="T14" fmla="*/ 58 w 317"/>
                      <a:gd name="T15" fmla="*/ 244 h 271"/>
                      <a:gd name="T16" fmla="*/ 87 w 317"/>
                      <a:gd name="T17" fmla="*/ 244 h 271"/>
                      <a:gd name="T18" fmla="*/ 87 w 317"/>
                      <a:gd name="T19" fmla="*/ 271 h 271"/>
                      <a:gd name="T20" fmla="*/ 317 w 317"/>
                      <a:gd name="T21" fmla="*/ 271 h 271"/>
                      <a:gd name="T22" fmla="*/ 288 w 317"/>
                      <a:gd name="T23" fmla="*/ 135 h 271"/>
                      <a:gd name="T24" fmla="*/ 317 w 317"/>
                      <a:gd name="T25" fmla="*/ 0 h 2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7"/>
                      <a:gd name="T40" fmla="*/ 0 h 271"/>
                      <a:gd name="T41" fmla="*/ 317 w 317"/>
                      <a:gd name="T42" fmla="*/ 271 h 2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7" h="271">
                        <a:moveTo>
                          <a:pt x="317" y="0"/>
                        </a:moveTo>
                        <a:lnTo>
                          <a:pt x="58" y="54"/>
                        </a:lnTo>
                        <a:lnTo>
                          <a:pt x="0" y="108"/>
                        </a:lnTo>
                        <a:lnTo>
                          <a:pt x="0" y="135"/>
                        </a:lnTo>
                        <a:lnTo>
                          <a:pt x="29" y="135"/>
                        </a:lnTo>
                        <a:lnTo>
                          <a:pt x="29" y="190"/>
                        </a:lnTo>
                        <a:lnTo>
                          <a:pt x="58" y="190"/>
                        </a:lnTo>
                        <a:lnTo>
                          <a:pt x="58" y="244"/>
                        </a:lnTo>
                        <a:lnTo>
                          <a:pt x="87" y="244"/>
                        </a:lnTo>
                        <a:lnTo>
                          <a:pt x="87" y="271"/>
                        </a:lnTo>
                        <a:lnTo>
                          <a:pt x="317" y="271"/>
                        </a:lnTo>
                        <a:lnTo>
                          <a:pt x="288" y="135"/>
                        </a:lnTo>
                        <a:lnTo>
                          <a:pt x="317"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78" name="Freeform 697"/>
                  <p:cNvSpPr>
                    <a:spLocks/>
                  </p:cNvSpPr>
                  <p:nvPr/>
                </p:nvSpPr>
                <p:spPr bwMode="auto">
                  <a:xfrm>
                    <a:off x="3101" y="3103"/>
                    <a:ext cx="317" cy="271"/>
                  </a:xfrm>
                  <a:custGeom>
                    <a:avLst/>
                    <a:gdLst>
                      <a:gd name="T0" fmla="*/ 317 w 317"/>
                      <a:gd name="T1" fmla="*/ 0 h 271"/>
                      <a:gd name="T2" fmla="*/ 58 w 317"/>
                      <a:gd name="T3" fmla="*/ 54 h 271"/>
                      <a:gd name="T4" fmla="*/ 0 w 317"/>
                      <a:gd name="T5" fmla="*/ 108 h 271"/>
                      <a:gd name="T6" fmla="*/ 0 w 317"/>
                      <a:gd name="T7" fmla="*/ 135 h 271"/>
                      <a:gd name="T8" fmla="*/ 29 w 317"/>
                      <a:gd name="T9" fmla="*/ 135 h 271"/>
                      <a:gd name="T10" fmla="*/ 29 w 317"/>
                      <a:gd name="T11" fmla="*/ 190 h 271"/>
                      <a:gd name="T12" fmla="*/ 58 w 317"/>
                      <a:gd name="T13" fmla="*/ 190 h 271"/>
                      <a:gd name="T14" fmla="*/ 58 w 317"/>
                      <a:gd name="T15" fmla="*/ 244 h 271"/>
                      <a:gd name="T16" fmla="*/ 87 w 317"/>
                      <a:gd name="T17" fmla="*/ 244 h 271"/>
                      <a:gd name="T18" fmla="*/ 87 w 317"/>
                      <a:gd name="T19" fmla="*/ 271 h 271"/>
                      <a:gd name="T20" fmla="*/ 317 w 317"/>
                      <a:gd name="T21" fmla="*/ 271 h 271"/>
                      <a:gd name="T22" fmla="*/ 288 w 317"/>
                      <a:gd name="T23" fmla="*/ 135 h 271"/>
                      <a:gd name="T24" fmla="*/ 317 w 317"/>
                      <a:gd name="T25" fmla="*/ 0 h 2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7"/>
                      <a:gd name="T40" fmla="*/ 0 h 271"/>
                      <a:gd name="T41" fmla="*/ 317 w 317"/>
                      <a:gd name="T42" fmla="*/ 271 h 2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7" h="271">
                        <a:moveTo>
                          <a:pt x="317" y="0"/>
                        </a:moveTo>
                        <a:lnTo>
                          <a:pt x="58" y="54"/>
                        </a:lnTo>
                        <a:lnTo>
                          <a:pt x="0" y="108"/>
                        </a:lnTo>
                        <a:lnTo>
                          <a:pt x="0" y="135"/>
                        </a:lnTo>
                        <a:lnTo>
                          <a:pt x="29" y="135"/>
                        </a:lnTo>
                        <a:lnTo>
                          <a:pt x="29" y="190"/>
                        </a:lnTo>
                        <a:lnTo>
                          <a:pt x="58" y="190"/>
                        </a:lnTo>
                        <a:lnTo>
                          <a:pt x="58" y="244"/>
                        </a:lnTo>
                        <a:lnTo>
                          <a:pt x="87" y="244"/>
                        </a:lnTo>
                        <a:lnTo>
                          <a:pt x="87" y="271"/>
                        </a:lnTo>
                        <a:lnTo>
                          <a:pt x="317" y="271"/>
                        </a:lnTo>
                        <a:lnTo>
                          <a:pt x="288" y="135"/>
                        </a:lnTo>
                        <a:lnTo>
                          <a:pt x="317" y="0"/>
                        </a:lnTo>
                      </a:path>
                    </a:pathLst>
                  </a:custGeom>
                  <a:solidFill>
                    <a:srgbClr val="92D050"/>
                  </a:solidFill>
                  <a:ln w="9525"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4" name="Group 698"/>
                <p:cNvGrpSpPr>
                  <a:grpSpLocks/>
                </p:cNvGrpSpPr>
                <p:nvPr/>
              </p:nvGrpSpPr>
              <p:grpSpPr bwMode="auto">
                <a:xfrm>
                  <a:off x="2818" y="3209"/>
                  <a:ext cx="373" cy="434"/>
                  <a:chOff x="2818" y="3209"/>
                  <a:chExt cx="373" cy="434"/>
                </a:xfrm>
                <a:grpFill/>
              </p:grpSpPr>
              <p:sp>
                <p:nvSpPr>
                  <p:cNvPr id="75" name="Freeform 699"/>
                  <p:cNvSpPr>
                    <a:spLocks/>
                  </p:cNvSpPr>
                  <p:nvPr/>
                </p:nvSpPr>
                <p:spPr bwMode="auto">
                  <a:xfrm>
                    <a:off x="2818" y="3209"/>
                    <a:ext cx="373" cy="434"/>
                  </a:xfrm>
                  <a:custGeom>
                    <a:avLst/>
                    <a:gdLst>
                      <a:gd name="T0" fmla="*/ 58 w 373"/>
                      <a:gd name="T1" fmla="*/ 27 h 434"/>
                      <a:gd name="T2" fmla="*/ 0 w 373"/>
                      <a:gd name="T3" fmla="*/ 108 h 434"/>
                      <a:gd name="T4" fmla="*/ 86 w 373"/>
                      <a:gd name="T5" fmla="*/ 216 h 434"/>
                      <a:gd name="T6" fmla="*/ 172 w 373"/>
                      <a:gd name="T7" fmla="*/ 243 h 434"/>
                      <a:gd name="T8" fmla="*/ 172 w 373"/>
                      <a:gd name="T9" fmla="*/ 351 h 434"/>
                      <a:gd name="T10" fmla="*/ 203 w 373"/>
                      <a:gd name="T11" fmla="*/ 434 h 434"/>
                      <a:gd name="T12" fmla="*/ 262 w 373"/>
                      <a:gd name="T13" fmla="*/ 352 h 434"/>
                      <a:gd name="T14" fmla="*/ 344 w 373"/>
                      <a:gd name="T15" fmla="*/ 189 h 434"/>
                      <a:gd name="T16" fmla="*/ 373 w 373"/>
                      <a:gd name="T17" fmla="*/ 189 h 434"/>
                      <a:gd name="T18" fmla="*/ 373 w 373"/>
                      <a:gd name="T19" fmla="*/ 135 h 434"/>
                      <a:gd name="T20" fmla="*/ 344 w 373"/>
                      <a:gd name="T21" fmla="*/ 135 h 434"/>
                      <a:gd name="T22" fmla="*/ 344 w 373"/>
                      <a:gd name="T23" fmla="*/ 81 h 434"/>
                      <a:gd name="T24" fmla="*/ 316 w 373"/>
                      <a:gd name="T25" fmla="*/ 81 h 434"/>
                      <a:gd name="T26" fmla="*/ 316 w 373"/>
                      <a:gd name="T27" fmla="*/ 27 h 434"/>
                      <a:gd name="T28" fmla="*/ 287 w 373"/>
                      <a:gd name="T29" fmla="*/ 27 h 434"/>
                      <a:gd name="T30" fmla="*/ 287 w 373"/>
                      <a:gd name="T31" fmla="*/ 0 h 434"/>
                      <a:gd name="T32" fmla="*/ 144 w 373"/>
                      <a:gd name="T33" fmla="*/ 0 h 434"/>
                      <a:gd name="T34" fmla="*/ 58 w 373"/>
                      <a:gd name="T35" fmla="*/ 27 h 4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
                      <a:gd name="T55" fmla="*/ 0 h 434"/>
                      <a:gd name="T56" fmla="*/ 373 w 373"/>
                      <a:gd name="T57" fmla="*/ 434 h 4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 h="434">
                        <a:moveTo>
                          <a:pt x="58" y="27"/>
                        </a:moveTo>
                        <a:lnTo>
                          <a:pt x="0" y="108"/>
                        </a:lnTo>
                        <a:lnTo>
                          <a:pt x="86" y="216"/>
                        </a:lnTo>
                        <a:lnTo>
                          <a:pt x="172" y="243"/>
                        </a:lnTo>
                        <a:lnTo>
                          <a:pt x="172" y="351"/>
                        </a:lnTo>
                        <a:lnTo>
                          <a:pt x="203" y="434"/>
                        </a:lnTo>
                        <a:lnTo>
                          <a:pt x="262" y="352"/>
                        </a:lnTo>
                        <a:lnTo>
                          <a:pt x="344" y="189"/>
                        </a:lnTo>
                        <a:lnTo>
                          <a:pt x="373" y="189"/>
                        </a:lnTo>
                        <a:lnTo>
                          <a:pt x="373" y="135"/>
                        </a:lnTo>
                        <a:lnTo>
                          <a:pt x="344" y="135"/>
                        </a:lnTo>
                        <a:lnTo>
                          <a:pt x="344" y="81"/>
                        </a:lnTo>
                        <a:lnTo>
                          <a:pt x="316" y="81"/>
                        </a:lnTo>
                        <a:lnTo>
                          <a:pt x="316" y="27"/>
                        </a:lnTo>
                        <a:lnTo>
                          <a:pt x="287" y="27"/>
                        </a:lnTo>
                        <a:lnTo>
                          <a:pt x="287" y="0"/>
                        </a:lnTo>
                        <a:lnTo>
                          <a:pt x="144" y="0"/>
                        </a:lnTo>
                        <a:lnTo>
                          <a:pt x="58" y="27"/>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76" name="Freeform 700"/>
                  <p:cNvSpPr>
                    <a:spLocks/>
                  </p:cNvSpPr>
                  <p:nvPr/>
                </p:nvSpPr>
                <p:spPr bwMode="auto">
                  <a:xfrm>
                    <a:off x="2818" y="3209"/>
                    <a:ext cx="373" cy="434"/>
                  </a:xfrm>
                  <a:custGeom>
                    <a:avLst/>
                    <a:gdLst>
                      <a:gd name="T0" fmla="*/ 58 w 373"/>
                      <a:gd name="T1" fmla="*/ 27 h 434"/>
                      <a:gd name="T2" fmla="*/ 0 w 373"/>
                      <a:gd name="T3" fmla="*/ 108 h 434"/>
                      <a:gd name="T4" fmla="*/ 86 w 373"/>
                      <a:gd name="T5" fmla="*/ 216 h 434"/>
                      <a:gd name="T6" fmla="*/ 172 w 373"/>
                      <a:gd name="T7" fmla="*/ 243 h 434"/>
                      <a:gd name="T8" fmla="*/ 172 w 373"/>
                      <a:gd name="T9" fmla="*/ 351 h 434"/>
                      <a:gd name="T10" fmla="*/ 203 w 373"/>
                      <a:gd name="T11" fmla="*/ 434 h 434"/>
                      <a:gd name="T12" fmla="*/ 262 w 373"/>
                      <a:gd name="T13" fmla="*/ 352 h 434"/>
                      <a:gd name="T14" fmla="*/ 344 w 373"/>
                      <a:gd name="T15" fmla="*/ 189 h 434"/>
                      <a:gd name="T16" fmla="*/ 373 w 373"/>
                      <a:gd name="T17" fmla="*/ 189 h 434"/>
                      <a:gd name="T18" fmla="*/ 373 w 373"/>
                      <a:gd name="T19" fmla="*/ 135 h 434"/>
                      <a:gd name="T20" fmla="*/ 344 w 373"/>
                      <a:gd name="T21" fmla="*/ 135 h 434"/>
                      <a:gd name="T22" fmla="*/ 344 w 373"/>
                      <a:gd name="T23" fmla="*/ 81 h 434"/>
                      <a:gd name="T24" fmla="*/ 316 w 373"/>
                      <a:gd name="T25" fmla="*/ 81 h 434"/>
                      <a:gd name="T26" fmla="*/ 316 w 373"/>
                      <a:gd name="T27" fmla="*/ 27 h 434"/>
                      <a:gd name="T28" fmla="*/ 287 w 373"/>
                      <a:gd name="T29" fmla="*/ 27 h 434"/>
                      <a:gd name="T30" fmla="*/ 287 w 373"/>
                      <a:gd name="T31" fmla="*/ 0 h 434"/>
                      <a:gd name="T32" fmla="*/ 144 w 373"/>
                      <a:gd name="T33" fmla="*/ 0 h 434"/>
                      <a:gd name="T34" fmla="*/ 58 w 373"/>
                      <a:gd name="T35" fmla="*/ 27 h 4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
                      <a:gd name="T55" fmla="*/ 0 h 434"/>
                      <a:gd name="T56" fmla="*/ 373 w 373"/>
                      <a:gd name="T57" fmla="*/ 434 h 4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 h="434">
                        <a:moveTo>
                          <a:pt x="58" y="27"/>
                        </a:moveTo>
                        <a:lnTo>
                          <a:pt x="0" y="108"/>
                        </a:lnTo>
                        <a:lnTo>
                          <a:pt x="86" y="216"/>
                        </a:lnTo>
                        <a:lnTo>
                          <a:pt x="172" y="243"/>
                        </a:lnTo>
                        <a:lnTo>
                          <a:pt x="172" y="351"/>
                        </a:lnTo>
                        <a:lnTo>
                          <a:pt x="203" y="434"/>
                        </a:lnTo>
                        <a:lnTo>
                          <a:pt x="262" y="352"/>
                        </a:lnTo>
                        <a:lnTo>
                          <a:pt x="344" y="189"/>
                        </a:lnTo>
                        <a:lnTo>
                          <a:pt x="373" y="189"/>
                        </a:lnTo>
                        <a:lnTo>
                          <a:pt x="373" y="135"/>
                        </a:lnTo>
                        <a:lnTo>
                          <a:pt x="344" y="135"/>
                        </a:lnTo>
                        <a:lnTo>
                          <a:pt x="344" y="81"/>
                        </a:lnTo>
                        <a:lnTo>
                          <a:pt x="316" y="81"/>
                        </a:lnTo>
                        <a:lnTo>
                          <a:pt x="316" y="27"/>
                        </a:lnTo>
                        <a:lnTo>
                          <a:pt x="287" y="27"/>
                        </a:lnTo>
                        <a:lnTo>
                          <a:pt x="287" y="0"/>
                        </a:lnTo>
                        <a:lnTo>
                          <a:pt x="144" y="0"/>
                        </a:lnTo>
                        <a:lnTo>
                          <a:pt x="58" y="27"/>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5" name="Group 701"/>
                <p:cNvGrpSpPr>
                  <a:grpSpLocks/>
                </p:cNvGrpSpPr>
                <p:nvPr/>
              </p:nvGrpSpPr>
              <p:grpSpPr bwMode="auto">
                <a:xfrm>
                  <a:off x="2792" y="3506"/>
                  <a:ext cx="888" cy="678"/>
                  <a:chOff x="2792" y="3506"/>
                  <a:chExt cx="888" cy="678"/>
                </a:xfrm>
                <a:grpFill/>
              </p:grpSpPr>
              <p:sp>
                <p:nvSpPr>
                  <p:cNvPr id="73" name="Freeform 702"/>
                  <p:cNvSpPr>
                    <a:spLocks/>
                  </p:cNvSpPr>
                  <p:nvPr/>
                </p:nvSpPr>
                <p:spPr bwMode="auto">
                  <a:xfrm>
                    <a:off x="2792" y="3506"/>
                    <a:ext cx="888" cy="678"/>
                  </a:xfrm>
                  <a:custGeom>
                    <a:avLst/>
                    <a:gdLst>
                      <a:gd name="T0" fmla="*/ 114 w 888"/>
                      <a:gd name="T1" fmla="*/ 163 h 678"/>
                      <a:gd name="T2" fmla="*/ 28 w 888"/>
                      <a:gd name="T3" fmla="*/ 326 h 678"/>
                      <a:gd name="T4" fmla="*/ 85 w 888"/>
                      <a:gd name="T5" fmla="*/ 380 h 678"/>
                      <a:gd name="T6" fmla="*/ 0 w 888"/>
                      <a:gd name="T7" fmla="*/ 489 h 678"/>
                      <a:gd name="T8" fmla="*/ 85 w 888"/>
                      <a:gd name="T9" fmla="*/ 571 h 678"/>
                      <a:gd name="T10" fmla="*/ 200 w 888"/>
                      <a:gd name="T11" fmla="*/ 571 h 678"/>
                      <a:gd name="T12" fmla="*/ 372 w 888"/>
                      <a:gd name="T13" fmla="*/ 624 h 678"/>
                      <a:gd name="T14" fmla="*/ 429 w 888"/>
                      <a:gd name="T15" fmla="*/ 678 h 678"/>
                      <a:gd name="T16" fmla="*/ 630 w 888"/>
                      <a:gd name="T17" fmla="*/ 624 h 678"/>
                      <a:gd name="T18" fmla="*/ 716 w 888"/>
                      <a:gd name="T19" fmla="*/ 489 h 678"/>
                      <a:gd name="T20" fmla="*/ 830 w 888"/>
                      <a:gd name="T21" fmla="*/ 435 h 678"/>
                      <a:gd name="T22" fmla="*/ 888 w 888"/>
                      <a:gd name="T23" fmla="*/ 516 h 678"/>
                      <a:gd name="T24" fmla="*/ 888 w 888"/>
                      <a:gd name="T25" fmla="*/ 408 h 678"/>
                      <a:gd name="T26" fmla="*/ 486 w 888"/>
                      <a:gd name="T27" fmla="*/ 0 h 678"/>
                      <a:gd name="T28" fmla="*/ 458 w 888"/>
                      <a:gd name="T29" fmla="*/ 27 h 678"/>
                      <a:gd name="T30" fmla="*/ 401 w 888"/>
                      <a:gd name="T31" fmla="*/ 27 h 678"/>
                      <a:gd name="T32" fmla="*/ 401 w 888"/>
                      <a:gd name="T33" fmla="*/ 55 h 678"/>
                      <a:gd name="T34" fmla="*/ 286 w 888"/>
                      <a:gd name="T35" fmla="*/ 55 h 678"/>
                      <a:gd name="T36" fmla="*/ 228 w 888"/>
                      <a:gd name="T37" fmla="*/ 136 h 678"/>
                      <a:gd name="T38" fmla="*/ 114 w 888"/>
                      <a:gd name="T39" fmla="*/ 163 h 6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88"/>
                      <a:gd name="T61" fmla="*/ 0 h 678"/>
                      <a:gd name="T62" fmla="*/ 888 w 888"/>
                      <a:gd name="T63" fmla="*/ 678 h 6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88" h="678">
                        <a:moveTo>
                          <a:pt x="114" y="163"/>
                        </a:moveTo>
                        <a:lnTo>
                          <a:pt x="28" y="326"/>
                        </a:lnTo>
                        <a:lnTo>
                          <a:pt x="85" y="380"/>
                        </a:lnTo>
                        <a:lnTo>
                          <a:pt x="0" y="489"/>
                        </a:lnTo>
                        <a:lnTo>
                          <a:pt x="85" y="571"/>
                        </a:lnTo>
                        <a:lnTo>
                          <a:pt x="200" y="571"/>
                        </a:lnTo>
                        <a:lnTo>
                          <a:pt x="372" y="624"/>
                        </a:lnTo>
                        <a:lnTo>
                          <a:pt x="429" y="678"/>
                        </a:lnTo>
                        <a:lnTo>
                          <a:pt x="630" y="624"/>
                        </a:lnTo>
                        <a:lnTo>
                          <a:pt x="716" y="489"/>
                        </a:lnTo>
                        <a:lnTo>
                          <a:pt x="830" y="435"/>
                        </a:lnTo>
                        <a:lnTo>
                          <a:pt x="888" y="516"/>
                        </a:lnTo>
                        <a:lnTo>
                          <a:pt x="888" y="408"/>
                        </a:lnTo>
                        <a:lnTo>
                          <a:pt x="486" y="0"/>
                        </a:lnTo>
                        <a:lnTo>
                          <a:pt x="458" y="27"/>
                        </a:lnTo>
                        <a:lnTo>
                          <a:pt x="401" y="27"/>
                        </a:lnTo>
                        <a:lnTo>
                          <a:pt x="401" y="55"/>
                        </a:lnTo>
                        <a:lnTo>
                          <a:pt x="286" y="55"/>
                        </a:lnTo>
                        <a:lnTo>
                          <a:pt x="228" y="136"/>
                        </a:lnTo>
                        <a:lnTo>
                          <a:pt x="114" y="163"/>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74" name="Freeform 703"/>
                  <p:cNvSpPr>
                    <a:spLocks/>
                  </p:cNvSpPr>
                  <p:nvPr/>
                </p:nvSpPr>
                <p:spPr bwMode="auto">
                  <a:xfrm>
                    <a:off x="2792" y="3506"/>
                    <a:ext cx="888" cy="678"/>
                  </a:xfrm>
                  <a:custGeom>
                    <a:avLst/>
                    <a:gdLst>
                      <a:gd name="T0" fmla="*/ 114 w 888"/>
                      <a:gd name="T1" fmla="*/ 163 h 678"/>
                      <a:gd name="T2" fmla="*/ 28 w 888"/>
                      <a:gd name="T3" fmla="*/ 326 h 678"/>
                      <a:gd name="T4" fmla="*/ 85 w 888"/>
                      <a:gd name="T5" fmla="*/ 380 h 678"/>
                      <a:gd name="T6" fmla="*/ 0 w 888"/>
                      <a:gd name="T7" fmla="*/ 489 h 678"/>
                      <a:gd name="T8" fmla="*/ 85 w 888"/>
                      <a:gd name="T9" fmla="*/ 571 h 678"/>
                      <a:gd name="T10" fmla="*/ 200 w 888"/>
                      <a:gd name="T11" fmla="*/ 571 h 678"/>
                      <a:gd name="T12" fmla="*/ 372 w 888"/>
                      <a:gd name="T13" fmla="*/ 624 h 678"/>
                      <a:gd name="T14" fmla="*/ 429 w 888"/>
                      <a:gd name="T15" fmla="*/ 678 h 678"/>
                      <a:gd name="T16" fmla="*/ 630 w 888"/>
                      <a:gd name="T17" fmla="*/ 624 h 678"/>
                      <a:gd name="T18" fmla="*/ 716 w 888"/>
                      <a:gd name="T19" fmla="*/ 489 h 678"/>
                      <a:gd name="T20" fmla="*/ 830 w 888"/>
                      <a:gd name="T21" fmla="*/ 435 h 678"/>
                      <a:gd name="T22" fmla="*/ 888 w 888"/>
                      <a:gd name="T23" fmla="*/ 516 h 678"/>
                      <a:gd name="T24" fmla="*/ 888 w 888"/>
                      <a:gd name="T25" fmla="*/ 408 h 678"/>
                      <a:gd name="T26" fmla="*/ 486 w 888"/>
                      <a:gd name="T27" fmla="*/ 0 h 678"/>
                      <a:gd name="T28" fmla="*/ 458 w 888"/>
                      <a:gd name="T29" fmla="*/ 27 h 678"/>
                      <a:gd name="T30" fmla="*/ 401 w 888"/>
                      <a:gd name="T31" fmla="*/ 27 h 678"/>
                      <a:gd name="T32" fmla="*/ 401 w 888"/>
                      <a:gd name="T33" fmla="*/ 55 h 678"/>
                      <a:gd name="T34" fmla="*/ 286 w 888"/>
                      <a:gd name="T35" fmla="*/ 55 h 678"/>
                      <a:gd name="T36" fmla="*/ 228 w 888"/>
                      <a:gd name="T37" fmla="*/ 136 h 678"/>
                      <a:gd name="T38" fmla="*/ 114 w 888"/>
                      <a:gd name="T39" fmla="*/ 163 h 6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88"/>
                      <a:gd name="T61" fmla="*/ 0 h 678"/>
                      <a:gd name="T62" fmla="*/ 888 w 888"/>
                      <a:gd name="T63" fmla="*/ 678 h 6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88" h="678">
                        <a:moveTo>
                          <a:pt x="114" y="163"/>
                        </a:moveTo>
                        <a:lnTo>
                          <a:pt x="28" y="326"/>
                        </a:lnTo>
                        <a:lnTo>
                          <a:pt x="85" y="380"/>
                        </a:lnTo>
                        <a:lnTo>
                          <a:pt x="0" y="489"/>
                        </a:lnTo>
                        <a:lnTo>
                          <a:pt x="85" y="571"/>
                        </a:lnTo>
                        <a:lnTo>
                          <a:pt x="200" y="571"/>
                        </a:lnTo>
                        <a:lnTo>
                          <a:pt x="372" y="624"/>
                        </a:lnTo>
                        <a:lnTo>
                          <a:pt x="429" y="678"/>
                        </a:lnTo>
                        <a:lnTo>
                          <a:pt x="630" y="624"/>
                        </a:lnTo>
                        <a:lnTo>
                          <a:pt x="716" y="489"/>
                        </a:lnTo>
                        <a:lnTo>
                          <a:pt x="830" y="435"/>
                        </a:lnTo>
                        <a:lnTo>
                          <a:pt x="888" y="516"/>
                        </a:lnTo>
                        <a:lnTo>
                          <a:pt x="888" y="408"/>
                        </a:lnTo>
                        <a:lnTo>
                          <a:pt x="486" y="0"/>
                        </a:lnTo>
                        <a:lnTo>
                          <a:pt x="458" y="27"/>
                        </a:lnTo>
                        <a:lnTo>
                          <a:pt x="401" y="27"/>
                        </a:lnTo>
                        <a:lnTo>
                          <a:pt x="401" y="55"/>
                        </a:lnTo>
                        <a:lnTo>
                          <a:pt x="286" y="55"/>
                        </a:lnTo>
                        <a:lnTo>
                          <a:pt x="228" y="136"/>
                        </a:lnTo>
                        <a:lnTo>
                          <a:pt x="114" y="163"/>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6" name="Group 704"/>
                <p:cNvGrpSpPr>
                  <a:grpSpLocks/>
                </p:cNvGrpSpPr>
                <p:nvPr/>
              </p:nvGrpSpPr>
              <p:grpSpPr bwMode="auto">
                <a:xfrm>
                  <a:off x="3076" y="3371"/>
                  <a:ext cx="947" cy="813"/>
                  <a:chOff x="3076" y="3371"/>
                  <a:chExt cx="947" cy="813"/>
                </a:xfrm>
                <a:grpFill/>
              </p:grpSpPr>
              <p:sp>
                <p:nvSpPr>
                  <p:cNvPr id="71" name="Freeform 705"/>
                  <p:cNvSpPr>
                    <a:spLocks/>
                  </p:cNvSpPr>
                  <p:nvPr/>
                </p:nvSpPr>
                <p:spPr bwMode="auto">
                  <a:xfrm>
                    <a:off x="3076" y="3371"/>
                    <a:ext cx="947" cy="813"/>
                  </a:xfrm>
                  <a:custGeom>
                    <a:avLst/>
                    <a:gdLst>
                      <a:gd name="T0" fmla="*/ 115 w 947"/>
                      <a:gd name="T1" fmla="*/ 0 h 813"/>
                      <a:gd name="T2" fmla="*/ 115 w 947"/>
                      <a:gd name="T3" fmla="*/ 26 h 813"/>
                      <a:gd name="T4" fmla="*/ 86 w 947"/>
                      <a:gd name="T5" fmla="*/ 26 h 813"/>
                      <a:gd name="T6" fmla="*/ 0 w 947"/>
                      <a:gd name="T7" fmla="*/ 189 h 813"/>
                      <a:gd name="T8" fmla="*/ 115 w 947"/>
                      <a:gd name="T9" fmla="*/ 189 h 813"/>
                      <a:gd name="T10" fmla="*/ 115 w 947"/>
                      <a:gd name="T11" fmla="*/ 162 h 813"/>
                      <a:gd name="T12" fmla="*/ 173 w 947"/>
                      <a:gd name="T13" fmla="*/ 162 h 813"/>
                      <a:gd name="T14" fmla="*/ 201 w 947"/>
                      <a:gd name="T15" fmla="*/ 135 h 813"/>
                      <a:gd name="T16" fmla="*/ 603 w 947"/>
                      <a:gd name="T17" fmla="*/ 542 h 813"/>
                      <a:gd name="T18" fmla="*/ 603 w 947"/>
                      <a:gd name="T19" fmla="*/ 651 h 813"/>
                      <a:gd name="T20" fmla="*/ 660 w 947"/>
                      <a:gd name="T21" fmla="*/ 597 h 813"/>
                      <a:gd name="T22" fmla="*/ 746 w 947"/>
                      <a:gd name="T23" fmla="*/ 813 h 813"/>
                      <a:gd name="T24" fmla="*/ 890 w 947"/>
                      <a:gd name="T25" fmla="*/ 706 h 813"/>
                      <a:gd name="T26" fmla="*/ 890 w 947"/>
                      <a:gd name="T27" fmla="*/ 624 h 813"/>
                      <a:gd name="T28" fmla="*/ 947 w 947"/>
                      <a:gd name="T29" fmla="*/ 461 h 813"/>
                      <a:gd name="T30" fmla="*/ 832 w 947"/>
                      <a:gd name="T31" fmla="*/ 407 h 813"/>
                      <a:gd name="T32" fmla="*/ 775 w 947"/>
                      <a:gd name="T33" fmla="*/ 325 h 813"/>
                      <a:gd name="T34" fmla="*/ 804 w 947"/>
                      <a:gd name="T35" fmla="*/ 298 h 813"/>
                      <a:gd name="T36" fmla="*/ 804 w 947"/>
                      <a:gd name="T37" fmla="*/ 216 h 813"/>
                      <a:gd name="T38" fmla="*/ 746 w 947"/>
                      <a:gd name="T39" fmla="*/ 189 h 813"/>
                      <a:gd name="T40" fmla="*/ 603 w 947"/>
                      <a:gd name="T41" fmla="*/ 189 h 813"/>
                      <a:gd name="T42" fmla="*/ 603 w 947"/>
                      <a:gd name="T43" fmla="*/ 135 h 813"/>
                      <a:gd name="T44" fmla="*/ 517 w 947"/>
                      <a:gd name="T45" fmla="*/ 107 h 813"/>
                      <a:gd name="T46" fmla="*/ 489 w 947"/>
                      <a:gd name="T47" fmla="*/ 26 h 813"/>
                      <a:gd name="T48" fmla="*/ 431 w 947"/>
                      <a:gd name="T49" fmla="*/ 0 h 813"/>
                      <a:gd name="T50" fmla="*/ 115 w 947"/>
                      <a:gd name="T51" fmla="*/ 0 h 8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7"/>
                      <a:gd name="T79" fmla="*/ 0 h 813"/>
                      <a:gd name="T80" fmla="*/ 947 w 947"/>
                      <a:gd name="T81" fmla="*/ 813 h 8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7" h="813">
                        <a:moveTo>
                          <a:pt x="115" y="0"/>
                        </a:moveTo>
                        <a:lnTo>
                          <a:pt x="115" y="26"/>
                        </a:lnTo>
                        <a:lnTo>
                          <a:pt x="86" y="26"/>
                        </a:lnTo>
                        <a:lnTo>
                          <a:pt x="0" y="189"/>
                        </a:lnTo>
                        <a:lnTo>
                          <a:pt x="115" y="189"/>
                        </a:lnTo>
                        <a:lnTo>
                          <a:pt x="115" y="162"/>
                        </a:lnTo>
                        <a:lnTo>
                          <a:pt x="173" y="162"/>
                        </a:lnTo>
                        <a:lnTo>
                          <a:pt x="201" y="135"/>
                        </a:lnTo>
                        <a:lnTo>
                          <a:pt x="603" y="542"/>
                        </a:lnTo>
                        <a:lnTo>
                          <a:pt x="603" y="651"/>
                        </a:lnTo>
                        <a:lnTo>
                          <a:pt x="660" y="597"/>
                        </a:lnTo>
                        <a:lnTo>
                          <a:pt x="746" y="813"/>
                        </a:lnTo>
                        <a:lnTo>
                          <a:pt x="890" y="706"/>
                        </a:lnTo>
                        <a:lnTo>
                          <a:pt x="890" y="624"/>
                        </a:lnTo>
                        <a:lnTo>
                          <a:pt x="947" y="461"/>
                        </a:lnTo>
                        <a:lnTo>
                          <a:pt x="832" y="407"/>
                        </a:lnTo>
                        <a:lnTo>
                          <a:pt x="775" y="325"/>
                        </a:lnTo>
                        <a:lnTo>
                          <a:pt x="804" y="298"/>
                        </a:lnTo>
                        <a:lnTo>
                          <a:pt x="804" y="216"/>
                        </a:lnTo>
                        <a:lnTo>
                          <a:pt x="746" y="189"/>
                        </a:lnTo>
                        <a:lnTo>
                          <a:pt x="603" y="189"/>
                        </a:lnTo>
                        <a:lnTo>
                          <a:pt x="603" y="135"/>
                        </a:lnTo>
                        <a:lnTo>
                          <a:pt x="517" y="107"/>
                        </a:lnTo>
                        <a:lnTo>
                          <a:pt x="489" y="26"/>
                        </a:lnTo>
                        <a:lnTo>
                          <a:pt x="431" y="0"/>
                        </a:lnTo>
                        <a:lnTo>
                          <a:pt x="115" y="0"/>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72" name="Freeform 706"/>
                  <p:cNvSpPr>
                    <a:spLocks/>
                  </p:cNvSpPr>
                  <p:nvPr/>
                </p:nvSpPr>
                <p:spPr bwMode="auto">
                  <a:xfrm>
                    <a:off x="3076" y="3371"/>
                    <a:ext cx="947" cy="813"/>
                  </a:xfrm>
                  <a:custGeom>
                    <a:avLst/>
                    <a:gdLst>
                      <a:gd name="T0" fmla="*/ 115 w 947"/>
                      <a:gd name="T1" fmla="*/ 0 h 813"/>
                      <a:gd name="T2" fmla="*/ 115 w 947"/>
                      <a:gd name="T3" fmla="*/ 26 h 813"/>
                      <a:gd name="T4" fmla="*/ 86 w 947"/>
                      <a:gd name="T5" fmla="*/ 26 h 813"/>
                      <a:gd name="T6" fmla="*/ 0 w 947"/>
                      <a:gd name="T7" fmla="*/ 189 h 813"/>
                      <a:gd name="T8" fmla="*/ 115 w 947"/>
                      <a:gd name="T9" fmla="*/ 189 h 813"/>
                      <a:gd name="T10" fmla="*/ 115 w 947"/>
                      <a:gd name="T11" fmla="*/ 162 h 813"/>
                      <a:gd name="T12" fmla="*/ 173 w 947"/>
                      <a:gd name="T13" fmla="*/ 162 h 813"/>
                      <a:gd name="T14" fmla="*/ 201 w 947"/>
                      <a:gd name="T15" fmla="*/ 135 h 813"/>
                      <a:gd name="T16" fmla="*/ 603 w 947"/>
                      <a:gd name="T17" fmla="*/ 542 h 813"/>
                      <a:gd name="T18" fmla="*/ 603 w 947"/>
                      <a:gd name="T19" fmla="*/ 651 h 813"/>
                      <a:gd name="T20" fmla="*/ 660 w 947"/>
                      <a:gd name="T21" fmla="*/ 597 h 813"/>
                      <a:gd name="T22" fmla="*/ 746 w 947"/>
                      <a:gd name="T23" fmla="*/ 813 h 813"/>
                      <a:gd name="T24" fmla="*/ 890 w 947"/>
                      <a:gd name="T25" fmla="*/ 706 h 813"/>
                      <a:gd name="T26" fmla="*/ 890 w 947"/>
                      <a:gd name="T27" fmla="*/ 624 h 813"/>
                      <a:gd name="T28" fmla="*/ 947 w 947"/>
                      <a:gd name="T29" fmla="*/ 461 h 813"/>
                      <a:gd name="T30" fmla="*/ 832 w 947"/>
                      <a:gd name="T31" fmla="*/ 407 h 813"/>
                      <a:gd name="T32" fmla="*/ 775 w 947"/>
                      <a:gd name="T33" fmla="*/ 325 h 813"/>
                      <a:gd name="T34" fmla="*/ 804 w 947"/>
                      <a:gd name="T35" fmla="*/ 298 h 813"/>
                      <a:gd name="T36" fmla="*/ 804 w 947"/>
                      <a:gd name="T37" fmla="*/ 216 h 813"/>
                      <a:gd name="T38" fmla="*/ 746 w 947"/>
                      <a:gd name="T39" fmla="*/ 189 h 813"/>
                      <a:gd name="T40" fmla="*/ 603 w 947"/>
                      <a:gd name="T41" fmla="*/ 189 h 813"/>
                      <a:gd name="T42" fmla="*/ 603 w 947"/>
                      <a:gd name="T43" fmla="*/ 135 h 813"/>
                      <a:gd name="T44" fmla="*/ 517 w 947"/>
                      <a:gd name="T45" fmla="*/ 107 h 813"/>
                      <a:gd name="T46" fmla="*/ 489 w 947"/>
                      <a:gd name="T47" fmla="*/ 26 h 813"/>
                      <a:gd name="T48" fmla="*/ 431 w 947"/>
                      <a:gd name="T49" fmla="*/ 0 h 813"/>
                      <a:gd name="T50" fmla="*/ 115 w 947"/>
                      <a:gd name="T51" fmla="*/ 0 h 8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7"/>
                      <a:gd name="T79" fmla="*/ 0 h 813"/>
                      <a:gd name="T80" fmla="*/ 947 w 947"/>
                      <a:gd name="T81" fmla="*/ 813 h 8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7" h="813">
                        <a:moveTo>
                          <a:pt x="115" y="0"/>
                        </a:moveTo>
                        <a:lnTo>
                          <a:pt x="115" y="26"/>
                        </a:lnTo>
                        <a:lnTo>
                          <a:pt x="86" y="26"/>
                        </a:lnTo>
                        <a:lnTo>
                          <a:pt x="0" y="189"/>
                        </a:lnTo>
                        <a:lnTo>
                          <a:pt x="115" y="189"/>
                        </a:lnTo>
                        <a:lnTo>
                          <a:pt x="115" y="162"/>
                        </a:lnTo>
                        <a:lnTo>
                          <a:pt x="173" y="162"/>
                        </a:lnTo>
                        <a:lnTo>
                          <a:pt x="201" y="135"/>
                        </a:lnTo>
                        <a:lnTo>
                          <a:pt x="603" y="542"/>
                        </a:lnTo>
                        <a:lnTo>
                          <a:pt x="603" y="651"/>
                        </a:lnTo>
                        <a:lnTo>
                          <a:pt x="660" y="597"/>
                        </a:lnTo>
                        <a:lnTo>
                          <a:pt x="746" y="813"/>
                        </a:lnTo>
                        <a:lnTo>
                          <a:pt x="890" y="706"/>
                        </a:lnTo>
                        <a:lnTo>
                          <a:pt x="890" y="624"/>
                        </a:lnTo>
                        <a:lnTo>
                          <a:pt x="947" y="461"/>
                        </a:lnTo>
                        <a:lnTo>
                          <a:pt x="832" y="407"/>
                        </a:lnTo>
                        <a:lnTo>
                          <a:pt x="775" y="325"/>
                        </a:lnTo>
                        <a:lnTo>
                          <a:pt x="804" y="298"/>
                        </a:lnTo>
                        <a:lnTo>
                          <a:pt x="804" y="216"/>
                        </a:lnTo>
                        <a:lnTo>
                          <a:pt x="746" y="189"/>
                        </a:lnTo>
                        <a:lnTo>
                          <a:pt x="603" y="189"/>
                        </a:lnTo>
                        <a:lnTo>
                          <a:pt x="603" y="135"/>
                        </a:lnTo>
                        <a:lnTo>
                          <a:pt x="517" y="107"/>
                        </a:lnTo>
                        <a:lnTo>
                          <a:pt x="489" y="26"/>
                        </a:lnTo>
                        <a:lnTo>
                          <a:pt x="431" y="0"/>
                        </a:lnTo>
                        <a:lnTo>
                          <a:pt x="115" y="0"/>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grpSp>
              <p:nvGrpSpPr>
                <p:cNvPr id="47" name="Group 707"/>
                <p:cNvGrpSpPr>
                  <a:grpSpLocks/>
                </p:cNvGrpSpPr>
                <p:nvPr/>
              </p:nvGrpSpPr>
              <p:grpSpPr bwMode="auto">
                <a:xfrm>
                  <a:off x="3508" y="3180"/>
                  <a:ext cx="344" cy="381"/>
                  <a:chOff x="3508" y="3180"/>
                  <a:chExt cx="344" cy="381"/>
                </a:xfrm>
                <a:grpFill/>
              </p:grpSpPr>
              <p:sp>
                <p:nvSpPr>
                  <p:cNvPr id="69" name="Freeform 708"/>
                  <p:cNvSpPr>
                    <a:spLocks/>
                  </p:cNvSpPr>
                  <p:nvPr/>
                </p:nvSpPr>
                <p:spPr bwMode="auto">
                  <a:xfrm>
                    <a:off x="3508" y="3180"/>
                    <a:ext cx="344" cy="381"/>
                  </a:xfrm>
                  <a:custGeom>
                    <a:avLst/>
                    <a:gdLst>
                      <a:gd name="T0" fmla="*/ 0 w 344"/>
                      <a:gd name="T1" fmla="*/ 191 h 381"/>
                      <a:gd name="T2" fmla="*/ 57 w 344"/>
                      <a:gd name="T3" fmla="*/ 217 h 381"/>
                      <a:gd name="T4" fmla="*/ 86 w 344"/>
                      <a:gd name="T5" fmla="*/ 299 h 381"/>
                      <a:gd name="T6" fmla="*/ 172 w 344"/>
                      <a:gd name="T7" fmla="*/ 326 h 381"/>
                      <a:gd name="T8" fmla="*/ 172 w 344"/>
                      <a:gd name="T9" fmla="*/ 381 h 381"/>
                      <a:gd name="T10" fmla="*/ 315 w 344"/>
                      <a:gd name="T11" fmla="*/ 381 h 381"/>
                      <a:gd name="T12" fmla="*/ 344 w 344"/>
                      <a:gd name="T13" fmla="*/ 244 h 381"/>
                      <a:gd name="T14" fmla="*/ 286 w 344"/>
                      <a:gd name="T15" fmla="*/ 217 h 381"/>
                      <a:gd name="T16" fmla="*/ 258 w 344"/>
                      <a:gd name="T17" fmla="*/ 137 h 381"/>
                      <a:gd name="T18" fmla="*/ 258 w 344"/>
                      <a:gd name="T19" fmla="*/ 28 h 381"/>
                      <a:gd name="T20" fmla="*/ 143 w 344"/>
                      <a:gd name="T21" fmla="*/ 0 h 381"/>
                      <a:gd name="T22" fmla="*/ 86 w 344"/>
                      <a:gd name="T23" fmla="*/ 55 h 381"/>
                      <a:gd name="T24" fmla="*/ 0 w 344"/>
                      <a:gd name="T25" fmla="*/ 55 h 381"/>
                      <a:gd name="T26" fmla="*/ 0 w 344"/>
                      <a:gd name="T27" fmla="*/ 191 h 3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4"/>
                      <a:gd name="T43" fmla="*/ 0 h 381"/>
                      <a:gd name="T44" fmla="*/ 344 w 344"/>
                      <a:gd name="T45" fmla="*/ 381 h 3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4" h="381">
                        <a:moveTo>
                          <a:pt x="0" y="191"/>
                        </a:moveTo>
                        <a:lnTo>
                          <a:pt x="57" y="217"/>
                        </a:lnTo>
                        <a:lnTo>
                          <a:pt x="86" y="299"/>
                        </a:lnTo>
                        <a:lnTo>
                          <a:pt x="172" y="326"/>
                        </a:lnTo>
                        <a:lnTo>
                          <a:pt x="172" y="381"/>
                        </a:lnTo>
                        <a:lnTo>
                          <a:pt x="315" y="381"/>
                        </a:lnTo>
                        <a:lnTo>
                          <a:pt x="344" y="244"/>
                        </a:lnTo>
                        <a:lnTo>
                          <a:pt x="286" y="217"/>
                        </a:lnTo>
                        <a:lnTo>
                          <a:pt x="258" y="137"/>
                        </a:lnTo>
                        <a:lnTo>
                          <a:pt x="258" y="28"/>
                        </a:lnTo>
                        <a:lnTo>
                          <a:pt x="143" y="0"/>
                        </a:lnTo>
                        <a:lnTo>
                          <a:pt x="86" y="55"/>
                        </a:lnTo>
                        <a:lnTo>
                          <a:pt x="0" y="55"/>
                        </a:lnTo>
                        <a:lnTo>
                          <a:pt x="0" y="191"/>
                        </a:lnTo>
                        <a:close/>
                      </a:path>
                    </a:pathLst>
                  </a:custGeom>
                  <a:grpFill/>
                  <a:ln w="9525">
                    <a:no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sp>
                <p:nvSpPr>
                  <p:cNvPr id="70" name="Freeform 709"/>
                  <p:cNvSpPr>
                    <a:spLocks/>
                  </p:cNvSpPr>
                  <p:nvPr/>
                </p:nvSpPr>
                <p:spPr bwMode="auto">
                  <a:xfrm>
                    <a:off x="3508" y="3180"/>
                    <a:ext cx="344" cy="381"/>
                  </a:xfrm>
                  <a:custGeom>
                    <a:avLst/>
                    <a:gdLst>
                      <a:gd name="T0" fmla="*/ 0 w 344"/>
                      <a:gd name="T1" fmla="*/ 191 h 381"/>
                      <a:gd name="T2" fmla="*/ 57 w 344"/>
                      <a:gd name="T3" fmla="*/ 217 h 381"/>
                      <a:gd name="T4" fmla="*/ 86 w 344"/>
                      <a:gd name="T5" fmla="*/ 299 h 381"/>
                      <a:gd name="T6" fmla="*/ 172 w 344"/>
                      <a:gd name="T7" fmla="*/ 326 h 381"/>
                      <a:gd name="T8" fmla="*/ 172 w 344"/>
                      <a:gd name="T9" fmla="*/ 381 h 381"/>
                      <a:gd name="T10" fmla="*/ 315 w 344"/>
                      <a:gd name="T11" fmla="*/ 381 h 381"/>
                      <a:gd name="T12" fmla="*/ 344 w 344"/>
                      <a:gd name="T13" fmla="*/ 244 h 381"/>
                      <a:gd name="T14" fmla="*/ 286 w 344"/>
                      <a:gd name="T15" fmla="*/ 217 h 381"/>
                      <a:gd name="T16" fmla="*/ 258 w 344"/>
                      <a:gd name="T17" fmla="*/ 137 h 381"/>
                      <a:gd name="T18" fmla="*/ 258 w 344"/>
                      <a:gd name="T19" fmla="*/ 28 h 381"/>
                      <a:gd name="T20" fmla="*/ 143 w 344"/>
                      <a:gd name="T21" fmla="*/ 0 h 381"/>
                      <a:gd name="T22" fmla="*/ 86 w 344"/>
                      <a:gd name="T23" fmla="*/ 55 h 381"/>
                      <a:gd name="T24" fmla="*/ 0 w 344"/>
                      <a:gd name="T25" fmla="*/ 55 h 381"/>
                      <a:gd name="T26" fmla="*/ 0 w 344"/>
                      <a:gd name="T27" fmla="*/ 191 h 3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4"/>
                      <a:gd name="T43" fmla="*/ 0 h 381"/>
                      <a:gd name="T44" fmla="*/ 344 w 344"/>
                      <a:gd name="T45" fmla="*/ 381 h 3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4" h="381">
                        <a:moveTo>
                          <a:pt x="0" y="191"/>
                        </a:moveTo>
                        <a:lnTo>
                          <a:pt x="57" y="217"/>
                        </a:lnTo>
                        <a:lnTo>
                          <a:pt x="86" y="299"/>
                        </a:lnTo>
                        <a:lnTo>
                          <a:pt x="172" y="326"/>
                        </a:lnTo>
                        <a:lnTo>
                          <a:pt x="172" y="381"/>
                        </a:lnTo>
                        <a:lnTo>
                          <a:pt x="315" y="381"/>
                        </a:lnTo>
                        <a:lnTo>
                          <a:pt x="344" y="244"/>
                        </a:lnTo>
                        <a:lnTo>
                          <a:pt x="286" y="217"/>
                        </a:lnTo>
                        <a:lnTo>
                          <a:pt x="258" y="137"/>
                        </a:lnTo>
                        <a:lnTo>
                          <a:pt x="258" y="28"/>
                        </a:lnTo>
                        <a:lnTo>
                          <a:pt x="143" y="0"/>
                        </a:lnTo>
                        <a:lnTo>
                          <a:pt x="86" y="55"/>
                        </a:lnTo>
                        <a:lnTo>
                          <a:pt x="0" y="55"/>
                        </a:lnTo>
                        <a:lnTo>
                          <a:pt x="0" y="191"/>
                        </a:lnTo>
                      </a:path>
                    </a:pathLst>
                  </a:custGeom>
                  <a:solidFill>
                    <a:srgbClr val="92D050"/>
                  </a:solidFill>
                  <a:ln w="12700" cap="rnd">
                    <a:solidFill>
                      <a:srgbClr val="000000"/>
                    </a:solidFill>
                    <a:round/>
                    <a:headEnd/>
                    <a:tailEnd/>
                  </a:ln>
                </p:spPr>
                <p:txBody>
                  <a:bodyPr/>
                  <a:lstStyle/>
                  <a:p>
                    <a:pPr defTabSz="914400" fontAlgn="base">
                      <a:spcBef>
                        <a:spcPct val="0"/>
                      </a:spcBef>
                      <a:spcAft>
                        <a:spcPct val="0"/>
                      </a:spcAft>
                    </a:pPr>
                    <a:endParaRPr lang="en-US" sz="2200">
                      <a:solidFill>
                        <a:srgbClr val="000000"/>
                      </a:solidFill>
                      <a:latin typeface="Arial" charset="0"/>
                    </a:endParaRPr>
                  </a:p>
                </p:txBody>
              </p:sp>
            </p:grpSp>
            <p:sp>
              <p:nvSpPr>
                <p:cNvPr id="48" name="Rectangle 710"/>
                <p:cNvSpPr>
                  <a:spLocks noChangeArrowheads="1"/>
                </p:cNvSpPr>
                <p:nvPr/>
              </p:nvSpPr>
              <p:spPr bwMode="auto">
                <a:xfrm>
                  <a:off x="2779" y="3390"/>
                  <a:ext cx="11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ST.</a:t>
                  </a:r>
                  <a:endParaRPr lang="en-US" sz="1700">
                    <a:solidFill>
                      <a:srgbClr val="000000"/>
                    </a:solidFill>
                    <a:latin typeface="Arial" charset="0"/>
                  </a:endParaRPr>
                </a:p>
              </p:txBody>
            </p:sp>
            <p:sp>
              <p:nvSpPr>
                <p:cNvPr id="49" name="Rectangle 711"/>
                <p:cNvSpPr>
                  <a:spLocks noChangeArrowheads="1"/>
                </p:cNvSpPr>
                <p:nvPr/>
              </p:nvSpPr>
              <p:spPr bwMode="auto">
                <a:xfrm>
                  <a:off x="2779" y="3449"/>
                  <a:ext cx="28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MARTIN</a:t>
                  </a:r>
                  <a:endParaRPr lang="en-US" sz="1700">
                    <a:solidFill>
                      <a:srgbClr val="000000"/>
                    </a:solidFill>
                    <a:latin typeface="Arial" charset="0"/>
                  </a:endParaRPr>
                </a:p>
              </p:txBody>
            </p:sp>
            <p:sp>
              <p:nvSpPr>
                <p:cNvPr id="50" name="Rectangle 713"/>
                <p:cNvSpPr>
                  <a:spLocks noChangeArrowheads="1"/>
                </p:cNvSpPr>
                <p:nvPr/>
              </p:nvSpPr>
              <p:spPr bwMode="auto">
                <a:xfrm>
                  <a:off x="3453" y="3103"/>
                  <a:ext cx="182"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SAINT</a:t>
                  </a:r>
                  <a:endParaRPr lang="en-US" sz="1700">
                    <a:solidFill>
                      <a:srgbClr val="000000"/>
                    </a:solidFill>
                    <a:latin typeface="Arial" charset="0"/>
                  </a:endParaRPr>
                </a:p>
              </p:txBody>
            </p:sp>
            <p:sp>
              <p:nvSpPr>
                <p:cNvPr id="51" name="Rectangle 714"/>
                <p:cNvSpPr>
                  <a:spLocks noChangeArrowheads="1"/>
                </p:cNvSpPr>
                <p:nvPr/>
              </p:nvSpPr>
              <p:spPr bwMode="auto">
                <a:xfrm>
                  <a:off x="3451" y="3155"/>
                  <a:ext cx="169"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JOHN</a:t>
                  </a:r>
                  <a:endParaRPr lang="en-US" sz="1700">
                    <a:solidFill>
                      <a:srgbClr val="000000"/>
                    </a:solidFill>
                    <a:latin typeface="Arial" charset="0"/>
                  </a:endParaRPr>
                </a:p>
              </p:txBody>
            </p:sp>
            <p:sp>
              <p:nvSpPr>
                <p:cNvPr id="52" name="Rectangle 715"/>
                <p:cNvSpPr>
                  <a:spLocks noChangeArrowheads="1"/>
                </p:cNvSpPr>
                <p:nvPr/>
              </p:nvSpPr>
              <p:spPr bwMode="auto">
                <a:xfrm>
                  <a:off x="3549" y="3272"/>
                  <a:ext cx="182"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SAINT</a:t>
                  </a:r>
                  <a:endParaRPr lang="en-US" sz="1700">
                    <a:solidFill>
                      <a:srgbClr val="000000"/>
                    </a:solidFill>
                    <a:latin typeface="Arial" charset="0"/>
                  </a:endParaRPr>
                </a:p>
              </p:txBody>
            </p:sp>
            <p:sp>
              <p:nvSpPr>
                <p:cNvPr id="53" name="Rectangle 716"/>
                <p:cNvSpPr>
                  <a:spLocks noChangeArrowheads="1"/>
                </p:cNvSpPr>
                <p:nvPr/>
              </p:nvSpPr>
              <p:spPr bwMode="auto">
                <a:xfrm>
                  <a:off x="3547" y="3323"/>
                  <a:ext cx="295"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CHARLES</a:t>
                  </a:r>
                  <a:endParaRPr lang="en-US" sz="1700">
                    <a:solidFill>
                      <a:srgbClr val="000000"/>
                    </a:solidFill>
                    <a:latin typeface="Arial" charset="0"/>
                  </a:endParaRPr>
                </a:p>
              </p:txBody>
            </p:sp>
            <p:sp>
              <p:nvSpPr>
                <p:cNvPr id="54" name="Rectangle 717"/>
                <p:cNvSpPr>
                  <a:spLocks noChangeArrowheads="1"/>
                </p:cNvSpPr>
                <p:nvPr/>
              </p:nvSpPr>
              <p:spPr bwMode="auto">
                <a:xfrm>
                  <a:off x="3492" y="3438"/>
                  <a:ext cx="44"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L</a:t>
                  </a:r>
                  <a:endParaRPr lang="en-US" sz="1700">
                    <a:solidFill>
                      <a:srgbClr val="000000"/>
                    </a:solidFill>
                    <a:latin typeface="Arial" charset="0"/>
                  </a:endParaRPr>
                </a:p>
              </p:txBody>
            </p:sp>
            <p:sp>
              <p:nvSpPr>
                <p:cNvPr id="55" name="Rectangle 718"/>
                <p:cNvSpPr>
                  <a:spLocks noChangeArrowheads="1"/>
                </p:cNvSpPr>
                <p:nvPr/>
              </p:nvSpPr>
              <p:spPr bwMode="auto">
                <a:xfrm>
                  <a:off x="3523" y="3498"/>
                  <a:ext cx="5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A</a:t>
                  </a:r>
                  <a:endParaRPr lang="en-US" sz="1700">
                    <a:solidFill>
                      <a:srgbClr val="000000"/>
                    </a:solidFill>
                    <a:latin typeface="Arial" charset="0"/>
                  </a:endParaRPr>
                </a:p>
              </p:txBody>
            </p:sp>
            <p:sp>
              <p:nvSpPr>
                <p:cNvPr id="56" name="Rectangle 719"/>
                <p:cNvSpPr>
                  <a:spLocks noChangeArrowheads="1"/>
                </p:cNvSpPr>
                <p:nvPr/>
              </p:nvSpPr>
              <p:spPr bwMode="auto">
                <a:xfrm>
                  <a:off x="3574" y="3555"/>
                  <a:ext cx="44"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F</a:t>
                  </a:r>
                  <a:endParaRPr lang="en-US" sz="1700">
                    <a:solidFill>
                      <a:srgbClr val="000000"/>
                    </a:solidFill>
                    <a:latin typeface="Arial" charset="0"/>
                  </a:endParaRPr>
                </a:p>
              </p:txBody>
            </p:sp>
            <p:sp>
              <p:nvSpPr>
                <p:cNvPr id="57" name="Rectangle 720"/>
                <p:cNvSpPr>
                  <a:spLocks noChangeArrowheads="1"/>
                </p:cNvSpPr>
                <p:nvPr/>
              </p:nvSpPr>
              <p:spPr bwMode="auto">
                <a:xfrm>
                  <a:off x="3602" y="3613"/>
                  <a:ext cx="56"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O</a:t>
                  </a:r>
                  <a:endParaRPr lang="en-US" sz="1700">
                    <a:solidFill>
                      <a:srgbClr val="000000"/>
                    </a:solidFill>
                    <a:latin typeface="Arial" charset="0"/>
                  </a:endParaRPr>
                </a:p>
              </p:txBody>
            </p:sp>
            <p:sp>
              <p:nvSpPr>
                <p:cNvPr id="58" name="Rectangle 721"/>
                <p:cNvSpPr>
                  <a:spLocks noChangeArrowheads="1"/>
                </p:cNvSpPr>
                <p:nvPr/>
              </p:nvSpPr>
              <p:spPr bwMode="auto">
                <a:xfrm>
                  <a:off x="3644" y="3671"/>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U</a:t>
                  </a:r>
                  <a:endParaRPr lang="en-US" sz="1700">
                    <a:solidFill>
                      <a:srgbClr val="000000"/>
                    </a:solidFill>
                    <a:latin typeface="Arial" charset="0"/>
                  </a:endParaRPr>
                </a:p>
              </p:txBody>
            </p:sp>
            <p:sp>
              <p:nvSpPr>
                <p:cNvPr id="59" name="Rectangle 722"/>
                <p:cNvSpPr>
                  <a:spLocks noChangeArrowheads="1"/>
                </p:cNvSpPr>
                <p:nvPr/>
              </p:nvSpPr>
              <p:spPr bwMode="auto">
                <a:xfrm>
                  <a:off x="3672" y="3734"/>
                  <a:ext cx="53"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R</a:t>
                  </a:r>
                  <a:endParaRPr lang="en-US" sz="1700">
                    <a:solidFill>
                      <a:srgbClr val="000000"/>
                    </a:solidFill>
                    <a:latin typeface="Arial" charset="0"/>
                  </a:endParaRPr>
                </a:p>
              </p:txBody>
            </p:sp>
            <p:sp>
              <p:nvSpPr>
                <p:cNvPr id="60" name="Rectangle 723"/>
                <p:cNvSpPr>
                  <a:spLocks noChangeArrowheads="1"/>
                </p:cNvSpPr>
                <p:nvPr/>
              </p:nvSpPr>
              <p:spPr bwMode="auto">
                <a:xfrm>
                  <a:off x="3714" y="3790"/>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C</a:t>
                  </a:r>
                  <a:endParaRPr lang="en-US" sz="1700">
                    <a:solidFill>
                      <a:srgbClr val="000000"/>
                    </a:solidFill>
                    <a:latin typeface="Arial" charset="0"/>
                  </a:endParaRPr>
                </a:p>
              </p:txBody>
            </p:sp>
            <p:sp>
              <p:nvSpPr>
                <p:cNvPr id="61" name="Rectangle 724"/>
                <p:cNvSpPr>
                  <a:spLocks noChangeArrowheads="1"/>
                </p:cNvSpPr>
                <p:nvPr/>
              </p:nvSpPr>
              <p:spPr bwMode="auto">
                <a:xfrm>
                  <a:off x="3752" y="3848"/>
                  <a:ext cx="54"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H</a:t>
                  </a:r>
                  <a:endParaRPr lang="en-US" sz="1700">
                    <a:solidFill>
                      <a:srgbClr val="000000"/>
                    </a:solidFill>
                    <a:latin typeface="Arial" charset="0"/>
                  </a:endParaRPr>
                </a:p>
              </p:txBody>
            </p:sp>
            <p:sp>
              <p:nvSpPr>
                <p:cNvPr id="62" name="Rectangle 725"/>
                <p:cNvSpPr>
                  <a:spLocks noChangeArrowheads="1"/>
                </p:cNvSpPr>
                <p:nvPr/>
              </p:nvSpPr>
              <p:spPr bwMode="auto">
                <a:xfrm>
                  <a:off x="3806" y="3905"/>
                  <a:ext cx="48" cy="89"/>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E</a:t>
                  </a:r>
                  <a:endParaRPr lang="en-US" sz="1700">
                    <a:solidFill>
                      <a:srgbClr val="000000"/>
                    </a:solidFill>
                    <a:latin typeface="Arial" charset="0"/>
                  </a:endParaRPr>
                </a:p>
              </p:txBody>
            </p:sp>
            <p:sp>
              <p:nvSpPr>
                <p:cNvPr id="63" name="Rectangle 726"/>
                <p:cNvSpPr>
                  <a:spLocks noChangeArrowheads="1"/>
                </p:cNvSpPr>
                <p:nvPr/>
              </p:nvSpPr>
              <p:spPr bwMode="auto">
                <a:xfrm>
                  <a:off x="3041" y="3819"/>
                  <a:ext cx="512"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TERREBONNE</a:t>
                  </a:r>
                  <a:endParaRPr lang="en-US" sz="1700">
                    <a:solidFill>
                      <a:srgbClr val="000000"/>
                    </a:solidFill>
                    <a:latin typeface="Arial" charset="0"/>
                  </a:endParaRPr>
                </a:p>
              </p:txBody>
            </p:sp>
            <p:sp>
              <p:nvSpPr>
                <p:cNvPr id="64" name="Rectangle 727"/>
                <p:cNvSpPr>
                  <a:spLocks noChangeArrowheads="1"/>
                </p:cNvSpPr>
                <p:nvPr/>
              </p:nvSpPr>
              <p:spPr bwMode="auto">
                <a:xfrm>
                  <a:off x="2866" y="3301"/>
                  <a:ext cx="406" cy="73"/>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500" b="1">
                      <a:solidFill>
                        <a:srgbClr val="000000"/>
                      </a:solidFill>
                      <a:latin typeface="Arial" charset="0"/>
                    </a:rPr>
                    <a:t>ASSUMPTION</a:t>
                  </a:r>
                  <a:endParaRPr lang="en-US" sz="1700">
                    <a:solidFill>
                      <a:srgbClr val="000000"/>
                    </a:solidFill>
                    <a:latin typeface="Arial" charset="0"/>
                  </a:endParaRPr>
                </a:p>
              </p:txBody>
            </p:sp>
            <p:sp>
              <p:nvSpPr>
                <p:cNvPr id="65" name="Rectangle 728"/>
                <p:cNvSpPr>
                  <a:spLocks noChangeArrowheads="1"/>
                </p:cNvSpPr>
                <p:nvPr/>
              </p:nvSpPr>
              <p:spPr bwMode="auto">
                <a:xfrm>
                  <a:off x="3184" y="3192"/>
                  <a:ext cx="112"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ST.</a:t>
                  </a:r>
                  <a:endParaRPr lang="en-US" sz="1700">
                    <a:solidFill>
                      <a:srgbClr val="000000"/>
                    </a:solidFill>
                    <a:latin typeface="Arial" charset="0"/>
                  </a:endParaRPr>
                </a:p>
              </p:txBody>
            </p:sp>
            <p:sp>
              <p:nvSpPr>
                <p:cNvPr id="66" name="Rectangle 729"/>
                <p:cNvSpPr>
                  <a:spLocks noChangeArrowheads="1"/>
                </p:cNvSpPr>
                <p:nvPr/>
              </p:nvSpPr>
              <p:spPr bwMode="auto">
                <a:xfrm>
                  <a:off x="3184" y="3250"/>
                  <a:ext cx="272" cy="88"/>
                </a:xfrm>
                <a:prstGeom prst="rect">
                  <a:avLst/>
                </a:prstGeom>
                <a:grpFill/>
                <a:ln w="9525">
                  <a:noFill/>
                  <a:miter lim="800000"/>
                  <a:headEnd/>
                  <a:tailEnd/>
                </a:ln>
              </p:spPr>
              <p:txBody>
                <a:bodyPr wrap="none" lIns="0" tIns="0" rIns="0" bIns="0">
                  <a:spAutoFit/>
                </a:bodyPr>
                <a:lstStyle/>
                <a:p>
                  <a:pPr defTabSz="849313" fontAlgn="base">
                    <a:spcBef>
                      <a:spcPct val="0"/>
                    </a:spcBef>
                    <a:spcAft>
                      <a:spcPct val="0"/>
                    </a:spcAft>
                  </a:pPr>
                  <a:r>
                    <a:rPr lang="en-US" sz="600" b="1">
                      <a:solidFill>
                        <a:srgbClr val="000000"/>
                      </a:solidFill>
                      <a:latin typeface="Arial" charset="0"/>
                    </a:rPr>
                    <a:t>JAM ES</a:t>
                  </a:r>
                  <a:endParaRPr lang="en-US" sz="1700">
                    <a:solidFill>
                      <a:srgbClr val="000000"/>
                    </a:solidFill>
                    <a:latin typeface="Arial" charset="0"/>
                  </a:endParaRPr>
                </a:p>
              </p:txBody>
            </p:sp>
            <p:sp>
              <p:nvSpPr>
                <p:cNvPr id="67" name="AutoShape 730"/>
                <p:cNvSpPr>
                  <a:spLocks noChangeArrowheads="1"/>
                </p:cNvSpPr>
                <p:nvPr/>
              </p:nvSpPr>
              <p:spPr bwMode="auto">
                <a:xfrm>
                  <a:off x="2976" y="3361"/>
                  <a:ext cx="105" cy="100"/>
                </a:xfrm>
                <a:prstGeom prst="star5">
                  <a:avLst/>
                </a:prstGeom>
                <a:grpFill/>
                <a:ln w="9525">
                  <a:noFill/>
                  <a:miter lim="800000"/>
                  <a:headEnd/>
                  <a:tailEnd/>
                </a:ln>
                <a:effectLst/>
              </p:spPr>
              <p:txBody>
                <a:bodyPr wrap="none" anchor="ctr"/>
                <a:lstStyle/>
                <a:p>
                  <a:pPr defTabSz="914400" fontAlgn="base">
                    <a:spcBef>
                      <a:spcPct val="0"/>
                    </a:spcBef>
                    <a:spcAft>
                      <a:spcPct val="0"/>
                    </a:spcAft>
                    <a:defRPr/>
                  </a:pPr>
                  <a:endParaRPr lang="en-US" sz="10700">
                    <a:solidFill>
                      <a:srgbClr val="000000"/>
                    </a:solidFill>
                    <a:latin typeface="Arial" charset="0"/>
                  </a:endParaRPr>
                </a:p>
              </p:txBody>
            </p:sp>
            <p:sp>
              <p:nvSpPr>
                <p:cNvPr id="68" name="Text Box 731"/>
                <p:cNvSpPr txBox="1">
                  <a:spLocks noChangeArrowheads="1"/>
                </p:cNvSpPr>
                <p:nvPr/>
              </p:nvSpPr>
              <p:spPr bwMode="auto">
                <a:xfrm>
                  <a:off x="3073" y="3296"/>
                  <a:ext cx="412" cy="623"/>
                </a:xfrm>
                <a:prstGeom prst="rect">
                  <a:avLst/>
                </a:prstGeom>
                <a:grpFill/>
                <a:ln w="9525">
                  <a:noFill/>
                  <a:miter lim="800000"/>
                  <a:headEnd/>
                  <a:tailEnd/>
                </a:ln>
              </p:spPr>
              <p:txBody>
                <a:bodyPr wrap="none" lIns="84894" tIns="42447" rIns="84894" bIns="42447">
                  <a:spAutoFit/>
                </a:bodyPr>
                <a:lstStyle/>
                <a:p>
                  <a:pPr defTabSz="849313" fontAlgn="base">
                    <a:spcBef>
                      <a:spcPct val="0"/>
                    </a:spcBef>
                    <a:spcAft>
                      <a:spcPct val="0"/>
                    </a:spcAft>
                  </a:pPr>
                  <a:r>
                    <a:rPr lang="en-US" sz="3700" b="1">
                      <a:solidFill>
                        <a:srgbClr val="000000"/>
                      </a:solidFill>
                      <a:latin typeface="Arial" charset="0"/>
                    </a:rPr>
                    <a:t>3</a:t>
                  </a:r>
                </a:p>
              </p:txBody>
            </p:sp>
          </p:grpSp>
        </p:grpSp>
        <p:sp>
          <p:nvSpPr>
            <p:cNvPr id="6" name="Text Box 1461"/>
            <p:cNvSpPr txBox="1">
              <a:spLocks noChangeArrowheads="1"/>
            </p:cNvSpPr>
            <p:nvPr/>
          </p:nvSpPr>
          <p:spPr bwMode="auto">
            <a:xfrm>
              <a:off x="3941340" y="1852714"/>
              <a:ext cx="304800" cy="649288"/>
            </a:xfrm>
            <a:prstGeom prst="rect">
              <a:avLst/>
            </a:prstGeom>
            <a:noFill/>
            <a:ln w="9525">
              <a:noFill/>
              <a:miter lim="800000"/>
              <a:headEnd/>
              <a:tailEnd/>
            </a:ln>
          </p:spPr>
          <p:txBody>
            <a:bodyPr lIns="84894" tIns="42447" rIns="84894" bIns="42447">
              <a:spAutoFit/>
            </a:bodyPr>
            <a:lstStyle/>
            <a:p>
              <a:pPr defTabSz="849313" fontAlgn="base">
                <a:spcBef>
                  <a:spcPct val="50000"/>
                </a:spcBef>
                <a:spcAft>
                  <a:spcPct val="0"/>
                </a:spcAft>
              </a:pPr>
              <a:r>
                <a:rPr lang="en-US" sz="3700" b="1" dirty="0">
                  <a:solidFill>
                    <a:srgbClr val="000000"/>
                  </a:solidFill>
                  <a:latin typeface="Arial" charset="0"/>
                </a:rPr>
                <a:t>8</a:t>
              </a:r>
            </a:p>
          </p:txBody>
        </p:sp>
      </p:grpSp>
      <p:sp>
        <p:nvSpPr>
          <p:cNvPr id="709" name="TextBox 708"/>
          <p:cNvSpPr txBox="1"/>
          <p:nvPr/>
        </p:nvSpPr>
        <p:spPr>
          <a:xfrm>
            <a:off x="4932612" y="1980071"/>
            <a:ext cx="4041439" cy="2092881"/>
          </a:xfrm>
          <a:prstGeom prst="rect">
            <a:avLst/>
          </a:prstGeom>
          <a:noFill/>
          <a:ln w="28575">
            <a:solidFill>
              <a:schemeClr val="tx1"/>
            </a:solidFill>
          </a:ln>
        </p:spPr>
        <p:txBody>
          <a:bodyPr wrap="square" rtlCol="0">
            <a:spAutoFit/>
          </a:bodyPr>
          <a:lstStyle/>
          <a:p>
            <a:pPr marL="285750" indent="-285750">
              <a:buFont typeface="Arial" panose="020B0604020202020204" pitchFamily="34" charset="0"/>
              <a:buChar char="•"/>
            </a:pPr>
            <a:r>
              <a:rPr lang="en-US" sz="1600" b="1" dirty="0" smtClean="0"/>
              <a:t>4 parishes under revision/update</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9</a:t>
            </a:r>
            <a:r>
              <a:rPr lang="en-US" sz="1600" b="1" dirty="0" smtClean="0"/>
              <a:t> parishes are APA – final adoptions</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smtClean="0"/>
              <a:t>53 parishes approved </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smtClean="0"/>
              <a:t>State of LA plan is Approved 3/20/24</a:t>
            </a:r>
            <a:endParaRPr lang="en-US" dirty="0"/>
          </a:p>
          <a:p>
            <a:pPr marL="285750" indent="-285750">
              <a:buFont typeface="Arial" panose="020B0604020202020204" pitchFamily="34" charset="0"/>
              <a:buChar char="•"/>
            </a:pPr>
            <a:endParaRPr lang="en-US" dirty="0"/>
          </a:p>
        </p:txBody>
      </p:sp>
      <p:sp>
        <p:nvSpPr>
          <p:cNvPr id="3" name="Date Placeholder 2"/>
          <p:cNvSpPr>
            <a:spLocks noGrp="1"/>
          </p:cNvSpPr>
          <p:nvPr>
            <p:ph type="dt" sz="half" idx="4294967295"/>
          </p:nvPr>
        </p:nvSpPr>
        <p:spPr/>
        <p:txBody>
          <a:bodyPr/>
          <a:lstStyle/>
          <a:p>
            <a:fld id="{CE991389-0646-40D3-B753-06CA3AF95AAF}" type="datetime1">
              <a:rPr lang="en-US" smtClean="0"/>
              <a:t>5/6/2024</a:t>
            </a:fld>
            <a:endParaRPr lang="en-US"/>
          </a:p>
        </p:txBody>
      </p:sp>
    </p:spTree>
    <p:extLst>
      <p:ext uri="{BB962C8B-B14F-4D97-AF65-F5344CB8AC3E}">
        <p14:creationId xmlns:p14="http://schemas.microsoft.com/office/powerpoint/2010/main" val="14337517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 to Update Plan</a:t>
            </a:r>
            <a:endParaRPr lang="en-US" dirty="0"/>
          </a:p>
        </p:txBody>
      </p:sp>
      <p:sp>
        <p:nvSpPr>
          <p:cNvPr id="3" name="Content Placeholder 2"/>
          <p:cNvSpPr>
            <a:spLocks noGrp="1"/>
          </p:cNvSpPr>
          <p:nvPr>
            <p:ph idx="1"/>
          </p:nvPr>
        </p:nvSpPr>
        <p:spPr/>
        <p:txBody>
          <a:bodyPr>
            <a:normAutofit/>
          </a:bodyPr>
          <a:lstStyle/>
          <a:p>
            <a:r>
              <a:rPr lang="en-US" dirty="0" smtClean="0"/>
              <a:t>GOHSEP/SDMI – partnership turnkey plan update</a:t>
            </a:r>
          </a:p>
          <a:p>
            <a:pPr lvl="1"/>
            <a:r>
              <a:rPr lang="en-US" dirty="0" smtClean="0"/>
              <a:t>GOHSEP manages contract, assists you in managing the update process</a:t>
            </a:r>
          </a:p>
          <a:p>
            <a:pPr lvl="1"/>
            <a:r>
              <a:rPr lang="en-US" dirty="0" smtClean="0"/>
              <a:t>No cost share to locals</a:t>
            </a:r>
          </a:p>
          <a:p>
            <a:pPr lvl="1"/>
            <a:r>
              <a:rPr lang="en-US" dirty="0" smtClean="0"/>
              <a:t>You have the ability to provide input and direction</a:t>
            </a:r>
          </a:p>
          <a:p>
            <a:r>
              <a:rPr lang="en-US" dirty="0" smtClean="0"/>
              <a:t>Grant assistance – parish applies for own project </a:t>
            </a:r>
          </a:p>
          <a:p>
            <a:pPr lvl="1"/>
            <a:r>
              <a:rPr lang="en-US" dirty="0" smtClean="0"/>
              <a:t>Contract procured and managed locally</a:t>
            </a:r>
          </a:p>
          <a:p>
            <a:pPr lvl="1"/>
            <a:r>
              <a:rPr lang="en-US" dirty="0" smtClean="0"/>
              <a:t>Non federal cost share of 25%, based on grant cost share requirements</a:t>
            </a:r>
          </a:p>
          <a:p>
            <a:pPr lvl="1"/>
            <a:r>
              <a:rPr lang="en-US" dirty="0" smtClean="0"/>
              <a:t>GOHSEP provides guidance and assistance, but majority of work is done at the local level</a:t>
            </a:r>
            <a:endParaRPr lang="en-US" dirty="0"/>
          </a:p>
        </p:txBody>
      </p:sp>
    </p:spTree>
    <p:extLst>
      <p:ext uri="{BB962C8B-B14F-4D97-AF65-F5344CB8AC3E}">
        <p14:creationId xmlns:p14="http://schemas.microsoft.com/office/powerpoint/2010/main" val="73599901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6"/>
          <p:cNvSpPr txBox="1">
            <a:spLocks noChangeArrowheads="1"/>
          </p:cNvSpPr>
          <p:nvPr/>
        </p:nvSpPr>
        <p:spPr bwMode="auto">
          <a:xfrm>
            <a:off x="2087007" y="858183"/>
            <a:ext cx="4887790" cy="516600"/>
          </a:xfrm>
          <a:prstGeom prst="rect">
            <a:avLst/>
          </a:prstGeom>
          <a:noFill/>
          <a:ln w="9525">
            <a:noFill/>
            <a:miter lim="800000"/>
            <a:headEnd/>
            <a:tailEnd/>
          </a:ln>
        </p:spPr>
        <p:txBody>
          <a:bodyPr wrap="square" lIns="84885" tIns="42442" rIns="84885" bIns="42442">
            <a:spAutoFit/>
          </a:bodyPr>
          <a:lstStyle/>
          <a:p>
            <a:pPr marL="0" marR="0" lvl="0" indent="0" algn="ctr" defTabSz="849313" rtl="0" eaLnBrk="1" fontAlgn="auto" latinLnBrk="0" hangingPunct="1">
              <a:lnSpc>
                <a:spcPct val="100000"/>
              </a:lnSpc>
              <a:spcBef>
                <a:spcPct val="50000"/>
              </a:spcBef>
              <a:spcAft>
                <a:spcPts val="0"/>
              </a:spcAft>
              <a:buClrTx/>
              <a:buSzTx/>
              <a:buFontTx/>
              <a:buNone/>
              <a:tabLst/>
              <a:defRPr/>
            </a:pPr>
            <a:r>
              <a:rPr kumimoji="0" lang="en-US" sz="2800" b="1" u="none" strike="noStrike" kern="1200" cap="none" spc="0" normalizeH="0" baseline="0" noProof="0" dirty="0" smtClean="0">
                <a:ln>
                  <a:noFill/>
                </a:ln>
                <a:effectLst>
                  <a:outerShdw blurRad="38100" dist="38100" dir="2700000" algn="tl">
                    <a:srgbClr val="000000">
                      <a:alpha val="43137"/>
                    </a:srgbClr>
                  </a:outerShdw>
                </a:effectLst>
                <a:uLnTx/>
                <a:uFillTx/>
                <a:latin typeface="Calibri Light" panose="020F0302020204030204" pitchFamily="34" charset="0"/>
                <a:cs typeface="Calibri Light" panose="020F0302020204030204" pitchFamily="34" charset="0"/>
              </a:rPr>
              <a:t>Hazard Mitigation SAL Map</a:t>
            </a:r>
            <a:endParaRPr kumimoji="0" lang="en-US" sz="2800" b="1" u="none" strike="noStrike" kern="1200" cap="none" spc="0" normalizeH="0" baseline="0" noProof="0" dirty="0">
              <a:ln>
                <a:noFill/>
              </a:ln>
              <a:effectLst>
                <a:outerShdw blurRad="38100" dist="38100" dir="2700000" algn="tl">
                  <a:srgbClr val="000000">
                    <a:alpha val="43137"/>
                  </a:srgbClr>
                </a:outerShdw>
              </a:effectLst>
              <a:uLnTx/>
              <a:uFillTx/>
              <a:latin typeface="Calibri Light" panose="020F0302020204030204" pitchFamily="34" charset="0"/>
              <a:cs typeface="Calibri Light" panose="020F0302020204030204" pitchFamily="34" charset="0"/>
            </a:endParaRPr>
          </a:p>
        </p:txBody>
      </p:sp>
      <p:sp>
        <p:nvSpPr>
          <p:cNvPr id="2054" name="Text Box 13"/>
          <p:cNvSpPr txBox="1">
            <a:spLocks noChangeArrowheads="1"/>
          </p:cNvSpPr>
          <p:nvPr/>
        </p:nvSpPr>
        <p:spPr bwMode="auto">
          <a:xfrm>
            <a:off x="145388" y="2705963"/>
            <a:ext cx="1855779" cy="739748"/>
          </a:xfrm>
          <a:prstGeom prst="rect">
            <a:avLst/>
          </a:prstGeom>
          <a:noFill/>
          <a:ln w="15875">
            <a:solidFill>
              <a:srgbClr val="1E09B7"/>
            </a:solidFill>
            <a:miter lim="800000"/>
            <a:headEnd/>
            <a:tailEnd/>
          </a:ln>
        </p:spPr>
        <p:txBody>
          <a:bodyPr wrap="square" lIns="84894" tIns="42447" rIns="84894" bIns="42447">
            <a:spAutoFit/>
          </a:bodyPr>
          <a:lstStyle/>
          <a:p>
            <a:pPr marL="0" marR="0" lvl="0" indent="0" algn="l" defTabSz="849313" rtl="0" eaLnBrk="1" fontAlgn="auto" latinLnBrk="0" hangingPunct="1">
              <a:lnSpc>
                <a:spcPct val="50000"/>
              </a:lnSpc>
              <a:spcBef>
                <a:spcPct val="50000"/>
              </a:spcBef>
              <a:spcAft>
                <a:spcPts val="0"/>
              </a:spcAft>
              <a:buClrTx/>
              <a:buSzTx/>
              <a:buFontTx/>
              <a:buNone/>
              <a:tabLst/>
              <a:defRPr/>
            </a:pPr>
            <a:endParaRPr kumimoji="0" lang="en-US" sz="900" b="1" i="0" u="sng"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1000" b="1" i="0" u="sng" strike="noStrike" kern="1200" cap="none" spc="0" normalizeH="0" baseline="0" noProof="0" dirty="0" smtClean="0">
                <a:ln>
                  <a:noFill/>
                </a:ln>
                <a:solidFill>
                  <a:prstClr val="black"/>
                </a:solidFill>
                <a:effectLst/>
                <a:uLnTx/>
                <a:uFillTx/>
                <a:latin typeface="Times New Roman" pitchFamily="18" charset="0"/>
                <a:ea typeface="+mn-ea"/>
                <a:cs typeface="+mn-cs"/>
              </a:rPr>
              <a:t>Region 4</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Times New Roman" pitchFamily="18" charset="0"/>
                <a:ea typeface="+mn-ea"/>
                <a:cs typeface="+mn-cs"/>
              </a:rPr>
              <a:t>HM SAL  Christopher Olvey</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hlinkClick r:id="rId3"/>
              </a:rPr>
              <a:t>Christopher.Olvey2@la.gov</a:t>
            </a: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Cell: 318.237.8333</a:t>
            </a:r>
          </a:p>
        </p:txBody>
      </p:sp>
      <p:sp>
        <p:nvSpPr>
          <p:cNvPr id="2056" name="Text Box 17"/>
          <p:cNvSpPr txBox="1">
            <a:spLocks noChangeArrowheads="1"/>
          </p:cNvSpPr>
          <p:nvPr/>
        </p:nvSpPr>
        <p:spPr bwMode="auto">
          <a:xfrm>
            <a:off x="142311" y="5213612"/>
            <a:ext cx="1723680" cy="747443"/>
          </a:xfrm>
          <a:prstGeom prst="rect">
            <a:avLst/>
          </a:prstGeom>
          <a:noFill/>
          <a:ln w="15875">
            <a:solidFill>
              <a:srgbClr val="1E09B7"/>
            </a:solidFill>
            <a:miter lim="800000"/>
            <a:headEnd/>
            <a:tailEnd/>
          </a:ln>
        </p:spPr>
        <p:txBody>
          <a:bodyPr wrap="square" lIns="84894" tIns="42447" rIns="84894" bIns="42447">
            <a:spAutoFit/>
          </a:bodyPr>
          <a:lstStyle/>
          <a:p>
            <a:pPr marL="0" marR="0" lvl="0" indent="0" algn="l" defTabSz="849313" rtl="0" eaLnBrk="1" fontAlgn="auto" latinLnBrk="0" hangingPunct="1">
              <a:lnSpc>
                <a:spcPct val="50000"/>
              </a:lnSpc>
              <a:spcBef>
                <a:spcPct val="50000"/>
              </a:spcBef>
              <a:spcAft>
                <a:spcPts val="0"/>
              </a:spcAft>
              <a:buClrTx/>
              <a:buSzTx/>
              <a:buFontTx/>
              <a:buNone/>
              <a:tabLst/>
              <a:defRPr/>
            </a:pPr>
            <a:endParaRPr kumimoji="0" lang="en-US" sz="1000" b="1" i="0" u="sng"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1000" b="1" i="0" u="sng" strike="noStrike" kern="1200" cap="none" spc="0" normalizeH="0" baseline="0" noProof="0" dirty="0" smtClean="0">
                <a:ln>
                  <a:noFill/>
                </a:ln>
                <a:solidFill>
                  <a:prstClr val="black"/>
                </a:solidFill>
                <a:effectLst/>
                <a:uLnTx/>
                <a:uFillTx/>
                <a:latin typeface="Times New Roman" pitchFamily="18" charset="0"/>
                <a:ea typeface="+mn-ea"/>
                <a:cs typeface="+mn-cs"/>
              </a:rPr>
              <a:t>Terrebonne</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Times New Roman" pitchFamily="18" charset="0"/>
                <a:ea typeface="+mn-ea"/>
                <a:cs typeface="+mn-cs"/>
              </a:rPr>
              <a:t>HM-SAL – Elba Meador</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sng" strike="noStrike" kern="1200" cap="none" spc="0" normalizeH="0" baseline="0" noProof="0" dirty="0" smtClean="0">
                <a:ln>
                  <a:noFill/>
                </a:ln>
                <a:solidFill>
                  <a:srgbClr val="4472C4">
                    <a:lumMod val="50000"/>
                  </a:srgbClr>
                </a:solidFill>
                <a:effectLst/>
                <a:uLnTx/>
                <a:uFillTx/>
                <a:latin typeface="Times New Roman" pitchFamily="18" charset="0"/>
                <a:ea typeface="+mn-ea"/>
                <a:cs typeface="+mn-cs"/>
              </a:rPr>
              <a:t>Elba.CintronMeador@iem.com</a:t>
            </a:r>
            <a:endPar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Cell: 407.463.5377</a:t>
            </a:r>
          </a:p>
        </p:txBody>
      </p:sp>
      <p:grpSp>
        <p:nvGrpSpPr>
          <p:cNvPr id="2057" name="Group 18"/>
          <p:cNvGrpSpPr>
            <a:grpSpLocks/>
          </p:cNvGrpSpPr>
          <p:nvPr/>
        </p:nvGrpSpPr>
        <p:grpSpPr bwMode="auto">
          <a:xfrm>
            <a:off x="2219328" y="1326368"/>
            <a:ext cx="5029200" cy="4191000"/>
            <a:chOff x="152" y="196"/>
            <a:chExt cx="4818" cy="4015"/>
          </a:xfrm>
        </p:grpSpPr>
        <p:grpSp>
          <p:nvGrpSpPr>
            <p:cNvPr id="2075" name="Group 19"/>
            <p:cNvGrpSpPr>
              <a:grpSpLocks/>
            </p:cNvGrpSpPr>
            <p:nvPr/>
          </p:nvGrpSpPr>
          <p:grpSpPr bwMode="auto">
            <a:xfrm>
              <a:off x="2246" y="2204"/>
              <a:ext cx="1320" cy="1031"/>
              <a:chOff x="2246" y="2204"/>
              <a:chExt cx="1320" cy="1031"/>
            </a:xfrm>
          </p:grpSpPr>
          <p:grpSp>
            <p:nvGrpSpPr>
              <p:cNvPr id="2714" name="Group 20"/>
              <p:cNvGrpSpPr>
                <a:grpSpLocks/>
              </p:cNvGrpSpPr>
              <p:nvPr/>
            </p:nvGrpSpPr>
            <p:grpSpPr bwMode="auto">
              <a:xfrm>
                <a:off x="2246" y="2230"/>
                <a:ext cx="523" cy="543"/>
                <a:chOff x="2246" y="2230"/>
                <a:chExt cx="523" cy="543"/>
              </a:xfrm>
            </p:grpSpPr>
            <p:sp>
              <p:nvSpPr>
                <p:cNvPr id="2785" name="Freeform 21"/>
                <p:cNvSpPr>
                  <a:spLocks/>
                </p:cNvSpPr>
                <p:nvPr/>
              </p:nvSpPr>
              <p:spPr bwMode="auto">
                <a:xfrm>
                  <a:off x="2246" y="2230"/>
                  <a:ext cx="523" cy="543"/>
                </a:xfrm>
                <a:custGeom>
                  <a:avLst/>
                  <a:gdLst>
                    <a:gd name="T0" fmla="*/ 88 w 523"/>
                    <a:gd name="T1" fmla="*/ 2 h 543"/>
                    <a:gd name="T2" fmla="*/ 29 w 523"/>
                    <a:gd name="T3" fmla="*/ 53 h 543"/>
                    <a:gd name="T4" fmla="*/ 0 w 523"/>
                    <a:gd name="T5" fmla="*/ 188 h 543"/>
                    <a:gd name="T6" fmla="*/ 86 w 523"/>
                    <a:gd name="T7" fmla="*/ 248 h 543"/>
                    <a:gd name="T8" fmla="*/ 112 w 523"/>
                    <a:gd name="T9" fmla="*/ 360 h 543"/>
                    <a:gd name="T10" fmla="*/ 114 w 523"/>
                    <a:gd name="T11" fmla="*/ 542 h 543"/>
                    <a:gd name="T12" fmla="*/ 379 w 523"/>
                    <a:gd name="T13" fmla="*/ 543 h 543"/>
                    <a:gd name="T14" fmla="*/ 437 w 523"/>
                    <a:gd name="T15" fmla="*/ 515 h 543"/>
                    <a:gd name="T16" fmla="*/ 523 w 523"/>
                    <a:gd name="T17" fmla="*/ 381 h 543"/>
                    <a:gd name="T18" fmla="*/ 466 w 523"/>
                    <a:gd name="T19" fmla="*/ 272 h 543"/>
                    <a:gd name="T20" fmla="*/ 264 w 523"/>
                    <a:gd name="T21" fmla="*/ 272 h 543"/>
                    <a:gd name="T22" fmla="*/ 322 w 523"/>
                    <a:gd name="T23" fmla="*/ 190 h 543"/>
                    <a:gd name="T24" fmla="*/ 322 w 523"/>
                    <a:gd name="T25" fmla="*/ 109 h 543"/>
                    <a:gd name="T26" fmla="*/ 236 w 523"/>
                    <a:gd name="T27" fmla="*/ 109 h 543"/>
                    <a:gd name="T28" fmla="*/ 293 w 523"/>
                    <a:gd name="T29" fmla="*/ 136 h 543"/>
                    <a:gd name="T30" fmla="*/ 293 w 523"/>
                    <a:gd name="T31" fmla="*/ 190 h 543"/>
                    <a:gd name="T32" fmla="*/ 207 w 523"/>
                    <a:gd name="T33" fmla="*/ 163 h 543"/>
                    <a:gd name="T34" fmla="*/ 149 w 523"/>
                    <a:gd name="T35" fmla="*/ 27 h 543"/>
                    <a:gd name="T36" fmla="*/ 92 w 523"/>
                    <a:gd name="T37" fmla="*/ 0 h 543"/>
                    <a:gd name="T38" fmla="*/ 88 w 523"/>
                    <a:gd name="T39" fmla="*/ 2 h 5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3"/>
                    <a:gd name="T61" fmla="*/ 0 h 543"/>
                    <a:gd name="T62" fmla="*/ 523 w 523"/>
                    <a:gd name="T63" fmla="*/ 543 h 5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3" h="543">
                      <a:moveTo>
                        <a:pt x="88" y="2"/>
                      </a:moveTo>
                      <a:lnTo>
                        <a:pt x="29" y="53"/>
                      </a:lnTo>
                      <a:lnTo>
                        <a:pt x="0" y="188"/>
                      </a:lnTo>
                      <a:lnTo>
                        <a:pt x="86" y="248"/>
                      </a:lnTo>
                      <a:lnTo>
                        <a:pt x="112" y="360"/>
                      </a:lnTo>
                      <a:lnTo>
                        <a:pt x="114" y="542"/>
                      </a:lnTo>
                      <a:lnTo>
                        <a:pt x="379" y="543"/>
                      </a:lnTo>
                      <a:lnTo>
                        <a:pt x="437" y="515"/>
                      </a:lnTo>
                      <a:lnTo>
                        <a:pt x="523" y="381"/>
                      </a:lnTo>
                      <a:lnTo>
                        <a:pt x="466" y="272"/>
                      </a:lnTo>
                      <a:lnTo>
                        <a:pt x="264" y="272"/>
                      </a:lnTo>
                      <a:lnTo>
                        <a:pt x="322" y="190"/>
                      </a:lnTo>
                      <a:lnTo>
                        <a:pt x="322" y="109"/>
                      </a:lnTo>
                      <a:lnTo>
                        <a:pt x="236" y="109"/>
                      </a:lnTo>
                      <a:lnTo>
                        <a:pt x="293" y="136"/>
                      </a:lnTo>
                      <a:lnTo>
                        <a:pt x="293" y="190"/>
                      </a:lnTo>
                      <a:lnTo>
                        <a:pt x="207" y="163"/>
                      </a:lnTo>
                      <a:lnTo>
                        <a:pt x="149" y="27"/>
                      </a:lnTo>
                      <a:lnTo>
                        <a:pt x="92" y="0"/>
                      </a:lnTo>
                      <a:lnTo>
                        <a:pt x="88" y="2"/>
                      </a:lnTo>
                      <a:close/>
                    </a:path>
                  </a:pathLst>
                </a:custGeom>
                <a:solidFill>
                  <a:srgbClr val="FFCC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6" name="Freeform 22"/>
                <p:cNvSpPr>
                  <a:spLocks/>
                </p:cNvSpPr>
                <p:nvPr/>
              </p:nvSpPr>
              <p:spPr bwMode="auto">
                <a:xfrm>
                  <a:off x="2246" y="2230"/>
                  <a:ext cx="523" cy="543"/>
                </a:xfrm>
                <a:custGeom>
                  <a:avLst/>
                  <a:gdLst>
                    <a:gd name="T0" fmla="*/ 88 w 523"/>
                    <a:gd name="T1" fmla="*/ 2 h 543"/>
                    <a:gd name="T2" fmla="*/ 29 w 523"/>
                    <a:gd name="T3" fmla="*/ 53 h 543"/>
                    <a:gd name="T4" fmla="*/ 0 w 523"/>
                    <a:gd name="T5" fmla="*/ 188 h 543"/>
                    <a:gd name="T6" fmla="*/ 86 w 523"/>
                    <a:gd name="T7" fmla="*/ 248 h 543"/>
                    <a:gd name="T8" fmla="*/ 112 w 523"/>
                    <a:gd name="T9" fmla="*/ 360 h 543"/>
                    <a:gd name="T10" fmla="*/ 114 w 523"/>
                    <a:gd name="T11" fmla="*/ 542 h 543"/>
                    <a:gd name="T12" fmla="*/ 379 w 523"/>
                    <a:gd name="T13" fmla="*/ 543 h 543"/>
                    <a:gd name="T14" fmla="*/ 437 w 523"/>
                    <a:gd name="T15" fmla="*/ 515 h 543"/>
                    <a:gd name="T16" fmla="*/ 523 w 523"/>
                    <a:gd name="T17" fmla="*/ 381 h 543"/>
                    <a:gd name="T18" fmla="*/ 466 w 523"/>
                    <a:gd name="T19" fmla="*/ 272 h 543"/>
                    <a:gd name="T20" fmla="*/ 264 w 523"/>
                    <a:gd name="T21" fmla="*/ 272 h 543"/>
                    <a:gd name="T22" fmla="*/ 322 w 523"/>
                    <a:gd name="T23" fmla="*/ 190 h 543"/>
                    <a:gd name="T24" fmla="*/ 322 w 523"/>
                    <a:gd name="T25" fmla="*/ 109 h 543"/>
                    <a:gd name="T26" fmla="*/ 236 w 523"/>
                    <a:gd name="T27" fmla="*/ 109 h 543"/>
                    <a:gd name="T28" fmla="*/ 293 w 523"/>
                    <a:gd name="T29" fmla="*/ 136 h 543"/>
                    <a:gd name="T30" fmla="*/ 293 w 523"/>
                    <a:gd name="T31" fmla="*/ 190 h 543"/>
                    <a:gd name="T32" fmla="*/ 207 w 523"/>
                    <a:gd name="T33" fmla="*/ 163 h 543"/>
                    <a:gd name="T34" fmla="*/ 149 w 523"/>
                    <a:gd name="T35" fmla="*/ 27 h 543"/>
                    <a:gd name="T36" fmla="*/ 92 w 523"/>
                    <a:gd name="T37" fmla="*/ 0 h 5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3"/>
                    <a:gd name="T58" fmla="*/ 0 h 543"/>
                    <a:gd name="T59" fmla="*/ 523 w 523"/>
                    <a:gd name="T60" fmla="*/ 543 h 5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3" h="543">
                      <a:moveTo>
                        <a:pt x="88" y="2"/>
                      </a:moveTo>
                      <a:lnTo>
                        <a:pt x="29" y="53"/>
                      </a:lnTo>
                      <a:lnTo>
                        <a:pt x="0" y="188"/>
                      </a:lnTo>
                      <a:lnTo>
                        <a:pt x="86" y="248"/>
                      </a:lnTo>
                      <a:lnTo>
                        <a:pt x="112" y="360"/>
                      </a:lnTo>
                      <a:lnTo>
                        <a:pt x="114" y="542"/>
                      </a:lnTo>
                      <a:lnTo>
                        <a:pt x="379" y="543"/>
                      </a:lnTo>
                      <a:lnTo>
                        <a:pt x="437" y="515"/>
                      </a:lnTo>
                      <a:lnTo>
                        <a:pt x="523" y="381"/>
                      </a:lnTo>
                      <a:lnTo>
                        <a:pt x="466" y="272"/>
                      </a:lnTo>
                      <a:lnTo>
                        <a:pt x="264" y="272"/>
                      </a:lnTo>
                      <a:lnTo>
                        <a:pt x="322" y="190"/>
                      </a:lnTo>
                      <a:lnTo>
                        <a:pt x="322" y="109"/>
                      </a:lnTo>
                      <a:lnTo>
                        <a:pt x="236" y="109"/>
                      </a:lnTo>
                      <a:lnTo>
                        <a:pt x="293" y="136"/>
                      </a:lnTo>
                      <a:lnTo>
                        <a:pt x="293" y="190"/>
                      </a:lnTo>
                      <a:lnTo>
                        <a:pt x="207" y="163"/>
                      </a:lnTo>
                      <a:lnTo>
                        <a:pt x="149" y="27"/>
                      </a:lnTo>
                      <a:lnTo>
                        <a:pt x="92"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15" name="Group 23"/>
              <p:cNvGrpSpPr>
                <a:grpSpLocks/>
              </p:cNvGrpSpPr>
              <p:nvPr/>
            </p:nvGrpSpPr>
            <p:grpSpPr bwMode="auto">
              <a:xfrm>
                <a:off x="2762" y="2231"/>
                <a:ext cx="458" cy="381"/>
                <a:chOff x="2762" y="2231"/>
                <a:chExt cx="458" cy="381"/>
              </a:xfrm>
            </p:grpSpPr>
            <p:sp>
              <p:nvSpPr>
                <p:cNvPr id="2783" name="Freeform 24"/>
                <p:cNvSpPr>
                  <a:spLocks/>
                </p:cNvSpPr>
                <p:nvPr/>
              </p:nvSpPr>
              <p:spPr bwMode="auto">
                <a:xfrm>
                  <a:off x="2762" y="2231"/>
                  <a:ext cx="458" cy="381"/>
                </a:xfrm>
                <a:custGeom>
                  <a:avLst/>
                  <a:gdLst>
                    <a:gd name="T0" fmla="*/ 114 w 458"/>
                    <a:gd name="T1" fmla="*/ 0 h 381"/>
                    <a:gd name="T2" fmla="*/ 56 w 458"/>
                    <a:gd name="T3" fmla="*/ 218 h 381"/>
                    <a:gd name="T4" fmla="*/ 0 w 458"/>
                    <a:gd name="T5" fmla="*/ 327 h 381"/>
                    <a:gd name="T6" fmla="*/ 0 w 458"/>
                    <a:gd name="T7" fmla="*/ 381 h 381"/>
                    <a:gd name="T8" fmla="*/ 56 w 458"/>
                    <a:gd name="T9" fmla="*/ 327 h 381"/>
                    <a:gd name="T10" fmla="*/ 458 w 458"/>
                    <a:gd name="T11" fmla="*/ 327 h 381"/>
                    <a:gd name="T12" fmla="*/ 430 w 458"/>
                    <a:gd name="T13" fmla="*/ 136 h 381"/>
                    <a:gd name="T14" fmla="*/ 458 w 458"/>
                    <a:gd name="T15" fmla="*/ 0 h 381"/>
                    <a:gd name="T16" fmla="*/ 114 w 458"/>
                    <a:gd name="T17" fmla="*/ 0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8"/>
                    <a:gd name="T28" fmla="*/ 0 h 381"/>
                    <a:gd name="T29" fmla="*/ 458 w 458"/>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8" h="381">
                      <a:moveTo>
                        <a:pt x="114" y="0"/>
                      </a:moveTo>
                      <a:lnTo>
                        <a:pt x="56" y="218"/>
                      </a:lnTo>
                      <a:lnTo>
                        <a:pt x="0" y="327"/>
                      </a:lnTo>
                      <a:lnTo>
                        <a:pt x="0" y="381"/>
                      </a:lnTo>
                      <a:lnTo>
                        <a:pt x="56" y="327"/>
                      </a:lnTo>
                      <a:lnTo>
                        <a:pt x="458" y="327"/>
                      </a:lnTo>
                      <a:lnTo>
                        <a:pt x="430" y="136"/>
                      </a:lnTo>
                      <a:lnTo>
                        <a:pt x="458" y="0"/>
                      </a:lnTo>
                      <a:lnTo>
                        <a:pt x="114" y="0"/>
                      </a:lnTo>
                      <a:close/>
                    </a:path>
                  </a:pathLst>
                </a:custGeom>
                <a:solidFill>
                  <a:srgbClr val="FFCC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4" name="Freeform 25"/>
                <p:cNvSpPr>
                  <a:spLocks/>
                </p:cNvSpPr>
                <p:nvPr/>
              </p:nvSpPr>
              <p:spPr bwMode="auto">
                <a:xfrm>
                  <a:off x="2762" y="2231"/>
                  <a:ext cx="458" cy="381"/>
                </a:xfrm>
                <a:custGeom>
                  <a:avLst/>
                  <a:gdLst>
                    <a:gd name="T0" fmla="*/ 114 w 458"/>
                    <a:gd name="T1" fmla="*/ 0 h 381"/>
                    <a:gd name="T2" fmla="*/ 56 w 458"/>
                    <a:gd name="T3" fmla="*/ 218 h 381"/>
                    <a:gd name="T4" fmla="*/ 0 w 458"/>
                    <a:gd name="T5" fmla="*/ 327 h 381"/>
                    <a:gd name="T6" fmla="*/ 0 w 458"/>
                    <a:gd name="T7" fmla="*/ 381 h 381"/>
                    <a:gd name="T8" fmla="*/ 56 w 458"/>
                    <a:gd name="T9" fmla="*/ 327 h 381"/>
                    <a:gd name="T10" fmla="*/ 458 w 458"/>
                    <a:gd name="T11" fmla="*/ 327 h 381"/>
                    <a:gd name="T12" fmla="*/ 430 w 458"/>
                    <a:gd name="T13" fmla="*/ 136 h 381"/>
                    <a:gd name="T14" fmla="*/ 458 w 458"/>
                    <a:gd name="T15" fmla="*/ 0 h 381"/>
                    <a:gd name="T16" fmla="*/ 114 w 458"/>
                    <a:gd name="T17" fmla="*/ 0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8"/>
                    <a:gd name="T28" fmla="*/ 0 h 381"/>
                    <a:gd name="T29" fmla="*/ 458 w 458"/>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8" h="381">
                      <a:moveTo>
                        <a:pt x="114" y="0"/>
                      </a:moveTo>
                      <a:lnTo>
                        <a:pt x="56" y="218"/>
                      </a:lnTo>
                      <a:lnTo>
                        <a:pt x="0" y="327"/>
                      </a:lnTo>
                      <a:lnTo>
                        <a:pt x="0" y="381"/>
                      </a:lnTo>
                      <a:lnTo>
                        <a:pt x="56" y="327"/>
                      </a:lnTo>
                      <a:lnTo>
                        <a:pt x="458" y="327"/>
                      </a:lnTo>
                      <a:lnTo>
                        <a:pt x="430" y="136"/>
                      </a:lnTo>
                      <a:lnTo>
                        <a:pt x="458" y="0"/>
                      </a:lnTo>
                      <a:lnTo>
                        <a:pt x="114"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16" name="Group 26"/>
              <p:cNvGrpSpPr>
                <a:grpSpLocks/>
              </p:cNvGrpSpPr>
              <p:nvPr/>
            </p:nvGrpSpPr>
            <p:grpSpPr bwMode="auto">
              <a:xfrm>
                <a:off x="2418" y="2773"/>
                <a:ext cx="632" cy="462"/>
                <a:chOff x="2418" y="2773"/>
                <a:chExt cx="632" cy="462"/>
              </a:xfrm>
            </p:grpSpPr>
            <p:sp>
              <p:nvSpPr>
                <p:cNvPr id="2781" name="Freeform 27"/>
                <p:cNvSpPr>
                  <a:spLocks/>
                </p:cNvSpPr>
                <p:nvPr/>
              </p:nvSpPr>
              <p:spPr bwMode="auto">
                <a:xfrm>
                  <a:off x="2418" y="2773"/>
                  <a:ext cx="632" cy="462"/>
                </a:xfrm>
                <a:custGeom>
                  <a:avLst/>
                  <a:gdLst>
                    <a:gd name="T0" fmla="*/ 0 w 632"/>
                    <a:gd name="T1" fmla="*/ 0 h 462"/>
                    <a:gd name="T2" fmla="*/ 58 w 632"/>
                    <a:gd name="T3" fmla="*/ 54 h 462"/>
                    <a:gd name="T4" fmla="*/ 115 w 632"/>
                    <a:gd name="T5" fmla="*/ 271 h 462"/>
                    <a:gd name="T6" fmla="*/ 202 w 632"/>
                    <a:gd name="T7" fmla="*/ 271 h 462"/>
                    <a:gd name="T8" fmla="*/ 230 w 632"/>
                    <a:gd name="T9" fmla="*/ 407 h 462"/>
                    <a:gd name="T10" fmla="*/ 317 w 632"/>
                    <a:gd name="T11" fmla="*/ 407 h 462"/>
                    <a:gd name="T12" fmla="*/ 317 w 632"/>
                    <a:gd name="T13" fmla="*/ 434 h 462"/>
                    <a:gd name="T14" fmla="*/ 402 w 632"/>
                    <a:gd name="T15" fmla="*/ 434 h 462"/>
                    <a:gd name="T16" fmla="*/ 459 w 632"/>
                    <a:gd name="T17" fmla="*/ 462 h 462"/>
                    <a:gd name="T18" fmla="*/ 546 w 632"/>
                    <a:gd name="T19" fmla="*/ 434 h 462"/>
                    <a:gd name="T20" fmla="*/ 632 w 632"/>
                    <a:gd name="T21" fmla="*/ 190 h 462"/>
                    <a:gd name="T22" fmla="*/ 345 w 632"/>
                    <a:gd name="T23" fmla="*/ 190 h 462"/>
                    <a:gd name="T24" fmla="*/ 202 w 632"/>
                    <a:gd name="T25" fmla="*/ 0 h 462"/>
                    <a:gd name="T26" fmla="*/ 0 w 632"/>
                    <a:gd name="T27" fmla="*/ 0 h 4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2"/>
                    <a:gd name="T43" fmla="*/ 0 h 462"/>
                    <a:gd name="T44" fmla="*/ 632 w 632"/>
                    <a:gd name="T45" fmla="*/ 462 h 4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2" h="462">
                      <a:moveTo>
                        <a:pt x="0" y="0"/>
                      </a:moveTo>
                      <a:lnTo>
                        <a:pt x="58" y="54"/>
                      </a:lnTo>
                      <a:lnTo>
                        <a:pt x="115" y="271"/>
                      </a:lnTo>
                      <a:lnTo>
                        <a:pt x="202" y="271"/>
                      </a:lnTo>
                      <a:lnTo>
                        <a:pt x="230" y="407"/>
                      </a:lnTo>
                      <a:lnTo>
                        <a:pt x="317" y="407"/>
                      </a:lnTo>
                      <a:lnTo>
                        <a:pt x="317" y="434"/>
                      </a:lnTo>
                      <a:lnTo>
                        <a:pt x="402" y="434"/>
                      </a:lnTo>
                      <a:lnTo>
                        <a:pt x="459" y="462"/>
                      </a:lnTo>
                      <a:lnTo>
                        <a:pt x="546" y="434"/>
                      </a:lnTo>
                      <a:lnTo>
                        <a:pt x="632" y="190"/>
                      </a:lnTo>
                      <a:lnTo>
                        <a:pt x="345" y="190"/>
                      </a:lnTo>
                      <a:lnTo>
                        <a:pt x="202" y="0"/>
                      </a:lnTo>
                      <a:lnTo>
                        <a:pt x="0" y="0"/>
                      </a:lnTo>
                      <a:close/>
                    </a:path>
                  </a:pathLst>
                </a:custGeom>
                <a:solidFill>
                  <a:srgbClr val="FFCC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2" name="Freeform 28"/>
                <p:cNvSpPr>
                  <a:spLocks/>
                </p:cNvSpPr>
                <p:nvPr/>
              </p:nvSpPr>
              <p:spPr bwMode="auto">
                <a:xfrm>
                  <a:off x="2418" y="2773"/>
                  <a:ext cx="632" cy="462"/>
                </a:xfrm>
                <a:custGeom>
                  <a:avLst/>
                  <a:gdLst>
                    <a:gd name="T0" fmla="*/ 0 w 632"/>
                    <a:gd name="T1" fmla="*/ 0 h 462"/>
                    <a:gd name="T2" fmla="*/ 58 w 632"/>
                    <a:gd name="T3" fmla="*/ 54 h 462"/>
                    <a:gd name="T4" fmla="*/ 115 w 632"/>
                    <a:gd name="T5" fmla="*/ 271 h 462"/>
                    <a:gd name="T6" fmla="*/ 202 w 632"/>
                    <a:gd name="T7" fmla="*/ 271 h 462"/>
                    <a:gd name="T8" fmla="*/ 230 w 632"/>
                    <a:gd name="T9" fmla="*/ 407 h 462"/>
                    <a:gd name="T10" fmla="*/ 317 w 632"/>
                    <a:gd name="T11" fmla="*/ 407 h 462"/>
                    <a:gd name="T12" fmla="*/ 317 w 632"/>
                    <a:gd name="T13" fmla="*/ 434 h 462"/>
                    <a:gd name="T14" fmla="*/ 402 w 632"/>
                    <a:gd name="T15" fmla="*/ 434 h 462"/>
                    <a:gd name="T16" fmla="*/ 459 w 632"/>
                    <a:gd name="T17" fmla="*/ 462 h 462"/>
                    <a:gd name="T18" fmla="*/ 546 w 632"/>
                    <a:gd name="T19" fmla="*/ 434 h 462"/>
                    <a:gd name="T20" fmla="*/ 632 w 632"/>
                    <a:gd name="T21" fmla="*/ 190 h 462"/>
                    <a:gd name="T22" fmla="*/ 345 w 632"/>
                    <a:gd name="T23" fmla="*/ 190 h 462"/>
                    <a:gd name="T24" fmla="*/ 202 w 632"/>
                    <a:gd name="T25" fmla="*/ 0 h 462"/>
                    <a:gd name="T26" fmla="*/ 0 w 632"/>
                    <a:gd name="T27" fmla="*/ 0 h 4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2"/>
                    <a:gd name="T43" fmla="*/ 0 h 462"/>
                    <a:gd name="T44" fmla="*/ 632 w 632"/>
                    <a:gd name="T45" fmla="*/ 462 h 4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2" h="462">
                      <a:moveTo>
                        <a:pt x="0" y="0"/>
                      </a:moveTo>
                      <a:lnTo>
                        <a:pt x="58" y="54"/>
                      </a:lnTo>
                      <a:lnTo>
                        <a:pt x="115" y="271"/>
                      </a:lnTo>
                      <a:lnTo>
                        <a:pt x="202" y="271"/>
                      </a:lnTo>
                      <a:lnTo>
                        <a:pt x="230" y="407"/>
                      </a:lnTo>
                      <a:lnTo>
                        <a:pt x="317" y="407"/>
                      </a:lnTo>
                      <a:lnTo>
                        <a:pt x="317" y="434"/>
                      </a:lnTo>
                      <a:lnTo>
                        <a:pt x="402" y="434"/>
                      </a:lnTo>
                      <a:lnTo>
                        <a:pt x="459" y="462"/>
                      </a:lnTo>
                      <a:lnTo>
                        <a:pt x="546" y="434"/>
                      </a:lnTo>
                      <a:lnTo>
                        <a:pt x="632" y="190"/>
                      </a:lnTo>
                      <a:lnTo>
                        <a:pt x="345" y="190"/>
                      </a:lnTo>
                      <a:lnTo>
                        <a:pt x="202"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17" name="Group 29"/>
              <p:cNvGrpSpPr>
                <a:grpSpLocks/>
              </p:cNvGrpSpPr>
              <p:nvPr/>
            </p:nvGrpSpPr>
            <p:grpSpPr bwMode="auto">
              <a:xfrm>
                <a:off x="2762" y="2557"/>
                <a:ext cx="458" cy="406"/>
                <a:chOff x="2762" y="2557"/>
                <a:chExt cx="458" cy="406"/>
              </a:xfrm>
            </p:grpSpPr>
            <p:sp>
              <p:nvSpPr>
                <p:cNvPr id="2779" name="Freeform 30"/>
                <p:cNvSpPr>
                  <a:spLocks/>
                </p:cNvSpPr>
                <p:nvPr/>
              </p:nvSpPr>
              <p:spPr bwMode="auto">
                <a:xfrm>
                  <a:off x="2762" y="2557"/>
                  <a:ext cx="458" cy="406"/>
                </a:xfrm>
                <a:custGeom>
                  <a:avLst/>
                  <a:gdLst>
                    <a:gd name="T0" fmla="*/ 0 w 458"/>
                    <a:gd name="T1" fmla="*/ 54 h 406"/>
                    <a:gd name="T2" fmla="*/ 0 w 458"/>
                    <a:gd name="T3" fmla="*/ 135 h 406"/>
                    <a:gd name="T4" fmla="*/ 56 w 458"/>
                    <a:gd name="T5" fmla="*/ 135 h 406"/>
                    <a:gd name="T6" fmla="*/ 114 w 458"/>
                    <a:gd name="T7" fmla="*/ 189 h 406"/>
                    <a:gd name="T8" fmla="*/ 114 w 458"/>
                    <a:gd name="T9" fmla="*/ 270 h 406"/>
                    <a:gd name="T10" fmla="*/ 85 w 458"/>
                    <a:gd name="T11" fmla="*/ 379 h 406"/>
                    <a:gd name="T12" fmla="*/ 171 w 458"/>
                    <a:gd name="T13" fmla="*/ 379 h 406"/>
                    <a:gd name="T14" fmla="*/ 171 w 458"/>
                    <a:gd name="T15" fmla="*/ 406 h 406"/>
                    <a:gd name="T16" fmla="*/ 286 w 458"/>
                    <a:gd name="T17" fmla="*/ 406 h 406"/>
                    <a:gd name="T18" fmla="*/ 343 w 458"/>
                    <a:gd name="T19" fmla="*/ 379 h 406"/>
                    <a:gd name="T20" fmla="*/ 430 w 458"/>
                    <a:gd name="T21" fmla="*/ 352 h 406"/>
                    <a:gd name="T22" fmla="*/ 343 w 458"/>
                    <a:gd name="T23" fmla="*/ 243 h 406"/>
                    <a:gd name="T24" fmla="*/ 315 w 458"/>
                    <a:gd name="T25" fmla="*/ 135 h 406"/>
                    <a:gd name="T26" fmla="*/ 401 w 458"/>
                    <a:gd name="T27" fmla="*/ 54 h 406"/>
                    <a:gd name="T28" fmla="*/ 458 w 458"/>
                    <a:gd name="T29" fmla="*/ 0 h 406"/>
                    <a:gd name="T30" fmla="*/ 56 w 458"/>
                    <a:gd name="T31" fmla="*/ 0 h 406"/>
                    <a:gd name="T32" fmla="*/ 0 w 458"/>
                    <a:gd name="T33" fmla="*/ 54 h 4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8"/>
                    <a:gd name="T52" fmla="*/ 0 h 406"/>
                    <a:gd name="T53" fmla="*/ 458 w 458"/>
                    <a:gd name="T54" fmla="*/ 406 h 4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8" h="406">
                      <a:moveTo>
                        <a:pt x="0" y="54"/>
                      </a:moveTo>
                      <a:lnTo>
                        <a:pt x="0" y="135"/>
                      </a:lnTo>
                      <a:lnTo>
                        <a:pt x="56" y="135"/>
                      </a:lnTo>
                      <a:lnTo>
                        <a:pt x="114" y="189"/>
                      </a:lnTo>
                      <a:lnTo>
                        <a:pt x="114" y="270"/>
                      </a:lnTo>
                      <a:lnTo>
                        <a:pt x="85" y="379"/>
                      </a:lnTo>
                      <a:lnTo>
                        <a:pt x="171" y="379"/>
                      </a:lnTo>
                      <a:lnTo>
                        <a:pt x="171" y="406"/>
                      </a:lnTo>
                      <a:lnTo>
                        <a:pt x="286" y="406"/>
                      </a:lnTo>
                      <a:lnTo>
                        <a:pt x="343" y="379"/>
                      </a:lnTo>
                      <a:lnTo>
                        <a:pt x="430" y="352"/>
                      </a:lnTo>
                      <a:lnTo>
                        <a:pt x="343" y="243"/>
                      </a:lnTo>
                      <a:lnTo>
                        <a:pt x="315" y="135"/>
                      </a:lnTo>
                      <a:lnTo>
                        <a:pt x="401" y="54"/>
                      </a:lnTo>
                      <a:lnTo>
                        <a:pt x="458" y="0"/>
                      </a:lnTo>
                      <a:lnTo>
                        <a:pt x="56" y="0"/>
                      </a:lnTo>
                      <a:lnTo>
                        <a:pt x="0" y="54"/>
                      </a:lnTo>
                      <a:close/>
                    </a:path>
                  </a:pathLst>
                </a:custGeom>
                <a:solidFill>
                  <a:srgbClr val="FFCC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0" name="Freeform 31"/>
                <p:cNvSpPr>
                  <a:spLocks/>
                </p:cNvSpPr>
                <p:nvPr/>
              </p:nvSpPr>
              <p:spPr bwMode="auto">
                <a:xfrm>
                  <a:off x="2762" y="2557"/>
                  <a:ext cx="458" cy="406"/>
                </a:xfrm>
                <a:custGeom>
                  <a:avLst/>
                  <a:gdLst>
                    <a:gd name="T0" fmla="*/ 0 w 458"/>
                    <a:gd name="T1" fmla="*/ 54 h 406"/>
                    <a:gd name="T2" fmla="*/ 0 w 458"/>
                    <a:gd name="T3" fmla="*/ 135 h 406"/>
                    <a:gd name="T4" fmla="*/ 56 w 458"/>
                    <a:gd name="T5" fmla="*/ 135 h 406"/>
                    <a:gd name="T6" fmla="*/ 114 w 458"/>
                    <a:gd name="T7" fmla="*/ 189 h 406"/>
                    <a:gd name="T8" fmla="*/ 114 w 458"/>
                    <a:gd name="T9" fmla="*/ 270 h 406"/>
                    <a:gd name="T10" fmla="*/ 85 w 458"/>
                    <a:gd name="T11" fmla="*/ 379 h 406"/>
                    <a:gd name="T12" fmla="*/ 171 w 458"/>
                    <a:gd name="T13" fmla="*/ 379 h 406"/>
                    <a:gd name="T14" fmla="*/ 171 w 458"/>
                    <a:gd name="T15" fmla="*/ 406 h 406"/>
                    <a:gd name="T16" fmla="*/ 286 w 458"/>
                    <a:gd name="T17" fmla="*/ 406 h 406"/>
                    <a:gd name="T18" fmla="*/ 343 w 458"/>
                    <a:gd name="T19" fmla="*/ 379 h 406"/>
                    <a:gd name="T20" fmla="*/ 430 w 458"/>
                    <a:gd name="T21" fmla="*/ 352 h 406"/>
                    <a:gd name="T22" fmla="*/ 343 w 458"/>
                    <a:gd name="T23" fmla="*/ 243 h 406"/>
                    <a:gd name="T24" fmla="*/ 315 w 458"/>
                    <a:gd name="T25" fmla="*/ 135 h 406"/>
                    <a:gd name="T26" fmla="*/ 401 w 458"/>
                    <a:gd name="T27" fmla="*/ 54 h 406"/>
                    <a:gd name="T28" fmla="*/ 458 w 458"/>
                    <a:gd name="T29" fmla="*/ 0 h 406"/>
                    <a:gd name="T30" fmla="*/ 56 w 458"/>
                    <a:gd name="T31" fmla="*/ 0 h 406"/>
                    <a:gd name="T32" fmla="*/ 0 w 458"/>
                    <a:gd name="T33" fmla="*/ 54 h 4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8"/>
                    <a:gd name="T52" fmla="*/ 0 h 406"/>
                    <a:gd name="T53" fmla="*/ 458 w 458"/>
                    <a:gd name="T54" fmla="*/ 406 h 4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8" h="406">
                      <a:moveTo>
                        <a:pt x="0" y="54"/>
                      </a:moveTo>
                      <a:lnTo>
                        <a:pt x="0" y="135"/>
                      </a:lnTo>
                      <a:lnTo>
                        <a:pt x="56" y="135"/>
                      </a:lnTo>
                      <a:lnTo>
                        <a:pt x="114" y="189"/>
                      </a:lnTo>
                      <a:lnTo>
                        <a:pt x="114" y="270"/>
                      </a:lnTo>
                      <a:lnTo>
                        <a:pt x="85" y="379"/>
                      </a:lnTo>
                      <a:lnTo>
                        <a:pt x="171" y="379"/>
                      </a:lnTo>
                      <a:lnTo>
                        <a:pt x="171" y="406"/>
                      </a:lnTo>
                      <a:lnTo>
                        <a:pt x="286" y="406"/>
                      </a:lnTo>
                      <a:lnTo>
                        <a:pt x="343" y="379"/>
                      </a:lnTo>
                      <a:lnTo>
                        <a:pt x="430" y="352"/>
                      </a:lnTo>
                      <a:lnTo>
                        <a:pt x="343" y="243"/>
                      </a:lnTo>
                      <a:lnTo>
                        <a:pt x="315" y="135"/>
                      </a:lnTo>
                      <a:lnTo>
                        <a:pt x="401" y="54"/>
                      </a:lnTo>
                      <a:lnTo>
                        <a:pt x="458" y="0"/>
                      </a:lnTo>
                      <a:lnTo>
                        <a:pt x="56" y="0"/>
                      </a:lnTo>
                      <a:lnTo>
                        <a:pt x="0" y="54"/>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18" name="Group 32"/>
              <p:cNvGrpSpPr>
                <a:grpSpLocks/>
              </p:cNvGrpSpPr>
              <p:nvPr/>
            </p:nvGrpSpPr>
            <p:grpSpPr bwMode="auto">
              <a:xfrm>
                <a:off x="3076" y="2611"/>
                <a:ext cx="490" cy="461"/>
                <a:chOff x="3076" y="2611"/>
                <a:chExt cx="490" cy="461"/>
              </a:xfrm>
            </p:grpSpPr>
            <p:sp>
              <p:nvSpPr>
                <p:cNvPr id="2777" name="Freeform 33"/>
                <p:cNvSpPr>
                  <a:spLocks/>
                </p:cNvSpPr>
                <p:nvPr/>
              </p:nvSpPr>
              <p:spPr bwMode="auto">
                <a:xfrm>
                  <a:off x="3076" y="2611"/>
                  <a:ext cx="490" cy="461"/>
                </a:xfrm>
                <a:custGeom>
                  <a:avLst/>
                  <a:gdLst>
                    <a:gd name="T0" fmla="*/ 87 w 490"/>
                    <a:gd name="T1" fmla="*/ 0 h 461"/>
                    <a:gd name="T2" fmla="*/ 0 w 490"/>
                    <a:gd name="T3" fmla="*/ 81 h 461"/>
                    <a:gd name="T4" fmla="*/ 29 w 490"/>
                    <a:gd name="T5" fmla="*/ 189 h 461"/>
                    <a:gd name="T6" fmla="*/ 115 w 490"/>
                    <a:gd name="T7" fmla="*/ 298 h 461"/>
                    <a:gd name="T8" fmla="*/ 288 w 490"/>
                    <a:gd name="T9" fmla="*/ 461 h 461"/>
                    <a:gd name="T10" fmla="*/ 346 w 490"/>
                    <a:gd name="T11" fmla="*/ 434 h 461"/>
                    <a:gd name="T12" fmla="*/ 403 w 490"/>
                    <a:gd name="T13" fmla="*/ 434 h 461"/>
                    <a:gd name="T14" fmla="*/ 403 w 490"/>
                    <a:gd name="T15" fmla="*/ 352 h 461"/>
                    <a:gd name="T16" fmla="*/ 490 w 490"/>
                    <a:gd name="T17" fmla="*/ 298 h 461"/>
                    <a:gd name="T18" fmla="*/ 403 w 490"/>
                    <a:gd name="T19" fmla="*/ 135 h 461"/>
                    <a:gd name="T20" fmla="*/ 403 w 490"/>
                    <a:gd name="T21" fmla="*/ 0 h 461"/>
                    <a:gd name="T22" fmla="*/ 87 w 490"/>
                    <a:gd name="T23" fmla="*/ 0 h 4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0"/>
                    <a:gd name="T37" fmla="*/ 0 h 461"/>
                    <a:gd name="T38" fmla="*/ 490 w 490"/>
                    <a:gd name="T39" fmla="*/ 461 h 4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0" h="461">
                      <a:moveTo>
                        <a:pt x="87" y="0"/>
                      </a:moveTo>
                      <a:lnTo>
                        <a:pt x="0" y="81"/>
                      </a:lnTo>
                      <a:lnTo>
                        <a:pt x="29" y="189"/>
                      </a:lnTo>
                      <a:lnTo>
                        <a:pt x="115" y="298"/>
                      </a:lnTo>
                      <a:lnTo>
                        <a:pt x="288" y="461"/>
                      </a:lnTo>
                      <a:lnTo>
                        <a:pt x="346" y="434"/>
                      </a:lnTo>
                      <a:lnTo>
                        <a:pt x="403" y="434"/>
                      </a:lnTo>
                      <a:lnTo>
                        <a:pt x="403" y="352"/>
                      </a:lnTo>
                      <a:lnTo>
                        <a:pt x="490" y="298"/>
                      </a:lnTo>
                      <a:lnTo>
                        <a:pt x="403" y="135"/>
                      </a:lnTo>
                      <a:lnTo>
                        <a:pt x="403" y="0"/>
                      </a:lnTo>
                      <a:lnTo>
                        <a:pt x="87" y="0"/>
                      </a:lnTo>
                      <a:close/>
                    </a:path>
                  </a:pathLst>
                </a:custGeom>
                <a:solidFill>
                  <a:srgbClr val="FFCC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reeform 34"/>
                <p:cNvSpPr>
                  <a:spLocks/>
                </p:cNvSpPr>
                <p:nvPr/>
              </p:nvSpPr>
              <p:spPr bwMode="auto">
                <a:xfrm>
                  <a:off x="3076" y="2611"/>
                  <a:ext cx="490" cy="461"/>
                </a:xfrm>
                <a:custGeom>
                  <a:avLst/>
                  <a:gdLst>
                    <a:gd name="T0" fmla="*/ 87 w 490"/>
                    <a:gd name="T1" fmla="*/ 0 h 461"/>
                    <a:gd name="T2" fmla="*/ 0 w 490"/>
                    <a:gd name="T3" fmla="*/ 81 h 461"/>
                    <a:gd name="T4" fmla="*/ 29 w 490"/>
                    <a:gd name="T5" fmla="*/ 189 h 461"/>
                    <a:gd name="T6" fmla="*/ 115 w 490"/>
                    <a:gd name="T7" fmla="*/ 298 h 461"/>
                    <a:gd name="T8" fmla="*/ 288 w 490"/>
                    <a:gd name="T9" fmla="*/ 461 h 461"/>
                    <a:gd name="T10" fmla="*/ 346 w 490"/>
                    <a:gd name="T11" fmla="*/ 434 h 461"/>
                    <a:gd name="T12" fmla="*/ 403 w 490"/>
                    <a:gd name="T13" fmla="*/ 434 h 461"/>
                    <a:gd name="T14" fmla="*/ 403 w 490"/>
                    <a:gd name="T15" fmla="*/ 352 h 461"/>
                    <a:gd name="T16" fmla="*/ 490 w 490"/>
                    <a:gd name="T17" fmla="*/ 298 h 461"/>
                    <a:gd name="T18" fmla="*/ 403 w 490"/>
                    <a:gd name="T19" fmla="*/ 135 h 461"/>
                    <a:gd name="T20" fmla="*/ 403 w 490"/>
                    <a:gd name="T21" fmla="*/ 0 h 461"/>
                    <a:gd name="T22" fmla="*/ 87 w 490"/>
                    <a:gd name="T23" fmla="*/ 0 h 4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0"/>
                    <a:gd name="T37" fmla="*/ 0 h 461"/>
                    <a:gd name="T38" fmla="*/ 490 w 490"/>
                    <a:gd name="T39" fmla="*/ 461 h 4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0" h="461">
                      <a:moveTo>
                        <a:pt x="87" y="0"/>
                      </a:moveTo>
                      <a:lnTo>
                        <a:pt x="0" y="81"/>
                      </a:lnTo>
                      <a:lnTo>
                        <a:pt x="29" y="189"/>
                      </a:lnTo>
                      <a:lnTo>
                        <a:pt x="115" y="298"/>
                      </a:lnTo>
                      <a:lnTo>
                        <a:pt x="288" y="461"/>
                      </a:lnTo>
                      <a:lnTo>
                        <a:pt x="346" y="434"/>
                      </a:lnTo>
                      <a:lnTo>
                        <a:pt x="403" y="434"/>
                      </a:lnTo>
                      <a:lnTo>
                        <a:pt x="403" y="352"/>
                      </a:lnTo>
                      <a:lnTo>
                        <a:pt x="490" y="298"/>
                      </a:lnTo>
                      <a:lnTo>
                        <a:pt x="403" y="135"/>
                      </a:lnTo>
                      <a:lnTo>
                        <a:pt x="403" y="0"/>
                      </a:lnTo>
                      <a:lnTo>
                        <a:pt x="87"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19" name="Group 35"/>
              <p:cNvGrpSpPr>
                <a:grpSpLocks/>
              </p:cNvGrpSpPr>
              <p:nvPr/>
            </p:nvGrpSpPr>
            <p:grpSpPr bwMode="auto">
              <a:xfrm>
                <a:off x="2963" y="2909"/>
                <a:ext cx="459" cy="299"/>
                <a:chOff x="2963" y="2909"/>
                <a:chExt cx="459" cy="299"/>
              </a:xfrm>
            </p:grpSpPr>
            <p:sp>
              <p:nvSpPr>
                <p:cNvPr id="2775" name="Freeform 36"/>
                <p:cNvSpPr>
                  <a:spLocks/>
                </p:cNvSpPr>
                <p:nvPr/>
              </p:nvSpPr>
              <p:spPr bwMode="auto">
                <a:xfrm>
                  <a:off x="2963" y="2909"/>
                  <a:ext cx="459" cy="299"/>
                </a:xfrm>
                <a:custGeom>
                  <a:avLst/>
                  <a:gdLst>
                    <a:gd name="T0" fmla="*/ 230 w 459"/>
                    <a:gd name="T1" fmla="*/ 0 h 299"/>
                    <a:gd name="T2" fmla="*/ 144 w 459"/>
                    <a:gd name="T3" fmla="*/ 27 h 299"/>
                    <a:gd name="T4" fmla="*/ 86 w 459"/>
                    <a:gd name="T5" fmla="*/ 54 h 299"/>
                    <a:gd name="T6" fmla="*/ 0 w 459"/>
                    <a:gd name="T7" fmla="*/ 299 h 299"/>
                    <a:gd name="T8" fmla="*/ 144 w 459"/>
                    <a:gd name="T9" fmla="*/ 299 h 299"/>
                    <a:gd name="T10" fmla="*/ 201 w 459"/>
                    <a:gd name="T11" fmla="*/ 245 h 299"/>
                    <a:gd name="T12" fmla="*/ 459 w 459"/>
                    <a:gd name="T13" fmla="*/ 190 h 299"/>
                    <a:gd name="T14" fmla="*/ 459 w 459"/>
                    <a:gd name="T15" fmla="*/ 136 h 299"/>
                    <a:gd name="T16" fmla="*/ 401 w 459"/>
                    <a:gd name="T17" fmla="*/ 163 h 299"/>
                    <a:gd name="T18" fmla="*/ 230 w 459"/>
                    <a:gd name="T19" fmla="*/ 0 h 2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99"/>
                    <a:gd name="T32" fmla="*/ 459 w 459"/>
                    <a:gd name="T33" fmla="*/ 299 h 2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99">
                      <a:moveTo>
                        <a:pt x="230" y="0"/>
                      </a:moveTo>
                      <a:lnTo>
                        <a:pt x="144" y="27"/>
                      </a:lnTo>
                      <a:lnTo>
                        <a:pt x="86" y="54"/>
                      </a:lnTo>
                      <a:lnTo>
                        <a:pt x="0" y="299"/>
                      </a:lnTo>
                      <a:lnTo>
                        <a:pt x="144" y="299"/>
                      </a:lnTo>
                      <a:lnTo>
                        <a:pt x="201" y="245"/>
                      </a:lnTo>
                      <a:lnTo>
                        <a:pt x="459" y="190"/>
                      </a:lnTo>
                      <a:lnTo>
                        <a:pt x="459" y="136"/>
                      </a:lnTo>
                      <a:lnTo>
                        <a:pt x="401" y="163"/>
                      </a:lnTo>
                      <a:lnTo>
                        <a:pt x="230" y="0"/>
                      </a:lnTo>
                      <a:close/>
                    </a:path>
                  </a:pathLst>
                </a:custGeom>
                <a:solidFill>
                  <a:srgbClr val="FFCC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6" name="Freeform 37"/>
                <p:cNvSpPr>
                  <a:spLocks/>
                </p:cNvSpPr>
                <p:nvPr/>
              </p:nvSpPr>
              <p:spPr bwMode="auto">
                <a:xfrm>
                  <a:off x="2963" y="2909"/>
                  <a:ext cx="459" cy="299"/>
                </a:xfrm>
                <a:custGeom>
                  <a:avLst/>
                  <a:gdLst>
                    <a:gd name="T0" fmla="*/ 230 w 459"/>
                    <a:gd name="T1" fmla="*/ 0 h 299"/>
                    <a:gd name="T2" fmla="*/ 144 w 459"/>
                    <a:gd name="T3" fmla="*/ 27 h 299"/>
                    <a:gd name="T4" fmla="*/ 86 w 459"/>
                    <a:gd name="T5" fmla="*/ 54 h 299"/>
                    <a:gd name="T6" fmla="*/ 0 w 459"/>
                    <a:gd name="T7" fmla="*/ 299 h 299"/>
                    <a:gd name="T8" fmla="*/ 144 w 459"/>
                    <a:gd name="T9" fmla="*/ 299 h 299"/>
                    <a:gd name="T10" fmla="*/ 201 w 459"/>
                    <a:gd name="T11" fmla="*/ 245 h 299"/>
                    <a:gd name="T12" fmla="*/ 459 w 459"/>
                    <a:gd name="T13" fmla="*/ 190 h 299"/>
                    <a:gd name="T14" fmla="*/ 459 w 459"/>
                    <a:gd name="T15" fmla="*/ 136 h 299"/>
                    <a:gd name="T16" fmla="*/ 401 w 459"/>
                    <a:gd name="T17" fmla="*/ 163 h 299"/>
                    <a:gd name="T18" fmla="*/ 230 w 459"/>
                    <a:gd name="T19" fmla="*/ 0 h 2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99"/>
                    <a:gd name="T32" fmla="*/ 459 w 459"/>
                    <a:gd name="T33" fmla="*/ 299 h 2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99">
                      <a:moveTo>
                        <a:pt x="230" y="0"/>
                      </a:moveTo>
                      <a:lnTo>
                        <a:pt x="144" y="27"/>
                      </a:lnTo>
                      <a:lnTo>
                        <a:pt x="86" y="54"/>
                      </a:lnTo>
                      <a:lnTo>
                        <a:pt x="0" y="299"/>
                      </a:lnTo>
                      <a:lnTo>
                        <a:pt x="144" y="299"/>
                      </a:lnTo>
                      <a:lnTo>
                        <a:pt x="201" y="245"/>
                      </a:lnTo>
                      <a:lnTo>
                        <a:pt x="459" y="190"/>
                      </a:lnTo>
                      <a:lnTo>
                        <a:pt x="459" y="136"/>
                      </a:lnTo>
                      <a:lnTo>
                        <a:pt x="401" y="163"/>
                      </a:lnTo>
                      <a:lnTo>
                        <a:pt x="23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20" name="Group 38"/>
              <p:cNvGrpSpPr>
                <a:grpSpLocks/>
              </p:cNvGrpSpPr>
              <p:nvPr/>
            </p:nvGrpSpPr>
            <p:grpSpPr bwMode="auto">
              <a:xfrm>
                <a:off x="2338" y="2204"/>
                <a:ext cx="544" cy="400"/>
                <a:chOff x="2338" y="2204"/>
                <a:chExt cx="544" cy="400"/>
              </a:xfrm>
            </p:grpSpPr>
            <p:sp>
              <p:nvSpPr>
                <p:cNvPr id="2773" name="Freeform 39"/>
                <p:cNvSpPr>
                  <a:spLocks/>
                </p:cNvSpPr>
                <p:nvPr/>
              </p:nvSpPr>
              <p:spPr bwMode="auto">
                <a:xfrm>
                  <a:off x="2338" y="2204"/>
                  <a:ext cx="544" cy="400"/>
                </a:xfrm>
                <a:custGeom>
                  <a:avLst/>
                  <a:gdLst>
                    <a:gd name="T0" fmla="*/ 136 w 544"/>
                    <a:gd name="T1" fmla="*/ 24 h 400"/>
                    <a:gd name="T2" fmla="*/ 111 w 544"/>
                    <a:gd name="T3" fmla="*/ 53 h 400"/>
                    <a:gd name="T4" fmla="*/ 29 w 544"/>
                    <a:gd name="T5" fmla="*/ 0 h 400"/>
                    <a:gd name="T6" fmla="*/ 0 w 544"/>
                    <a:gd name="T7" fmla="*/ 27 h 400"/>
                    <a:gd name="T8" fmla="*/ 57 w 544"/>
                    <a:gd name="T9" fmla="*/ 54 h 400"/>
                    <a:gd name="T10" fmla="*/ 115 w 544"/>
                    <a:gd name="T11" fmla="*/ 190 h 400"/>
                    <a:gd name="T12" fmla="*/ 201 w 544"/>
                    <a:gd name="T13" fmla="*/ 218 h 400"/>
                    <a:gd name="T14" fmla="*/ 201 w 544"/>
                    <a:gd name="T15" fmla="*/ 163 h 400"/>
                    <a:gd name="T16" fmla="*/ 143 w 544"/>
                    <a:gd name="T17" fmla="*/ 136 h 400"/>
                    <a:gd name="T18" fmla="*/ 229 w 544"/>
                    <a:gd name="T19" fmla="*/ 136 h 400"/>
                    <a:gd name="T20" fmla="*/ 229 w 544"/>
                    <a:gd name="T21" fmla="*/ 218 h 400"/>
                    <a:gd name="T22" fmla="*/ 172 w 544"/>
                    <a:gd name="T23" fmla="*/ 300 h 400"/>
                    <a:gd name="T24" fmla="*/ 373 w 544"/>
                    <a:gd name="T25" fmla="*/ 300 h 400"/>
                    <a:gd name="T26" fmla="*/ 423 w 544"/>
                    <a:gd name="T27" fmla="*/ 400 h 400"/>
                    <a:gd name="T28" fmla="*/ 430 w 544"/>
                    <a:gd name="T29" fmla="*/ 354 h 400"/>
                    <a:gd name="T30" fmla="*/ 487 w 544"/>
                    <a:gd name="T31" fmla="*/ 245 h 400"/>
                    <a:gd name="T32" fmla="*/ 544 w 544"/>
                    <a:gd name="T33" fmla="*/ 27 h 400"/>
                    <a:gd name="T34" fmla="*/ 143 w 544"/>
                    <a:gd name="T35" fmla="*/ 27 h 400"/>
                    <a:gd name="T36" fmla="*/ 136 w 544"/>
                    <a:gd name="T37" fmla="*/ 24 h 4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4"/>
                    <a:gd name="T58" fmla="*/ 0 h 400"/>
                    <a:gd name="T59" fmla="*/ 544 w 544"/>
                    <a:gd name="T60" fmla="*/ 400 h 4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4" h="400">
                      <a:moveTo>
                        <a:pt x="136" y="24"/>
                      </a:moveTo>
                      <a:lnTo>
                        <a:pt x="111" y="53"/>
                      </a:lnTo>
                      <a:lnTo>
                        <a:pt x="29" y="0"/>
                      </a:lnTo>
                      <a:lnTo>
                        <a:pt x="0" y="27"/>
                      </a:lnTo>
                      <a:lnTo>
                        <a:pt x="57" y="54"/>
                      </a:lnTo>
                      <a:lnTo>
                        <a:pt x="115" y="190"/>
                      </a:lnTo>
                      <a:lnTo>
                        <a:pt x="201" y="218"/>
                      </a:lnTo>
                      <a:lnTo>
                        <a:pt x="201" y="163"/>
                      </a:lnTo>
                      <a:lnTo>
                        <a:pt x="143" y="136"/>
                      </a:lnTo>
                      <a:lnTo>
                        <a:pt x="229" y="136"/>
                      </a:lnTo>
                      <a:lnTo>
                        <a:pt x="229" y="218"/>
                      </a:lnTo>
                      <a:lnTo>
                        <a:pt x="172" y="300"/>
                      </a:lnTo>
                      <a:lnTo>
                        <a:pt x="373" y="300"/>
                      </a:lnTo>
                      <a:lnTo>
                        <a:pt x="423" y="400"/>
                      </a:lnTo>
                      <a:lnTo>
                        <a:pt x="430" y="354"/>
                      </a:lnTo>
                      <a:lnTo>
                        <a:pt x="487" y="245"/>
                      </a:lnTo>
                      <a:lnTo>
                        <a:pt x="544" y="27"/>
                      </a:lnTo>
                      <a:lnTo>
                        <a:pt x="143" y="27"/>
                      </a:lnTo>
                      <a:lnTo>
                        <a:pt x="136" y="24"/>
                      </a:lnTo>
                      <a:close/>
                    </a:path>
                  </a:pathLst>
                </a:custGeom>
                <a:solidFill>
                  <a:srgbClr val="FFCC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4" name="Freeform 40"/>
                <p:cNvSpPr>
                  <a:spLocks/>
                </p:cNvSpPr>
                <p:nvPr/>
              </p:nvSpPr>
              <p:spPr bwMode="auto">
                <a:xfrm>
                  <a:off x="2338" y="2204"/>
                  <a:ext cx="544" cy="400"/>
                </a:xfrm>
                <a:custGeom>
                  <a:avLst/>
                  <a:gdLst>
                    <a:gd name="T0" fmla="*/ 136 w 544"/>
                    <a:gd name="T1" fmla="*/ 24 h 400"/>
                    <a:gd name="T2" fmla="*/ 111 w 544"/>
                    <a:gd name="T3" fmla="*/ 53 h 400"/>
                    <a:gd name="T4" fmla="*/ 29 w 544"/>
                    <a:gd name="T5" fmla="*/ 0 h 400"/>
                    <a:gd name="T6" fmla="*/ 0 w 544"/>
                    <a:gd name="T7" fmla="*/ 27 h 400"/>
                    <a:gd name="T8" fmla="*/ 57 w 544"/>
                    <a:gd name="T9" fmla="*/ 54 h 400"/>
                    <a:gd name="T10" fmla="*/ 115 w 544"/>
                    <a:gd name="T11" fmla="*/ 190 h 400"/>
                    <a:gd name="T12" fmla="*/ 201 w 544"/>
                    <a:gd name="T13" fmla="*/ 218 h 400"/>
                    <a:gd name="T14" fmla="*/ 201 w 544"/>
                    <a:gd name="T15" fmla="*/ 163 h 400"/>
                    <a:gd name="T16" fmla="*/ 143 w 544"/>
                    <a:gd name="T17" fmla="*/ 136 h 400"/>
                    <a:gd name="T18" fmla="*/ 229 w 544"/>
                    <a:gd name="T19" fmla="*/ 136 h 400"/>
                    <a:gd name="T20" fmla="*/ 229 w 544"/>
                    <a:gd name="T21" fmla="*/ 218 h 400"/>
                    <a:gd name="T22" fmla="*/ 172 w 544"/>
                    <a:gd name="T23" fmla="*/ 300 h 400"/>
                    <a:gd name="T24" fmla="*/ 373 w 544"/>
                    <a:gd name="T25" fmla="*/ 300 h 400"/>
                    <a:gd name="T26" fmla="*/ 423 w 544"/>
                    <a:gd name="T27" fmla="*/ 400 h 400"/>
                    <a:gd name="T28" fmla="*/ 430 w 544"/>
                    <a:gd name="T29" fmla="*/ 354 h 400"/>
                    <a:gd name="T30" fmla="*/ 487 w 544"/>
                    <a:gd name="T31" fmla="*/ 245 h 400"/>
                    <a:gd name="T32" fmla="*/ 544 w 544"/>
                    <a:gd name="T33" fmla="*/ 27 h 400"/>
                    <a:gd name="T34" fmla="*/ 143 w 544"/>
                    <a:gd name="T35" fmla="*/ 27 h 4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4"/>
                    <a:gd name="T55" fmla="*/ 0 h 400"/>
                    <a:gd name="T56" fmla="*/ 544 w 544"/>
                    <a:gd name="T57" fmla="*/ 400 h 4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4" h="400">
                      <a:moveTo>
                        <a:pt x="136" y="24"/>
                      </a:moveTo>
                      <a:lnTo>
                        <a:pt x="111" y="53"/>
                      </a:lnTo>
                      <a:lnTo>
                        <a:pt x="29" y="0"/>
                      </a:lnTo>
                      <a:lnTo>
                        <a:pt x="0" y="27"/>
                      </a:lnTo>
                      <a:lnTo>
                        <a:pt x="57" y="54"/>
                      </a:lnTo>
                      <a:lnTo>
                        <a:pt x="115" y="190"/>
                      </a:lnTo>
                      <a:lnTo>
                        <a:pt x="201" y="218"/>
                      </a:lnTo>
                      <a:lnTo>
                        <a:pt x="201" y="163"/>
                      </a:lnTo>
                      <a:lnTo>
                        <a:pt x="143" y="136"/>
                      </a:lnTo>
                      <a:lnTo>
                        <a:pt x="229" y="136"/>
                      </a:lnTo>
                      <a:lnTo>
                        <a:pt x="229" y="218"/>
                      </a:lnTo>
                      <a:lnTo>
                        <a:pt x="172" y="300"/>
                      </a:lnTo>
                      <a:lnTo>
                        <a:pt x="373" y="300"/>
                      </a:lnTo>
                      <a:lnTo>
                        <a:pt x="423" y="400"/>
                      </a:lnTo>
                      <a:lnTo>
                        <a:pt x="430" y="354"/>
                      </a:lnTo>
                      <a:lnTo>
                        <a:pt x="487" y="245"/>
                      </a:lnTo>
                      <a:lnTo>
                        <a:pt x="544" y="27"/>
                      </a:lnTo>
                      <a:lnTo>
                        <a:pt x="143" y="27"/>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21" name="Rectangle 41"/>
              <p:cNvSpPr>
                <a:spLocks noChangeArrowheads="1"/>
              </p:cNvSpPr>
              <p:nvPr/>
            </p:nvSpPr>
            <p:spPr bwMode="auto">
              <a:xfrm>
                <a:off x="2412" y="2567"/>
                <a:ext cx="26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POINTE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2" name="Rectangle 42"/>
              <p:cNvSpPr>
                <a:spLocks noChangeArrowheads="1"/>
              </p:cNvSpPr>
              <p:nvPr/>
            </p:nvSpPr>
            <p:spPr bwMode="auto">
              <a:xfrm>
                <a:off x="2412" y="2627"/>
                <a:ext cx="29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COUPEE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3" name="Rectangle 43"/>
              <p:cNvSpPr>
                <a:spLocks noChangeArrowheads="1"/>
              </p:cNvSpPr>
              <p:nvPr/>
            </p:nvSpPr>
            <p:spPr bwMode="auto">
              <a:xfrm>
                <a:off x="2599" y="2323"/>
                <a:ext cx="37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FELICIANA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4" name="Rectangle 44"/>
              <p:cNvSpPr>
                <a:spLocks noChangeArrowheads="1"/>
              </p:cNvSpPr>
              <p:nvPr/>
            </p:nvSpPr>
            <p:spPr bwMode="auto">
              <a:xfrm>
                <a:off x="2936" y="2306"/>
                <a:ext cx="17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EAST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5" name="Rectangle 45"/>
              <p:cNvSpPr>
                <a:spLocks noChangeArrowheads="1"/>
              </p:cNvSpPr>
              <p:nvPr/>
            </p:nvSpPr>
            <p:spPr bwMode="auto">
              <a:xfrm>
                <a:off x="2870" y="2365"/>
                <a:ext cx="37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FELICIANA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6" name="Rectangle 46"/>
              <p:cNvSpPr>
                <a:spLocks noChangeArrowheads="1"/>
              </p:cNvSpPr>
              <p:nvPr/>
            </p:nvSpPr>
            <p:spPr bwMode="auto">
              <a:xfrm>
                <a:off x="2888" y="2650"/>
                <a:ext cx="17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EAST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7" name="Rectangle 47"/>
              <p:cNvSpPr>
                <a:spLocks noChangeArrowheads="1"/>
              </p:cNvSpPr>
              <p:nvPr/>
            </p:nvSpPr>
            <p:spPr bwMode="auto">
              <a:xfrm>
                <a:off x="2900" y="2697"/>
                <a:ext cx="25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BATON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8" name="Rectangle 48"/>
              <p:cNvSpPr>
                <a:spLocks noChangeArrowheads="1"/>
              </p:cNvSpPr>
              <p:nvPr/>
            </p:nvSpPr>
            <p:spPr bwMode="auto">
              <a:xfrm>
                <a:off x="2912" y="2745"/>
                <a:ext cx="26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ROUGE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9" name="Rectangle 49"/>
              <p:cNvSpPr>
                <a:spLocks noChangeArrowheads="1"/>
              </p:cNvSpPr>
              <p:nvPr/>
            </p:nvSpPr>
            <p:spPr bwMode="auto">
              <a:xfrm>
                <a:off x="2670" y="3053"/>
                <a:ext cx="35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IBERVILLE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0" name="Rectangle 50"/>
              <p:cNvSpPr>
                <a:spLocks noChangeArrowheads="1"/>
              </p:cNvSpPr>
              <p:nvPr/>
            </p:nvSpPr>
            <p:spPr bwMode="auto">
              <a:xfrm>
                <a:off x="2692" y="2724"/>
                <a:ext cx="20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WEST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1" name="Rectangle 51"/>
              <p:cNvSpPr>
                <a:spLocks noChangeArrowheads="1"/>
              </p:cNvSpPr>
              <p:nvPr/>
            </p:nvSpPr>
            <p:spPr bwMode="auto">
              <a:xfrm>
                <a:off x="2701" y="2774"/>
                <a:ext cx="25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BATON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2" name="Rectangle 52"/>
              <p:cNvSpPr>
                <a:spLocks noChangeArrowheads="1"/>
              </p:cNvSpPr>
              <p:nvPr/>
            </p:nvSpPr>
            <p:spPr bwMode="auto">
              <a:xfrm>
                <a:off x="2710" y="2820"/>
                <a:ext cx="26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ROUGE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33" name="Group 53"/>
              <p:cNvGrpSpPr>
                <a:grpSpLocks/>
              </p:cNvGrpSpPr>
              <p:nvPr/>
            </p:nvGrpSpPr>
            <p:grpSpPr bwMode="auto">
              <a:xfrm>
                <a:off x="2246" y="2230"/>
                <a:ext cx="523" cy="543"/>
                <a:chOff x="2246" y="2230"/>
                <a:chExt cx="523" cy="543"/>
              </a:xfrm>
            </p:grpSpPr>
            <p:sp>
              <p:nvSpPr>
                <p:cNvPr id="2771" name="Freeform 54"/>
                <p:cNvSpPr>
                  <a:spLocks/>
                </p:cNvSpPr>
                <p:nvPr/>
              </p:nvSpPr>
              <p:spPr bwMode="auto">
                <a:xfrm>
                  <a:off x="2246" y="2230"/>
                  <a:ext cx="523" cy="543"/>
                </a:xfrm>
                <a:custGeom>
                  <a:avLst/>
                  <a:gdLst>
                    <a:gd name="T0" fmla="*/ 88 w 523"/>
                    <a:gd name="T1" fmla="*/ 2 h 543"/>
                    <a:gd name="T2" fmla="*/ 29 w 523"/>
                    <a:gd name="T3" fmla="*/ 53 h 543"/>
                    <a:gd name="T4" fmla="*/ 0 w 523"/>
                    <a:gd name="T5" fmla="*/ 188 h 543"/>
                    <a:gd name="T6" fmla="*/ 86 w 523"/>
                    <a:gd name="T7" fmla="*/ 248 h 543"/>
                    <a:gd name="T8" fmla="*/ 112 w 523"/>
                    <a:gd name="T9" fmla="*/ 360 h 543"/>
                    <a:gd name="T10" fmla="*/ 114 w 523"/>
                    <a:gd name="T11" fmla="*/ 542 h 543"/>
                    <a:gd name="T12" fmla="*/ 379 w 523"/>
                    <a:gd name="T13" fmla="*/ 543 h 543"/>
                    <a:gd name="T14" fmla="*/ 437 w 523"/>
                    <a:gd name="T15" fmla="*/ 515 h 543"/>
                    <a:gd name="T16" fmla="*/ 523 w 523"/>
                    <a:gd name="T17" fmla="*/ 381 h 543"/>
                    <a:gd name="T18" fmla="*/ 466 w 523"/>
                    <a:gd name="T19" fmla="*/ 272 h 543"/>
                    <a:gd name="T20" fmla="*/ 264 w 523"/>
                    <a:gd name="T21" fmla="*/ 272 h 543"/>
                    <a:gd name="T22" fmla="*/ 322 w 523"/>
                    <a:gd name="T23" fmla="*/ 190 h 543"/>
                    <a:gd name="T24" fmla="*/ 322 w 523"/>
                    <a:gd name="T25" fmla="*/ 109 h 543"/>
                    <a:gd name="T26" fmla="*/ 236 w 523"/>
                    <a:gd name="T27" fmla="*/ 109 h 543"/>
                    <a:gd name="T28" fmla="*/ 293 w 523"/>
                    <a:gd name="T29" fmla="*/ 136 h 543"/>
                    <a:gd name="T30" fmla="*/ 293 w 523"/>
                    <a:gd name="T31" fmla="*/ 190 h 543"/>
                    <a:gd name="T32" fmla="*/ 207 w 523"/>
                    <a:gd name="T33" fmla="*/ 163 h 543"/>
                    <a:gd name="T34" fmla="*/ 149 w 523"/>
                    <a:gd name="T35" fmla="*/ 27 h 543"/>
                    <a:gd name="T36" fmla="*/ 92 w 523"/>
                    <a:gd name="T37" fmla="*/ 0 h 543"/>
                    <a:gd name="T38" fmla="*/ 88 w 523"/>
                    <a:gd name="T39" fmla="*/ 2 h 5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3"/>
                    <a:gd name="T61" fmla="*/ 0 h 543"/>
                    <a:gd name="T62" fmla="*/ 523 w 523"/>
                    <a:gd name="T63" fmla="*/ 543 h 5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3" h="543">
                      <a:moveTo>
                        <a:pt x="88" y="2"/>
                      </a:moveTo>
                      <a:lnTo>
                        <a:pt x="29" y="53"/>
                      </a:lnTo>
                      <a:lnTo>
                        <a:pt x="0" y="188"/>
                      </a:lnTo>
                      <a:lnTo>
                        <a:pt x="86" y="248"/>
                      </a:lnTo>
                      <a:lnTo>
                        <a:pt x="112" y="360"/>
                      </a:lnTo>
                      <a:lnTo>
                        <a:pt x="114" y="542"/>
                      </a:lnTo>
                      <a:lnTo>
                        <a:pt x="379" y="543"/>
                      </a:lnTo>
                      <a:lnTo>
                        <a:pt x="437" y="515"/>
                      </a:lnTo>
                      <a:lnTo>
                        <a:pt x="523" y="381"/>
                      </a:lnTo>
                      <a:lnTo>
                        <a:pt x="466" y="272"/>
                      </a:lnTo>
                      <a:lnTo>
                        <a:pt x="264" y="272"/>
                      </a:lnTo>
                      <a:lnTo>
                        <a:pt x="322" y="190"/>
                      </a:lnTo>
                      <a:lnTo>
                        <a:pt x="322" y="109"/>
                      </a:lnTo>
                      <a:lnTo>
                        <a:pt x="236" y="109"/>
                      </a:lnTo>
                      <a:lnTo>
                        <a:pt x="293" y="136"/>
                      </a:lnTo>
                      <a:lnTo>
                        <a:pt x="293" y="190"/>
                      </a:lnTo>
                      <a:lnTo>
                        <a:pt x="207" y="163"/>
                      </a:lnTo>
                      <a:lnTo>
                        <a:pt x="149" y="27"/>
                      </a:lnTo>
                      <a:lnTo>
                        <a:pt x="92" y="0"/>
                      </a:lnTo>
                      <a:lnTo>
                        <a:pt x="88" y="2"/>
                      </a:lnTo>
                      <a:close/>
                    </a:path>
                  </a:pathLst>
                </a:custGeom>
                <a:solidFill>
                  <a:srgbClr val="FFCC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2" name="Freeform 55"/>
                <p:cNvSpPr>
                  <a:spLocks/>
                </p:cNvSpPr>
                <p:nvPr/>
              </p:nvSpPr>
              <p:spPr bwMode="auto">
                <a:xfrm>
                  <a:off x="2246" y="2230"/>
                  <a:ext cx="523" cy="543"/>
                </a:xfrm>
                <a:custGeom>
                  <a:avLst/>
                  <a:gdLst>
                    <a:gd name="T0" fmla="*/ 88 w 523"/>
                    <a:gd name="T1" fmla="*/ 2 h 543"/>
                    <a:gd name="T2" fmla="*/ 29 w 523"/>
                    <a:gd name="T3" fmla="*/ 53 h 543"/>
                    <a:gd name="T4" fmla="*/ 0 w 523"/>
                    <a:gd name="T5" fmla="*/ 188 h 543"/>
                    <a:gd name="T6" fmla="*/ 86 w 523"/>
                    <a:gd name="T7" fmla="*/ 248 h 543"/>
                    <a:gd name="T8" fmla="*/ 112 w 523"/>
                    <a:gd name="T9" fmla="*/ 360 h 543"/>
                    <a:gd name="T10" fmla="*/ 114 w 523"/>
                    <a:gd name="T11" fmla="*/ 542 h 543"/>
                    <a:gd name="T12" fmla="*/ 379 w 523"/>
                    <a:gd name="T13" fmla="*/ 543 h 543"/>
                    <a:gd name="T14" fmla="*/ 437 w 523"/>
                    <a:gd name="T15" fmla="*/ 515 h 543"/>
                    <a:gd name="T16" fmla="*/ 523 w 523"/>
                    <a:gd name="T17" fmla="*/ 381 h 543"/>
                    <a:gd name="T18" fmla="*/ 466 w 523"/>
                    <a:gd name="T19" fmla="*/ 272 h 543"/>
                    <a:gd name="T20" fmla="*/ 264 w 523"/>
                    <a:gd name="T21" fmla="*/ 272 h 543"/>
                    <a:gd name="T22" fmla="*/ 322 w 523"/>
                    <a:gd name="T23" fmla="*/ 190 h 543"/>
                    <a:gd name="T24" fmla="*/ 322 w 523"/>
                    <a:gd name="T25" fmla="*/ 109 h 543"/>
                    <a:gd name="T26" fmla="*/ 236 w 523"/>
                    <a:gd name="T27" fmla="*/ 109 h 543"/>
                    <a:gd name="T28" fmla="*/ 293 w 523"/>
                    <a:gd name="T29" fmla="*/ 136 h 543"/>
                    <a:gd name="T30" fmla="*/ 293 w 523"/>
                    <a:gd name="T31" fmla="*/ 190 h 543"/>
                    <a:gd name="T32" fmla="*/ 207 w 523"/>
                    <a:gd name="T33" fmla="*/ 163 h 543"/>
                    <a:gd name="T34" fmla="*/ 149 w 523"/>
                    <a:gd name="T35" fmla="*/ 27 h 543"/>
                    <a:gd name="T36" fmla="*/ 92 w 523"/>
                    <a:gd name="T37" fmla="*/ 0 h 5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3"/>
                    <a:gd name="T58" fmla="*/ 0 h 543"/>
                    <a:gd name="T59" fmla="*/ 523 w 523"/>
                    <a:gd name="T60" fmla="*/ 543 h 5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3" h="543">
                      <a:moveTo>
                        <a:pt x="88" y="2"/>
                      </a:moveTo>
                      <a:lnTo>
                        <a:pt x="29" y="53"/>
                      </a:lnTo>
                      <a:lnTo>
                        <a:pt x="0" y="188"/>
                      </a:lnTo>
                      <a:lnTo>
                        <a:pt x="86" y="248"/>
                      </a:lnTo>
                      <a:lnTo>
                        <a:pt x="112" y="360"/>
                      </a:lnTo>
                      <a:lnTo>
                        <a:pt x="114" y="542"/>
                      </a:lnTo>
                      <a:lnTo>
                        <a:pt x="379" y="543"/>
                      </a:lnTo>
                      <a:lnTo>
                        <a:pt x="437" y="515"/>
                      </a:lnTo>
                      <a:lnTo>
                        <a:pt x="523" y="381"/>
                      </a:lnTo>
                      <a:lnTo>
                        <a:pt x="466" y="272"/>
                      </a:lnTo>
                      <a:lnTo>
                        <a:pt x="264" y="272"/>
                      </a:lnTo>
                      <a:lnTo>
                        <a:pt x="322" y="190"/>
                      </a:lnTo>
                      <a:lnTo>
                        <a:pt x="322" y="109"/>
                      </a:lnTo>
                      <a:lnTo>
                        <a:pt x="236" y="109"/>
                      </a:lnTo>
                      <a:lnTo>
                        <a:pt x="293" y="136"/>
                      </a:lnTo>
                      <a:lnTo>
                        <a:pt x="293" y="190"/>
                      </a:lnTo>
                      <a:lnTo>
                        <a:pt x="207" y="163"/>
                      </a:lnTo>
                      <a:lnTo>
                        <a:pt x="149" y="27"/>
                      </a:lnTo>
                      <a:lnTo>
                        <a:pt x="92"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34" name="Group 56"/>
              <p:cNvGrpSpPr>
                <a:grpSpLocks/>
              </p:cNvGrpSpPr>
              <p:nvPr/>
            </p:nvGrpSpPr>
            <p:grpSpPr bwMode="auto">
              <a:xfrm>
                <a:off x="2762" y="2231"/>
                <a:ext cx="458" cy="381"/>
                <a:chOff x="2762" y="2231"/>
                <a:chExt cx="458" cy="381"/>
              </a:xfrm>
            </p:grpSpPr>
            <p:sp>
              <p:nvSpPr>
                <p:cNvPr id="2769" name="Freeform 57"/>
                <p:cNvSpPr>
                  <a:spLocks/>
                </p:cNvSpPr>
                <p:nvPr/>
              </p:nvSpPr>
              <p:spPr bwMode="auto">
                <a:xfrm>
                  <a:off x="2762" y="2231"/>
                  <a:ext cx="458" cy="381"/>
                </a:xfrm>
                <a:custGeom>
                  <a:avLst/>
                  <a:gdLst>
                    <a:gd name="T0" fmla="*/ 114 w 458"/>
                    <a:gd name="T1" fmla="*/ 0 h 381"/>
                    <a:gd name="T2" fmla="*/ 56 w 458"/>
                    <a:gd name="T3" fmla="*/ 218 h 381"/>
                    <a:gd name="T4" fmla="*/ 0 w 458"/>
                    <a:gd name="T5" fmla="*/ 327 h 381"/>
                    <a:gd name="T6" fmla="*/ 0 w 458"/>
                    <a:gd name="T7" fmla="*/ 381 h 381"/>
                    <a:gd name="T8" fmla="*/ 56 w 458"/>
                    <a:gd name="T9" fmla="*/ 327 h 381"/>
                    <a:gd name="T10" fmla="*/ 458 w 458"/>
                    <a:gd name="T11" fmla="*/ 327 h 381"/>
                    <a:gd name="T12" fmla="*/ 430 w 458"/>
                    <a:gd name="T13" fmla="*/ 136 h 381"/>
                    <a:gd name="T14" fmla="*/ 458 w 458"/>
                    <a:gd name="T15" fmla="*/ 0 h 381"/>
                    <a:gd name="T16" fmla="*/ 114 w 458"/>
                    <a:gd name="T17" fmla="*/ 0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8"/>
                    <a:gd name="T28" fmla="*/ 0 h 381"/>
                    <a:gd name="T29" fmla="*/ 458 w 458"/>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8" h="381">
                      <a:moveTo>
                        <a:pt x="114" y="0"/>
                      </a:moveTo>
                      <a:lnTo>
                        <a:pt x="56" y="218"/>
                      </a:lnTo>
                      <a:lnTo>
                        <a:pt x="0" y="327"/>
                      </a:lnTo>
                      <a:lnTo>
                        <a:pt x="0" y="381"/>
                      </a:lnTo>
                      <a:lnTo>
                        <a:pt x="56" y="327"/>
                      </a:lnTo>
                      <a:lnTo>
                        <a:pt x="458" y="327"/>
                      </a:lnTo>
                      <a:lnTo>
                        <a:pt x="430" y="136"/>
                      </a:lnTo>
                      <a:lnTo>
                        <a:pt x="458" y="0"/>
                      </a:lnTo>
                      <a:lnTo>
                        <a:pt x="114" y="0"/>
                      </a:lnTo>
                      <a:close/>
                    </a:path>
                  </a:pathLst>
                </a:custGeom>
                <a:solidFill>
                  <a:srgbClr val="FFCC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0" name="Freeform 58"/>
                <p:cNvSpPr>
                  <a:spLocks/>
                </p:cNvSpPr>
                <p:nvPr/>
              </p:nvSpPr>
              <p:spPr bwMode="auto">
                <a:xfrm>
                  <a:off x="2762" y="2231"/>
                  <a:ext cx="458" cy="381"/>
                </a:xfrm>
                <a:custGeom>
                  <a:avLst/>
                  <a:gdLst>
                    <a:gd name="T0" fmla="*/ 114 w 458"/>
                    <a:gd name="T1" fmla="*/ 0 h 381"/>
                    <a:gd name="T2" fmla="*/ 56 w 458"/>
                    <a:gd name="T3" fmla="*/ 218 h 381"/>
                    <a:gd name="T4" fmla="*/ 0 w 458"/>
                    <a:gd name="T5" fmla="*/ 327 h 381"/>
                    <a:gd name="T6" fmla="*/ 0 w 458"/>
                    <a:gd name="T7" fmla="*/ 381 h 381"/>
                    <a:gd name="T8" fmla="*/ 56 w 458"/>
                    <a:gd name="T9" fmla="*/ 327 h 381"/>
                    <a:gd name="T10" fmla="*/ 458 w 458"/>
                    <a:gd name="T11" fmla="*/ 327 h 381"/>
                    <a:gd name="T12" fmla="*/ 430 w 458"/>
                    <a:gd name="T13" fmla="*/ 136 h 381"/>
                    <a:gd name="T14" fmla="*/ 458 w 458"/>
                    <a:gd name="T15" fmla="*/ 0 h 381"/>
                    <a:gd name="T16" fmla="*/ 114 w 458"/>
                    <a:gd name="T17" fmla="*/ 0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8"/>
                    <a:gd name="T28" fmla="*/ 0 h 381"/>
                    <a:gd name="T29" fmla="*/ 458 w 458"/>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8" h="381">
                      <a:moveTo>
                        <a:pt x="114" y="0"/>
                      </a:moveTo>
                      <a:lnTo>
                        <a:pt x="56" y="218"/>
                      </a:lnTo>
                      <a:lnTo>
                        <a:pt x="0" y="327"/>
                      </a:lnTo>
                      <a:lnTo>
                        <a:pt x="0" y="381"/>
                      </a:lnTo>
                      <a:lnTo>
                        <a:pt x="56" y="327"/>
                      </a:lnTo>
                      <a:lnTo>
                        <a:pt x="458" y="327"/>
                      </a:lnTo>
                      <a:lnTo>
                        <a:pt x="430" y="136"/>
                      </a:lnTo>
                      <a:lnTo>
                        <a:pt x="458" y="0"/>
                      </a:lnTo>
                      <a:lnTo>
                        <a:pt x="114"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35" name="Group 59"/>
              <p:cNvGrpSpPr>
                <a:grpSpLocks/>
              </p:cNvGrpSpPr>
              <p:nvPr/>
            </p:nvGrpSpPr>
            <p:grpSpPr bwMode="auto">
              <a:xfrm>
                <a:off x="2418" y="2773"/>
                <a:ext cx="632" cy="462"/>
                <a:chOff x="2418" y="2773"/>
                <a:chExt cx="632" cy="462"/>
              </a:xfrm>
            </p:grpSpPr>
            <p:sp>
              <p:nvSpPr>
                <p:cNvPr id="2767" name="Freeform 60"/>
                <p:cNvSpPr>
                  <a:spLocks/>
                </p:cNvSpPr>
                <p:nvPr/>
              </p:nvSpPr>
              <p:spPr bwMode="auto">
                <a:xfrm>
                  <a:off x="2418" y="2773"/>
                  <a:ext cx="632" cy="462"/>
                </a:xfrm>
                <a:custGeom>
                  <a:avLst/>
                  <a:gdLst>
                    <a:gd name="T0" fmla="*/ 0 w 632"/>
                    <a:gd name="T1" fmla="*/ 0 h 462"/>
                    <a:gd name="T2" fmla="*/ 58 w 632"/>
                    <a:gd name="T3" fmla="*/ 54 h 462"/>
                    <a:gd name="T4" fmla="*/ 115 w 632"/>
                    <a:gd name="T5" fmla="*/ 271 h 462"/>
                    <a:gd name="T6" fmla="*/ 202 w 632"/>
                    <a:gd name="T7" fmla="*/ 271 h 462"/>
                    <a:gd name="T8" fmla="*/ 230 w 632"/>
                    <a:gd name="T9" fmla="*/ 407 h 462"/>
                    <a:gd name="T10" fmla="*/ 317 w 632"/>
                    <a:gd name="T11" fmla="*/ 407 h 462"/>
                    <a:gd name="T12" fmla="*/ 317 w 632"/>
                    <a:gd name="T13" fmla="*/ 434 h 462"/>
                    <a:gd name="T14" fmla="*/ 402 w 632"/>
                    <a:gd name="T15" fmla="*/ 434 h 462"/>
                    <a:gd name="T16" fmla="*/ 459 w 632"/>
                    <a:gd name="T17" fmla="*/ 462 h 462"/>
                    <a:gd name="T18" fmla="*/ 546 w 632"/>
                    <a:gd name="T19" fmla="*/ 434 h 462"/>
                    <a:gd name="T20" fmla="*/ 632 w 632"/>
                    <a:gd name="T21" fmla="*/ 190 h 462"/>
                    <a:gd name="T22" fmla="*/ 345 w 632"/>
                    <a:gd name="T23" fmla="*/ 190 h 462"/>
                    <a:gd name="T24" fmla="*/ 202 w 632"/>
                    <a:gd name="T25" fmla="*/ 0 h 462"/>
                    <a:gd name="T26" fmla="*/ 0 w 632"/>
                    <a:gd name="T27" fmla="*/ 0 h 4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2"/>
                    <a:gd name="T43" fmla="*/ 0 h 462"/>
                    <a:gd name="T44" fmla="*/ 632 w 632"/>
                    <a:gd name="T45" fmla="*/ 462 h 4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2" h="462">
                      <a:moveTo>
                        <a:pt x="0" y="0"/>
                      </a:moveTo>
                      <a:lnTo>
                        <a:pt x="58" y="54"/>
                      </a:lnTo>
                      <a:lnTo>
                        <a:pt x="115" y="271"/>
                      </a:lnTo>
                      <a:lnTo>
                        <a:pt x="202" y="271"/>
                      </a:lnTo>
                      <a:lnTo>
                        <a:pt x="230" y="407"/>
                      </a:lnTo>
                      <a:lnTo>
                        <a:pt x="317" y="407"/>
                      </a:lnTo>
                      <a:lnTo>
                        <a:pt x="317" y="434"/>
                      </a:lnTo>
                      <a:lnTo>
                        <a:pt x="402" y="434"/>
                      </a:lnTo>
                      <a:lnTo>
                        <a:pt x="459" y="462"/>
                      </a:lnTo>
                      <a:lnTo>
                        <a:pt x="546" y="434"/>
                      </a:lnTo>
                      <a:lnTo>
                        <a:pt x="632" y="190"/>
                      </a:lnTo>
                      <a:lnTo>
                        <a:pt x="345" y="190"/>
                      </a:lnTo>
                      <a:lnTo>
                        <a:pt x="202" y="0"/>
                      </a:lnTo>
                      <a:lnTo>
                        <a:pt x="0" y="0"/>
                      </a:lnTo>
                      <a:close/>
                    </a:path>
                  </a:pathLst>
                </a:custGeom>
                <a:solidFill>
                  <a:srgbClr val="FFCC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8" name="Freeform 61"/>
                <p:cNvSpPr>
                  <a:spLocks/>
                </p:cNvSpPr>
                <p:nvPr/>
              </p:nvSpPr>
              <p:spPr bwMode="auto">
                <a:xfrm>
                  <a:off x="2418" y="2773"/>
                  <a:ext cx="632" cy="462"/>
                </a:xfrm>
                <a:custGeom>
                  <a:avLst/>
                  <a:gdLst>
                    <a:gd name="T0" fmla="*/ 0 w 632"/>
                    <a:gd name="T1" fmla="*/ 0 h 462"/>
                    <a:gd name="T2" fmla="*/ 58 w 632"/>
                    <a:gd name="T3" fmla="*/ 54 h 462"/>
                    <a:gd name="T4" fmla="*/ 115 w 632"/>
                    <a:gd name="T5" fmla="*/ 271 h 462"/>
                    <a:gd name="T6" fmla="*/ 202 w 632"/>
                    <a:gd name="T7" fmla="*/ 271 h 462"/>
                    <a:gd name="T8" fmla="*/ 230 w 632"/>
                    <a:gd name="T9" fmla="*/ 407 h 462"/>
                    <a:gd name="T10" fmla="*/ 317 w 632"/>
                    <a:gd name="T11" fmla="*/ 407 h 462"/>
                    <a:gd name="T12" fmla="*/ 317 w 632"/>
                    <a:gd name="T13" fmla="*/ 434 h 462"/>
                    <a:gd name="T14" fmla="*/ 402 w 632"/>
                    <a:gd name="T15" fmla="*/ 434 h 462"/>
                    <a:gd name="T16" fmla="*/ 459 w 632"/>
                    <a:gd name="T17" fmla="*/ 462 h 462"/>
                    <a:gd name="T18" fmla="*/ 546 w 632"/>
                    <a:gd name="T19" fmla="*/ 434 h 462"/>
                    <a:gd name="T20" fmla="*/ 632 w 632"/>
                    <a:gd name="T21" fmla="*/ 190 h 462"/>
                    <a:gd name="T22" fmla="*/ 345 w 632"/>
                    <a:gd name="T23" fmla="*/ 190 h 462"/>
                    <a:gd name="T24" fmla="*/ 202 w 632"/>
                    <a:gd name="T25" fmla="*/ 0 h 462"/>
                    <a:gd name="T26" fmla="*/ 0 w 632"/>
                    <a:gd name="T27" fmla="*/ 0 h 4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2"/>
                    <a:gd name="T43" fmla="*/ 0 h 462"/>
                    <a:gd name="T44" fmla="*/ 632 w 632"/>
                    <a:gd name="T45" fmla="*/ 462 h 4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2" h="462">
                      <a:moveTo>
                        <a:pt x="0" y="0"/>
                      </a:moveTo>
                      <a:lnTo>
                        <a:pt x="58" y="54"/>
                      </a:lnTo>
                      <a:lnTo>
                        <a:pt x="115" y="271"/>
                      </a:lnTo>
                      <a:lnTo>
                        <a:pt x="202" y="271"/>
                      </a:lnTo>
                      <a:lnTo>
                        <a:pt x="230" y="407"/>
                      </a:lnTo>
                      <a:lnTo>
                        <a:pt x="317" y="407"/>
                      </a:lnTo>
                      <a:lnTo>
                        <a:pt x="317" y="434"/>
                      </a:lnTo>
                      <a:lnTo>
                        <a:pt x="402" y="434"/>
                      </a:lnTo>
                      <a:lnTo>
                        <a:pt x="459" y="462"/>
                      </a:lnTo>
                      <a:lnTo>
                        <a:pt x="546" y="434"/>
                      </a:lnTo>
                      <a:lnTo>
                        <a:pt x="632" y="190"/>
                      </a:lnTo>
                      <a:lnTo>
                        <a:pt x="345" y="190"/>
                      </a:lnTo>
                      <a:lnTo>
                        <a:pt x="202"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36" name="Group 62"/>
              <p:cNvGrpSpPr>
                <a:grpSpLocks/>
              </p:cNvGrpSpPr>
              <p:nvPr/>
            </p:nvGrpSpPr>
            <p:grpSpPr bwMode="auto">
              <a:xfrm>
                <a:off x="2762" y="2557"/>
                <a:ext cx="458" cy="406"/>
                <a:chOff x="2762" y="2557"/>
                <a:chExt cx="458" cy="406"/>
              </a:xfrm>
            </p:grpSpPr>
            <p:sp>
              <p:nvSpPr>
                <p:cNvPr id="2765" name="Freeform 63"/>
                <p:cNvSpPr>
                  <a:spLocks/>
                </p:cNvSpPr>
                <p:nvPr/>
              </p:nvSpPr>
              <p:spPr bwMode="auto">
                <a:xfrm>
                  <a:off x="2762" y="2557"/>
                  <a:ext cx="458" cy="406"/>
                </a:xfrm>
                <a:custGeom>
                  <a:avLst/>
                  <a:gdLst>
                    <a:gd name="T0" fmla="*/ 0 w 458"/>
                    <a:gd name="T1" fmla="*/ 54 h 406"/>
                    <a:gd name="T2" fmla="*/ 0 w 458"/>
                    <a:gd name="T3" fmla="*/ 135 h 406"/>
                    <a:gd name="T4" fmla="*/ 56 w 458"/>
                    <a:gd name="T5" fmla="*/ 135 h 406"/>
                    <a:gd name="T6" fmla="*/ 114 w 458"/>
                    <a:gd name="T7" fmla="*/ 189 h 406"/>
                    <a:gd name="T8" fmla="*/ 114 w 458"/>
                    <a:gd name="T9" fmla="*/ 270 h 406"/>
                    <a:gd name="T10" fmla="*/ 85 w 458"/>
                    <a:gd name="T11" fmla="*/ 379 h 406"/>
                    <a:gd name="T12" fmla="*/ 171 w 458"/>
                    <a:gd name="T13" fmla="*/ 379 h 406"/>
                    <a:gd name="T14" fmla="*/ 171 w 458"/>
                    <a:gd name="T15" fmla="*/ 406 h 406"/>
                    <a:gd name="T16" fmla="*/ 286 w 458"/>
                    <a:gd name="T17" fmla="*/ 406 h 406"/>
                    <a:gd name="T18" fmla="*/ 343 w 458"/>
                    <a:gd name="T19" fmla="*/ 379 h 406"/>
                    <a:gd name="T20" fmla="*/ 430 w 458"/>
                    <a:gd name="T21" fmla="*/ 352 h 406"/>
                    <a:gd name="T22" fmla="*/ 343 w 458"/>
                    <a:gd name="T23" fmla="*/ 243 h 406"/>
                    <a:gd name="T24" fmla="*/ 315 w 458"/>
                    <a:gd name="T25" fmla="*/ 135 h 406"/>
                    <a:gd name="T26" fmla="*/ 401 w 458"/>
                    <a:gd name="T27" fmla="*/ 54 h 406"/>
                    <a:gd name="T28" fmla="*/ 458 w 458"/>
                    <a:gd name="T29" fmla="*/ 0 h 406"/>
                    <a:gd name="T30" fmla="*/ 56 w 458"/>
                    <a:gd name="T31" fmla="*/ 0 h 406"/>
                    <a:gd name="T32" fmla="*/ 0 w 458"/>
                    <a:gd name="T33" fmla="*/ 54 h 4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8"/>
                    <a:gd name="T52" fmla="*/ 0 h 406"/>
                    <a:gd name="T53" fmla="*/ 458 w 458"/>
                    <a:gd name="T54" fmla="*/ 406 h 4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8" h="406">
                      <a:moveTo>
                        <a:pt x="0" y="54"/>
                      </a:moveTo>
                      <a:lnTo>
                        <a:pt x="0" y="135"/>
                      </a:lnTo>
                      <a:lnTo>
                        <a:pt x="56" y="135"/>
                      </a:lnTo>
                      <a:lnTo>
                        <a:pt x="114" y="189"/>
                      </a:lnTo>
                      <a:lnTo>
                        <a:pt x="114" y="270"/>
                      </a:lnTo>
                      <a:lnTo>
                        <a:pt x="85" y="379"/>
                      </a:lnTo>
                      <a:lnTo>
                        <a:pt x="171" y="379"/>
                      </a:lnTo>
                      <a:lnTo>
                        <a:pt x="171" y="406"/>
                      </a:lnTo>
                      <a:lnTo>
                        <a:pt x="286" y="406"/>
                      </a:lnTo>
                      <a:lnTo>
                        <a:pt x="343" y="379"/>
                      </a:lnTo>
                      <a:lnTo>
                        <a:pt x="430" y="352"/>
                      </a:lnTo>
                      <a:lnTo>
                        <a:pt x="343" y="243"/>
                      </a:lnTo>
                      <a:lnTo>
                        <a:pt x="315" y="135"/>
                      </a:lnTo>
                      <a:lnTo>
                        <a:pt x="401" y="54"/>
                      </a:lnTo>
                      <a:lnTo>
                        <a:pt x="458" y="0"/>
                      </a:lnTo>
                      <a:lnTo>
                        <a:pt x="56" y="0"/>
                      </a:lnTo>
                      <a:lnTo>
                        <a:pt x="0" y="54"/>
                      </a:lnTo>
                      <a:close/>
                    </a:path>
                  </a:pathLst>
                </a:custGeom>
                <a:solidFill>
                  <a:srgbClr val="FFCC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6" name="Freeform 64"/>
                <p:cNvSpPr>
                  <a:spLocks/>
                </p:cNvSpPr>
                <p:nvPr/>
              </p:nvSpPr>
              <p:spPr bwMode="auto">
                <a:xfrm>
                  <a:off x="2762" y="2557"/>
                  <a:ext cx="458" cy="406"/>
                </a:xfrm>
                <a:custGeom>
                  <a:avLst/>
                  <a:gdLst>
                    <a:gd name="T0" fmla="*/ 0 w 458"/>
                    <a:gd name="T1" fmla="*/ 54 h 406"/>
                    <a:gd name="T2" fmla="*/ 0 w 458"/>
                    <a:gd name="T3" fmla="*/ 135 h 406"/>
                    <a:gd name="T4" fmla="*/ 56 w 458"/>
                    <a:gd name="T5" fmla="*/ 135 h 406"/>
                    <a:gd name="T6" fmla="*/ 114 w 458"/>
                    <a:gd name="T7" fmla="*/ 189 h 406"/>
                    <a:gd name="T8" fmla="*/ 114 w 458"/>
                    <a:gd name="T9" fmla="*/ 270 h 406"/>
                    <a:gd name="T10" fmla="*/ 85 w 458"/>
                    <a:gd name="T11" fmla="*/ 379 h 406"/>
                    <a:gd name="T12" fmla="*/ 171 w 458"/>
                    <a:gd name="T13" fmla="*/ 379 h 406"/>
                    <a:gd name="T14" fmla="*/ 171 w 458"/>
                    <a:gd name="T15" fmla="*/ 406 h 406"/>
                    <a:gd name="T16" fmla="*/ 286 w 458"/>
                    <a:gd name="T17" fmla="*/ 406 h 406"/>
                    <a:gd name="T18" fmla="*/ 343 w 458"/>
                    <a:gd name="T19" fmla="*/ 379 h 406"/>
                    <a:gd name="T20" fmla="*/ 430 w 458"/>
                    <a:gd name="T21" fmla="*/ 352 h 406"/>
                    <a:gd name="T22" fmla="*/ 343 w 458"/>
                    <a:gd name="T23" fmla="*/ 243 h 406"/>
                    <a:gd name="T24" fmla="*/ 315 w 458"/>
                    <a:gd name="T25" fmla="*/ 135 h 406"/>
                    <a:gd name="T26" fmla="*/ 401 w 458"/>
                    <a:gd name="T27" fmla="*/ 54 h 406"/>
                    <a:gd name="T28" fmla="*/ 458 w 458"/>
                    <a:gd name="T29" fmla="*/ 0 h 406"/>
                    <a:gd name="T30" fmla="*/ 56 w 458"/>
                    <a:gd name="T31" fmla="*/ 0 h 406"/>
                    <a:gd name="T32" fmla="*/ 0 w 458"/>
                    <a:gd name="T33" fmla="*/ 54 h 4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8"/>
                    <a:gd name="T52" fmla="*/ 0 h 406"/>
                    <a:gd name="T53" fmla="*/ 458 w 458"/>
                    <a:gd name="T54" fmla="*/ 406 h 4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8" h="406">
                      <a:moveTo>
                        <a:pt x="0" y="54"/>
                      </a:moveTo>
                      <a:lnTo>
                        <a:pt x="0" y="135"/>
                      </a:lnTo>
                      <a:lnTo>
                        <a:pt x="56" y="135"/>
                      </a:lnTo>
                      <a:lnTo>
                        <a:pt x="114" y="189"/>
                      </a:lnTo>
                      <a:lnTo>
                        <a:pt x="114" y="270"/>
                      </a:lnTo>
                      <a:lnTo>
                        <a:pt x="85" y="379"/>
                      </a:lnTo>
                      <a:lnTo>
                        <a:pt x="171" y="379"/>
                      </a:lnTo>
                      <a:lnTo>
                        <a:pt x="171" y="406"/>
                      </a:lnTo>
                      <a:lnTo>
                        <a:pt x="286" y="406"/>
                      </a:lnTo>
                      <a:lnTo>
                        <a:pt x="343" y="379"/>
                      </a:lnTo>
                      <a:lnTo>
                        <a:pt x="430" y="352"/>
                      </a:lnTo>
                      <a:lnTo>
                        <a:pt x="343" y="243"/>
                      </a:lnTo>
                      <a:lnTo>
                        <a:pt x="315" y="135"/>
                      </a:lnTo>
                      <a:lnTo>
                        <a:pt x="401" y="54"/>
                      </a:lnTo>
                      <a:lnTo>
                        <a:pt x="458" y="0"/>
                      </a:lnTo>
                      <a:lnTo>
                        <a:pt x="56" y="0"/>
                      </a:lnTo>
                      <a:lnTo>
                        <a:pt x="0" y="54"/>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37" name="Group 65"/>
              <p:cNvGrpSpPr>
                <a:grpSpLocks/>
              </p:cNvGrpSpPr>
              <p:nvPr/>
            </p:nvGrpSpPr>
            <p:grpSpPr bwMode="auto">
              <a:xfrm>
                <a:off x="3072" y="2605"/>
                <a:ext cx="494" cy="467"/>
                <a:chOff x="3072" y="2605"/>
                <a:chExt cx="494" cy="467"/>
              </a:xfrm>
            </p:grpSpPr>
            <p:sp>
              <p:nvSpPr>
                <p:cNvPr id="2763" name="Freeform 66"/>
                <p:cNvSpPr>
                  <a:spLocks/>
                </p:cNvSpPr>
                <p:nvPr/>
              </p:nvSpPr>
              <p:spPr bwMode="auto">
                <a:xfrm>
                  <a:off x="3076" y="2611"/>
                  <a:ext cx="490" cy="461"/>
                </a:xfrm>
                <a:custGeom>
                  <a:avLst/>
                  <a:gdLst>
                    <a:gd name="T0" fmla="*/ 87 w 490"/>
                    <a:gd name="T1" fmla="*/ 0 h 461"/>
                    <a:gd name="T2" fmla="*/ 0 w 490"/>
                    <a:gd name="T3" fmla="*/ 81 h 461"/>
                    <a:gd name="T4" fmla="*/ 29 w 490"/>
                    <a:gd name="T5" fmla="*/ 189 h 461"/>
                    <a:gd name="T6" fmla="*/ 115 w 490"/>
                    <a:gd name="T7" fmla="*/ 298 h 461"/>
                    <a:gd name="T8" fmla="*/ 288 w 490"/>
                    <a:gd name="T9" fmla="*/ 461 h 461"/>
                    <a:gd name="T10" fmla="*/ 346 w 490"/>
                    <a:gd name="T11" fmla="*/ 434 h 461"/>
                    <a:gd name="T12" fmla="*/ 403 w 490"/>
                    <a:gd name="T13" fmla="*/ 434 h 461"/>
                    <a:gd name="T14" fmla="*/ 403 w 490"/>
                    <a:gd name="T15" fmla="*/ 352 h 461"/>
                    <a:gd name="T16" fmla="*/ 490 w 490"/>
                    <a:gd name="T17" fmla="*/ 298 h 461"/>
                    <a:gd name="T18" fmla="*/ 403 w 490"/>
                    <a:gd name="T19" fmla="*/ 135 h 461"/>
                    <a:gd name="T20" fmla="*/ 403 w 490"/>
                    <a:gd name="T21" fmla="*/ 0 h 461"/>
                    <a:gd name="T22" fmla="*/ 87 w 490"/>
                    <a:gd name="T23" fmla="*/ 0 h 4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0"/>
                    <a:gd name="T37" fmla="*/ 0 h 461"/>
                    <a:gd name="T38" fmla="*/ 490 w 490"/>
                    <a:gd name="T39" fmla="*/ 461 h 4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0" h="461">
                      <a:moveTo>
                        <a:pt x="87" y="0"/>
                      </a:moveTo>
                      <a:lnTo>
                        <a:pt x="0" y="81"/>
                      </a:lnTo>
                      <a:lnTo>
                        <a:pt x="29" y="189"/>
                      </a:lnTo>
                      <a:lnTo>
                        <a:pt x="115" y="298"/>
                      </a:lnTo>
                      <a:lnTo>
                        <a:pt x="288" y="461"/>
                      </a:lnTo>
                      <a:lnTo>
                        <a:pt x="346" y="434"/>
                      </a:lnTo>
                      <a:lnTo>
                        <a:pt x="403" y="434"/>
                      </a:lnTo>
                      <a:lnTo>
                        <a:pt x="403" y="352"/>
                      </a:lnTo>
                      <a:lnTo>
                        <a:pt x="490" y="298"/>
                      </a:lnTo>
                      <a:lnTo>
                        <a:pt x="403" y="135"/>
                      </a:lnTo>
                      <a:lnTo>
                        <a:pt x="403" y="0"/>
                      </a:lnTo>
                      <a:lnTo>
                        <a:pt x="87" y="0"/>
                      </a:lnTo>
                      <a:close/>
                    </a:path>
                  </a:pathLst>
                </a:custGeom>
                <a:solidFill>
                  <a:srgbClr val="FFCC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4" name="Freeform 67"/>
                <p:cNvSpPr>
                  <a:spLocks/>
                </p:cNvSpPr>
                <p:nvPr/>
              </p:nvSpPr>
              <p:spPr bwMode="auto">
                <a:xfrm>
                  <a:off x="3072" y="2605"/>
                  <a:ext cx="490" cy="461"/>
                </a:xfrm>
                <a:custGeom>
                  <a:avLst/>
                  <a:gdLst>
                    <a:gd name="T0" fmla="*/ 87 w 490"/>
                    <a:gd name="T1" fmla="*/ 0 h 461"/>
                    <a:gd name="T2" fmla="*/ 0 w 490"/>
                    <a:gd name="T3" fmla="*/ 81 h 461"/>
                    <a:gd name="T4" fmla="*/ 29 w 490"/>
                    <a:gd name="T5" fmla="*/ 189 h 461"/>
                    <a:gd name="T6" fmla="*/ 115 w 490"/>
                    <a:gd name="T7" fmla="*/ 298 h 461"/>
                    <a:gd name="T8" fmla="*/ 288 w 490"/>
                    <a:gd name="T9" fmla="*/ 461 h 461"/>
                    <a:gd name="T10" fmla="*/ 346 w 490"/>
                    <a:gd name="T11" fmla="*/ 434 h 461"/>
                    <a:gd name="T12" fmla="*/ 403 w 490"/>
                    <a:gd name="T13" fmla="*/ 434 h 461"/>
                    <a:gd name="T14" fmla="*/ 403 w 490"/>
                    <a:gd name="T15" fmla="*/ 352 h 461"/>
                    <a:gd name="T16" fmla="*/ 490 w 490"/>
                    <a:gd name="T17" fmla="*/ 298 h 461"/>
                    <a:gd name="T18" fmla="*/ 403 w 490"/>
                    <a:gd name="T19" fmla="*/ 135 h 461"/>
                    <a:gd name="T20" fmla="*/ 403 w 490"/>
                    <a:gd name="T21" fmla="*/ 0 h 461"/>
                    <a:gd name="T22" fmla="*/ 87 w 490"/>
                    <a:gd name="T23" fmla="*/ 0 h 4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0"/>
                    <a:gd name="T37" fmla="*/ 0 h 461"/>
                    <a:gd name="T38" fmla="*/ 490 w 490"/>
                    <a:gd name="T39" fmla="*/ 461 h 4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0" h="461">
                      <a:moveTo>
                        <a:pt x="87" y="0"/>
                      </a:moveTo>
                      <a:lnTo>
                        <a:pt x="0" y="81"/>
                      </a:lnTo>
                      <a:lnTo>
                        <a:pt x="29" y="189"/>
                      </a:lnTo>
                      <a:lnTo>
                        <a:pt x="115" y="298"/>
                      </a:lnTo>
                      <a:lnTo>
                        <a:pt x="288" y="461"/>
                      </a:lnTo>
                      <a:lnTo>
                        <a:pt x="346" y="434"/>
                      </a:lnTo>
                      <a:lnTo>
                        <a:pt x="403" y="434"/>
                      </a:lnTo>
                      <a:lnTo>
                        <a:pt x="403" y="352"/>
                      </a:lnTo>
                      <a:lnTo>
                        <a:pt x="490" y="298"/>
                      </a:lnTo>
                      <a:lnTo>
                        <a:pt x="403" y="135"/>
                      </a:lnTo>
                      <a:lnTo>
                        <a:pt x="403" y="0"/>
                      </a:lnTo>
                      <a:lnTo>
                        <a:pt x="87"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38" name="Group 68"/>
              <p:cNvGrpSpPr>
                <a:grpSpLocks/>
              </p:cNvGrpSpPr>
              <p:nvPr/>
            </p:nvGrpSpPr>
            <p:grpSpPr bwMode="auto">
              <a:xfrm>
                <a:off x="2963" y="2909"/>
                <a:ext cx="459" cy="299"/>
                <a:chOff x="2963" y="2909"/>
                <a:chExt cx="459" cy="299"/>
              </a:xfrm>
            </p:grpSpPr>
            <p:sp>
              <p:nvSpPr>
                <p:cNvPr id="2761" name="Freeform 69"/>
                <p:cNvSpPr>
                  <a:spLocks/>
                </p:cNvSpPr>
                <p:nvPr/>
              </p:nvSpPr>
              <p:spPr bwMode="auto">
                <a:xfrm>
                  <a:off x="2963" y="2909"/>
                  <a:ext cx="459" cy="299"/>
                </a:xfrm>
                <a:custGeom>
                  <a:avLst/>
                  <a:gdLst>
                    <a:gd name="T0" fmla="*/ 230 w 459"/>
                    <a:gd name="T1" fmla="*/ 0 h 299"/>
                    <a:gd name="T2" fmla="*/ 144 w 459"/>
                    <a:gd name="T3" fmla="*/ 27 h 299"/>
                    <a:gd name="T4" fmla="*/ 86 w 459"/>
                    <a:gd name="T5" fmla="*/ 54 h 299"/>
                    <a:gd name="T6" fmla="*/ 0 w 459"/>
                    <a:gd name="T7" fmla="*/ 299 h 299"/>
                    <a:gd name="T8" fmla="*/ 144 w 459"/>
                    <a:gd name="T9" fmla="*/ 299 h 299"/>
                    <a:gd name="T10" fmla="*/ 201 w 459"/>
                    <a:gd name="T11" fmla="*/ 245 h 299"/>
                    <a:gd name="T12" fmla="*/ 459 w 459"/>
                    <a:gd name="T13" fmla="*/ 190 h 299"/>
                    <a:gd name="T14" fmla="*/ 459 w 459"/>
                    <a:gd name="T15" fmla="*/ 136 h 299"/>
                    <a:gd name="T16" fmla="*/ 401 w 459"/>
                    <a:gd name="T17" fmla="*/ 163 h 299"/>
                    <a:gd name="T18" fmla="*/ 230 w 459"/>
                    <a:gd name="T19" fmla="*/ 0 h 2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99"/>
                    <a:gd name="T32" fmla="*/ 459 w 459"/>
                    <a:gd name="T33" fmla="*/ 299 h 2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99">
                      <a:moveTo>
                        <a:pt x="230" y="0"/>
                      </a:moveTo>
                      <a:lnTo>
                        <a:pt x="144" y="27"/>
                      </a:lnTo>
                      <a:lnTo>
                        <a:pt x="86" y="54"/>
                      </a:lnTo>
                      <a:lnTo>
                        <a:pt x="0" y="299"/>
                      </a:lnTo>
                      <a:lnTo>
                        <a:pt x="144" y="299"/>
                      </a:lnTo>
                      <a:lnTo>
                        <a:pt x="201" y="245"/>
                      </a:lnTo>
                      <a:lnTo>
                        <a:pt x="459" y="190"/>
                      </a:lnTo>
                      <a:lnTo>
                        <a:pt x="459" y="136"/>
                      </a:lnTo>
                      <a:lnTo>
                        <a:pt x="401" y="163"/>
                      </a:lnTo>
                      <a:lnTo>
                        <a:pt x="230" y="0"/>
                      </a:lnTo>
                      <a:close/>
                    </a:path>
                  </a:pathLst>
                </a:custGeom>
                <a:solidFill>
                  <a:srgbClr val="FFCC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2" name="Freeform 70"/>
                <p:cNvSpPr>
                  <a:spLocks/>
                </p:cNvSpPr>
                <p:nvPr/>
              </p:nvSpPr>
              <p:spPr bwMode="auto">
                <a:xfrm>
                  <a:off x="2963" y="2909"/>
                  <a:ext cx="459" cy="299"/>
                </a:xfrm>
                <a:custGeom>
                  <a:avLst/>
                  <a:gdLst>
                    <a:gd name="T0" fmla="*/ 230 w 459"/>
                    <a:gd name="T1" fmla="*/ 0 h 299"/>
                    <a:gd name="T2" fmla="*/ 144 w 459"/>
                    <a:gd name="T3" fmla="*/ 27 h 299"/>
                    <a:gd name="T4" fmla="*/ 86 w 459"/>
                    <a:gd name="T5" fmla="*/ 54 h 299"/>
                    <a:gd name="T6" fmla="*/ 0 w 459"/>
                    <a:gd name="T7" fmla="*/ 299 h 299"/>
                    <a:gd name="T8" fmla="*/ 144 w 459"/>
                    <a:gd name="T9" fmla="*/ 299 h 299"/>
                    <a:gd name="T10" fmla="*/ 201 w 459"/>
                    <a:gd name="T11" fmla="*/ 245 h 299"/>
                    <a:gd name="T12" fmla="*/ 459 w 459"/>
                    <a:gd name="T13" fmla="*/ 190 h 299"/>
                    <a:gd name="T14" fmla="*/ 459 w 459"/>
                    <a:gd name="T15" fmla="*/ 136 h 299"/>
                    <a:gd name="T16" fmla="*/ 401 w 459"/>
                    <a:gd name="T17" fmla="*/ 163 h 299"/>
                    <a:gd name="T18" fmla="*/ 230 w 459"/>
                    <a:gd name="T19" fmla="*/ 0 h 2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99"/>
                    <a:gd name="T32" fmla="*/ 459 w 459"/>
                    <a:gd name="T33" fmla="*/ 299 h 2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99">
                      <a:moveTo>
                        <a:pt x="230" y="0"/>
                      </a:moveTo>
                      <a:lnTo>
                        <a:pt x="144" y="27"/>
                      </a:lnTo>
                      <a:lnTo>
                        <a:pt x="86" y="54"/>
                      </a:lnTo>
                      <a:lnTo>
                        <a:pt x="0" y="299"/>
                      </a:lnTo>
                      <a:lnTo>
                        <a:pt x="144" y="299"/>
                      </a:lnTo>
                      <a:lnTo>
                        <a:pt x="201" y="245"/>
                      </a:lnTo>
                      <a:lnTo>
                        <a:pt x="459" y="190"/>
                      </a:lnTo>
                      <a:lnTo>
                        <a:pt x="459" y="136"/>
                      </a:lnTo>
                      <a:lnTo>
                        <a:pt x="401" y="163"/>
                      </a:lnTo>
                      <a:lnTo>
                        <a:pt x="23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39" name="Group 71"/>
              <p:cNvGrpSpPr>
                <a:grpSpLocks/>
              </p:cNvGrpSpPr>
              <p:nvPr/>
            </p:nvGrpSpPr>
            <p:grpSpPr bwMode="auto">
              <a:xfrm>
                <a:off x="2338" y="2204"/>
                <a:ext cx="544" cy="400"/>
                <a:chOff x="2338" y="2204"/>
                <a:chExt cx="544" cy="400"/>
              </a:xfrm>
            </p:grpSpPr>
            <p:sp>
              <p:nvSpPr>
                <p:cNvPr id="2759" name="Freeform 72"/>
                <p:cNvSpPr>
                  <a:spLocks/>
                </p:cNvSpPr>
                <p:nvPr/>
              </p:nvSpPr>
              <p:spPr bwMode="auto">
                <a:xfrm>
                  <a:off x="2338" y="2204"/>
                  <a:ext cx="544" cy="400"/>
                </a:xfrm>
                <a:custGeom>
                  <a:avLst/>
                  <a:gdLst>
                    <a:gd name="T0" fmla="*/ 136 w 544"/>
                    <a:gd name="T1" fmla="*/ 24 h 400"/>
                    <a:gd name="T2" fmla="*/ 111 w 544"/>
                    <a:gd name="T3" fmla="*/ 53 h 400"/>
                    <a:gd name="T4" fmla="*/ 29 w 544"/>
                    <a:gd name="T5" fmla="*/ 0 h 400"/>
                    <a:gd name="T6" fmla="*/ 0 w 544"/>
                    <a:gd name="T7" fmla="*/ 27 h 400"/>
                    <a:gd name="T8" fmla="*/ 57 w 544"/>
                    <a:gd name="T9" fmla="*/ 54 h 400"/>
                    <a:gd name="T10" fmla="*/ 115 w 544"/>
                    <a:gd name="T11" fmla="*/ 190 h 400"/>
                    <a:gd name="T12" fmla="*/ 201 w 544"/>
                    <a:gd name="T13" fmla="*/ 218 h 400"/>
                    <a:gd name="T14" fmla="*/ 201 w 544"/>
                    <a:gd name="T15" fmla="*/ 163 h 400"/>
                    <a:gd name="T16" fmla="*/ 143 w 544"/>
                    <a:gd name="T17" fmla="*/ 136 h 400"/>
                    <a:gd name="T18" fmla="*/ 229 w 544"/>
                    <a:gd name="T19" fmla="*/ 136 h 400"/>
                    <a:gd name="T20" fmla="*/ 229 w 544"/>
                    <a:gd name="T21" fmla="*/ 218 h 400"/>
                    <a:gd name="T22" fmla="*/ 172 w 544"/>
                    <a:gd name="T23" fmla="*/ 300 h 400"/>
                    <a:gd name="T24" fmla="*/ 373 w 544"/>
                    <a:gd name="T25" fmla="*/ 300 h 400"/>
                    <a:gd name="T26" fmla="*/ 423 w 544"/>
                    <a:gd name="T27" fmla="*/ 400 h 400"/>
                    <a:gd name="T28" fmla="*/ 430 w 544"/>
                    <a:gd name="T29" fmla="*/ 354 h 400"/>
                    <a:gd name="T30" fmla="*/ 487 w 544"/>
                    <a:gd name="T31" fmla="*/ 245 h 400"/>
                    <a:gd name="T32" fmla="*/ 544 w 544"/>
                    <a:gd name="T33" fmla="*/ 27 h 400"/>
                    <a:gd name="T34" fmla="*/ 143 w 544"/>
                    <a:gd name="T35" fmla="*/ 27 h 400"/>
                    <a:gd name="T36" fmla="*/ 136 w 544"/>
                    <a:gd name="T37" fmla="*/ 24 h 4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4"/>
                    <a:gd name="T58" fmla="*/ 0 h 400"/>
                    <a:gd name="T59" fmla="*/ 544 w 544"/>
                    <a:gd name="T60" fmla="*/ 400 h 4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4" h="400">
                      <a:moveTo>
                        <a:pt x="136" y="24"/>
                      </a:moveTo>
                      <a:lnTo>
                        <a:pt x="111" y="53"/>
                      </a:lnTo>
                      <a:lnTo>
                        <a:pt x="29" y="0"/>
                      </a:lnTo>
                      <a:lnTo>
                        <a:pt x="0" y="27"/>
                      </a:lnTo>
                      <a:lnTo>
                        <a:pt x="57" y="54"/>
                      </a:lnTo>
                      <a:lnTo>
                        <a:pt x="115" y="190"/>
                      </a:lnTo>
                      <a:lnTo>
                        <a:pt x="201" y="218"/>
                      </a:lnTo>
                      <a:lnTo>
                        <a:pt x="201" y="163"/>
                      </a:lnTo>
                      <a:lnTo>
                        <a:pt x="143" y="136"/>
                      </a:lnTo>
                      <a:lnTo>
                        <a:pt x="229" y="136"/>
                      </a:lnTo>
                      <a:lnTo>
                        <a:pt x="229" y="218"/>
                      </a:lnTo>
                      <a:lnTo>
                        <a:pt x="172" y="300"/>
                      </a:lnTo>
                      <a:lnTo>
                        <a:pt x="373" y="300"/>
                      </a:lnTo>
                      <a:lnTo>
                        <a:pt x="423" y="400"/>
                      </a:lnTo>
                      <a:lnTo>
                        <a:pt x="430" y="354"/>
                      </a:lnTo>
                      <a:lnTo>
                        <a:pt x="487" y="245"/>
                      </a:lnTo>
                      <a:lnTo>
                        <a:pt x="544" y="27"/>
                      </a:lnTo>
                      <a:lnTo>
                        <a:pt x="143" y="27"/>
                      </a:lnTo>
                      <a:lnTo>
                        <a:pt x="136" y="24"/>
                      </a:lnTo>
                      <a:close/>
                    </a:path>
                  </a:pathLst>
                </a:custGeom>
                <a:solidFill>
                  <a:srgbClr val="FFCC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0" name="Freeform 73"/>
                <p:cNvSpPr>
                  <a:spLocks/>
                </p:cNvSpPr>
                <p:nvPr/>
              </p:nvSpPr>
              <p:spPr bwMode="auto">
                <a:xfrm>
                  <a:off x="2338" y="2204"/>
                  <a:ext cx="544" cy="400"/>
                </a:xfrm>
                <a:custGeom>
                  <a:avLst/>
                  <a:gdLst>
                    <a:gd name="T0" fmla="*/ 136 w 544"/>
                    <a:gd name="T1" fmla="*/ 24 h 400"/>
                    <a:gd name="T2" fmla="*/ 111 w 544"/>
                    <a:gd name="T3" fmla="*/ 53 h 400"/>
                    <a:gd name="T4" fmla="*/ 29 w 544"/>
                    <a:gd name="T5" fmla="*/ 0 h 400"/>
                    <a:gd name="T6" fmla="*/ 0 w 544"/>
                    <a:gd name="T7" fmla="*/ 27 h 400"/>
                    <a:gd name="T8" fmla="*/ 57 w 544"/>
                    <a:gd name="T9" fmla="*/ 54 h 400"/>
                    <a:gd name="T10" fmla="*/ 115 w 544"/>
                    <a:gd name="T11" fmla="*/ 190 h 400"/>
                    <a:gd name="T12" fmla="*/ 201 w 544"/>
                    <a:gd name="T13" fmla="*/ 218 h 400"/>
                    <a:gd name="T14" fmla="*/ 201 w 544"/>
                    <a:gd name="T15" fmla="*/ 163 h 400"/>
                    <a:gd name="T16" fmla="*/ 143 w 544"/>
                    <a:gd name="T17" fmla="*/ 136 h 400"/>
                    <a:gd name="T18" fmla="*/ 229 w 544"/>
                    <a:gd name="T19" fmla="*/ 136 h 400"/>
                    <a:gd name="T20" fmla="*/ 229 w 544"/>
                    <a:gd name="T21" fmla="*/ 218 h 400"/>
                    <a:gd name="T22" fmla="*/ 172 w 544"/>
                    <a:gd name="T23" fmla="*/ 300 h 400"/>
                    <a:gd name="T24" fmla="*/ 373 w 544"/>
                    <a:gd name="T25" fmla="*/ 300 h 400"/>
                    <a:gd name="T26" fmla="*/ 423 w 544"/>
                    <a:gd name="T27" fmla="*/ 400 h 400"/>
                    <a:gd name="T28" fmla="*/ 430 w 544"/>
                    <a:gd name="T29" fmla="*/ 354 h 400"/>
                    <a:gd name="T30" fmla="*/ 487 w 544"/>
                    <a:gd name="T31" fmla="*/ 245 h 400"/>
                    <a:gd name="T32" fmla="*/ 544 w 544"/>
                    <a:gd name="T33" fmla="*/ 27 h 400"/>
                    <a:gd name="T34" fmla="*/ 143 w 544"/>
                    <a:gd name="T35" fmla="*/ 27 h 4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4"/>
                    <a:gd name="T55" fmla="*/ 0 h 400"/>
                    <a:gd name="T56" fmla="*/ 544 w 544"/>
                    <a:gd name="T57" fmla="*/ 400 h 4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4" h="400">
                      <a:moveTo>
                        <a:pt x="136" y="24"/>
                      </a:moveTo>
                      <a:lnTo>
                        <a:pt x="111" y="53"/>
                      </a:lnTo>
                      <a:lnTo>
                        <a:pt x="29" y="0"/>
                      </a:lnTo>
                      <a:lnTo>
                        <a:pt x="0" y="27"/>
                      </a:lnTo>
                      <a:lnTo>
                        <a:pt x="57" y="54"/>
                      </a:lnTo>
                      <a:lnTo>
                        <a:pt x="115" y="190"/>
                      </a:lnTo>
                      <a:lnTo>
                        <a:pt x="201" y="218"/>
                      </a:lnTo>
                      <a:lnTo>
                        <a:pt x="201" y="163"/>
                      </a:lnTo>
                      <a:lnTo>
                        <a:pt x="143" y="136"/>
                      </a:lnTo>
                      <a:lnTo>
                        <a:pt x="229" y="136"/>
                      </a:lnTo>
                      <a:lnTo>
                        <a:pt x="229" y="218"/>
                      </a:lnTo>
                      <a:lnTo>
                        <a:pt x="172" y="300"/>
                      </a:lnTo>
                      <a:lnTo>
                        <a:pt x="373" y="300"/>
                      </a:lnTo>
                      <a:lnTo>
                        <a:pt x="423" y="400"/>
                      </a:lnTo>
                      <a:lnTo>
                        <a:pt x="430" y="354"/>
                      </a:lnTo>
                      <a:lnTo>
                        <a:pt x="487" y="245"/>
                      </a:lnTo>
                      <a:lnTo>
                        <a:pt x="544" y="27"/>
                      </a:lnTo>
                      <a:lnTo>
                        <a:pt x="143" y="27"/>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40" name="Rectangle 74"/>
              <p:cNvSpPr>
                <a:spLocks noChangeArrowheads="1"/>
              </p:cNvSpPr>
              <p:nvPr/>
            </p:nvSpPr>
            <p:spPr bwMode="auto">
              <a:xfrm>
                <a:off x="2412" y="2567"/>
                <a:ext cx="26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POINTE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1" name="Rectangle 75"/>
              <p:cNvSpPr>
                <a:spLocks noChangeArrowheads="1"/>
              </p:cNvSpPr>
              <p:nvPr/>
            </p:nvSpPr>
            <p:spPr bwMode="auto">
              <a:xfrm>
                <a:off x="2412" y="2627"/>
                <a:ext cx="29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COUPEE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2" name="Rectangle 76"/>
              <p:cNvSpPr>
                <a:spLocks noChangeArrowheads="1"/>
              </p:cNvSpPr>
              <p:nvPr/>
            </p:nvSpPr>
            <p:spPr bwMode="auto">
              <a:xfrm>
                <a:off x="2599" y="2323"/>
                <a:ext cx="37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FELICIANA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3" name="Rectangle 77"/>
              <p:cNvSpPr>
                <a:spLocks noChangeArrowheads="1"/>
              </p:cNvSpPr>
              <p:nvPr/>
            </p:nvSpPr>
            <p:spPr bwMode="auto">
              <a:xfrm>
                <a:off x="2936" y="2306"/>
                <a:ext cx="17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EAST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4" name="Rectangle 78"/>
              <p:cNvSpPr>
                <a:spLocks noChangeArrowheads="1"/>
              </p:cNvSpPr>
              <p:nvPr/>
            </p:nvSpPr>
            <p:spPr bwMode="auto">
              <a:xfrm>
                <a:off x="2870" y="2365"/>
                <a:ext cx="37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FELICIANA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5" name="Rectangle 79"/>
              <p:cNvSpPr>
                <a:spLocks noChangeArrowheads="1"/>
              </p:cNvSpPr>
              <p:nvPr/>
            </p:nvSpPr>
            <p:spPr bwMode="auto">
              <a:xfrm>
                <a:off x="2888" y="2650"/>
                <a:ext cx="0" cy="265"/>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6" name="Rectangle 80"/>
              <p:cNvSpPr>
                <a:spLocks noChangeArrowheads="1"/>
              </p:cNvSpPr>
              <p:nvPr/>
            </p:nvSpPr>
            <p:spPr bwMode="auto">
              <a:xfrm>
                <a:off x="2853" y="2809"/>
                <a:ext cx="292" cy="103"/>
              </a:xfrm>
              <a:prstGeom prst="rect">
                <a:avLst/>
              </a:prstGeom>
              <a:noFill/>
              <a:ln w="9525">
                <a:noFill/>
                <a:miter lim="800000"/>
                <a:headEnd/>
                <a:tailEnd/>
              </a:ln>
            </p:spPr>
            <p:txBody>
              <a:bodyPr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Calibri" panose="020F0502020204030204"/>
                    <a:ea typeface="+mn-ea"/>
                    <a:cs typeface="+mn-cs"/>
                  </a:rPr>
                  <a:t>    EBR</a:t>
                </a:r>
              </a:p>
            </p:txBody>
          </p:sp>
          <p:sp>
            <p:nvSpPr>
              <p:cNvPr id="2747" name="Rectangle 81"/>
              <p:cNvSpPr>
                <a:spLocks noChangeArrowheads="1"/>
              </p:cNvSpPr>
              <p:nvPr/>
            </p:nvSpPr>
            <p:spPr bwMode="auto">
              <a:xfrm>
                <a:off x="2912" y="2745"/>
                <a:ext cx="0" cy="265"/>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8" name="Rectangle 82"/>
              <p:cNvSpPr>
                <a:spLocks noChangeArrowheads="1"/>
              </p:cNvSpPr>
              <p:nvPr/>
            </p:nvSpPr>
            <p:spPr bwMode="auto">
              <a:xfrm>
                <a:off x="2617" y="3002"/>
                <a:ext cx="35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IBERVILLE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9" name="Rectangle 83"/>
              <p:cNvSpPr>
                <a:spLocks noChangeArrowheads="1"/>
              </p:cNvSpPr>
              <p:nvPr/>
            </p:nvSpPr>
            <p:spPr bwMode="auto">
              <a:xfrm>
                <a:off x="2692" y="2724"/>
                <a:ext cx="20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WEST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0" name="Rectangle 84"/>
              <p:cNvSpPr>
                <a:spLocks noChangeArrowheads="1"/>
              </p:cNvSpPr>
              <p:nvPr/>
            </p:nvSpPr>
            <p:spPr bwMode="auto">
              <a:xfrm>
                <a:off x="2701" y="2774"/>
                <a:ext cx="25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BATON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1" name="Rectangle 85"/>
              <p:cNvSpPr>
                <a:spLocks noChangeArrowheads="1"/>
              </p:cNvSpPr>
              <p:nvPr/>
            </p:nvSpPr>
            <p:spPr bwMode="auto">
              <a:xfrm>
                <a:off x="2710" y="2820"/>
                <a:ext cx="26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ROUGE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52" name="Group 87"/>
              <p:cNvGrpSpPr>
                <a:grpSpLocks/>
              </p:cNvGrpSpPr>
              <p:nvPr/>
            </p:nvGrpSpPr>
            <p:grpSpPr bwMode="auto">
              <a:xfrm>
                <a:off x="2618" y="2611"/>
                <a:ext cx="315" cy="352"/>
                <a:chOff x="2618" y="2611"/>
                <a:chExt cx="315" cy="352"/>
              </a:xfrm>
            </p:grpSpPr>
            <p:sp>
              <p:nvSpPr>
                <p:cNvPr id="2757" name="Freeform 88"/>
                <p:cNvSpPr>
                  <a:spLocks/>
                </p:cNvSpPr>
                <p:nvPr/>
              </p:nvSpPr>
              <p:spPr bwMode="auto">
                <a:xfrm>
                  <a:off x="2618" y="2611"/>
                  <a:ext cx="315" cy="352"/>
                </a:xfrm>
                <a:custGeom>
                  <a:avLst/>
                  <a:gdLst>
                    <a:gd name="T0" fmla="*/ 0 w 315"/>
                    <a:gd name="T1" fmla="*/ 162 h 352"/>
                    <a:gd name="T2" fmla="*/ 144 w 315"/>
                    <a:gd name="T3" fmla="*/ 352 h 352"/>
                    <a:gd name="T4" fmla="*/ 315 w 315"/>
                    <a:gd name="T5" fmla="*/ 352 h 352"/>
                    <a:gd name="T6" fmla="*/ 315 w 315"/>
                    <a:gd name="T7" fmla="*/ 325 h 352"/>
                    <a:gd name="T8" fmla="*/ 229 w 315"/>
                    <a:gd name="T9" fmla="*/ 325 h 352"/>
                    <a:gd name="T10" fmla="*/ 258 w 315"/>
                    <a:gd name="T11" fmla="*/ 216 h 352"/>
                    <a:gd name="T12" fmla="*/ 258 w 315"/>
                    <a:gd name="T13" fmla="*/ 135 h 352"/>
                    <a:gd name="T14" fmla="*/ 200 w 315"/>
                    <a:gd name="T15" fmla="*/ 81 h 352"/>
                    <a:gd name="T16" fmla="*/ 144 w 315"/>
                    <a:gd name="T17" fmla="*/ 81 h 352"/>
                    <a:gd name="T18" fmla="*/ 144 w 315"/>
                    <a:gd name="T19" fmla="*/ 0 h 352"/>
                    <a:gd name="T20" fmla="*/ 57 w 315"/>
                    <a:gd name="T21" fmla="*/ 135 h 352"/>
                    <a:gd name="T22" fmla="*/ 0 w 315"/>
                    <a:gd name="T23" fmla="*/ 162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5"/>
                    <a:gd name="T37" fmla="*/ 0 h 352"/>
                    <a:gd name="T38" fmla="*/ 315 w 315"/>
                    <a:gd name="T39" fmla="*/ 352 h 3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5" h="352">
                      <a:moveTo>
                        <a:pt x="0" y="162"/>
                      </a:moveTo>
                      <a:lnTo>
                        <a:pt x="144" y="352"/>
                      </a:lnTo>
                      <a:lnTo>
                        <a:pt x="315" y="352"/>
                      </a:lnTo>
                      <a:lnTo>
                        <a:pt x="315" y="325"/>
                      </a:lnTo>
                      <a:lnTo>
                        <a:pt x="229" y="325"/>
                      </a:lnTo>
                      <a:lnTo>
                        <a:pt x="258" y="216"/>
                      </a:lnTo>
                      <a:lnTo>
                        <a:pt x="258" y="135"/>
                      </a:lnTo>
                      <a:lnTo>
                        <a:pt x="200" y="81"/>
                      </a:lnTo>
                      <a:lnTo>
                        <a:pt x="144" y="81"/>
                      </a:lnTo>
                      <a:lnTo>
                        <a:pt x="144" y="0"/>
                      </a:lnTo>
                      <a:lnTo>
                        <a:pt x="57" y="135"/>
                      </a:lnTo>
                      <a:lnTo>
                        <a:pt x="0" y="162"/>
                      </a:lnTo>
                      <a:close/>
                    </a:path>
                  </a:pathLst>
                </a:custGeom>
                <a:solidFill>
                  <a:srgbClr val="FFCC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8" name="Freeform 89"/>
                <p:cNvSpPr>
                  <a:spLocks/>
                </p:cNvSpPr>
                <p:nvPr/>
              </p:nvSpPr>
              <p:spPr bwMode="auto">
                <a:xfrm>
                  <a:off x="2618" y="2611"/>
                  <a:ext cx="315" cy="352"/>
                </a:xfrm>
                <a:custGeom>
                  <a:avLst/>
                  <a:gdLst>
                    <a:gd name="T0" fmla="*/ 0 w 315"/>
                    <a:gd name="T1" fmla="*/ 162 h 352"/>
                    <a:gd name="T2" fmla="*/ 144 w 315"/>
                    <a:gd name="T3" fmla="*/ 352 h 352"/>
                    <a:gd name="T4" fmla="*/ 315 w 315"/>
                    <a:gd name="T5" fmla="*/ 352 h 352"/>
                    <a:gd name="T6" fmla="*/ 315 w 315"/>
                    <a:gd name="T7" fmla="*/ 325 h 352"/>
                    <a:gd name="T8" fmla="*/ 229 w 315"/>
                    <a:gd name="T9" fmla="*/ 325 h 352"/>
                    <a:gd name="T10" fmla="*/ 258 w 315"/>
                    <a:gd name="T11" fmla="*/ 216 h 352"/>
                    <a:gd name="T12" fmla="*/ 258 w 315"/>
                    <a:gd name="T13" fmla="*/ 135 h 352"/>
                    <a:gd name="T14" fmla="*/ 200 w 315"/>
                    <a:gd name="T15" fmla="*/ 81 h 352"/>
                    <a:gd name="T16" fmla="*/ 144 w 315"/>
                    <a:gd name="T17" fmla="*/ 81 h 352"/>
                    <a:gd name="T18" fmla="*/ 144 w 315"/>
                    <a:gd name="T19" fmla="*/ 0 h 352"/>
                    <a:gd name="T20" fmla="*/ 57 w 315"/>
                    <a:gd name="T21" fmla="*/ 135 h 352"/>
                    <a:gd name="T22" fmla="*/ 0 w 315"/>
                    <a:gd name="T23" fmla="*/ 162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5"/>
                    <a:gd name="T37" fmla="*/ 0 h 352"/>
                    <a:gd name="T38" fmla="*/ 315 w 315"/>
                    <a:gd name="T39" fmla="*/ 352 h 3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5" h="352">
                      <a:moveTo>
                        <a:pt x="0" y="162"/>
                      </a:moveTo>
                      <a:lnTo>
                        <a:pt x="144" y="352"/>
                      </a:lnTo>
                      <a:lnTo>
                        <a:pt x="315" y="352"/>
                      </a:lnTo>
                      <a:lnTo>
                        <a:pt x="315" y="325"/>
                      </a:lnTo>
                      <a:lnTo>
                        <a:pt x="229" y="325"/>
                      </a:lnTo>
                      <a:lnTo>
                        <a:pt x="258" y="216"/>
                      </a:lnTo>
                      <a:lnTo>
                        <a:pt x="258" y="135"/>
                      </a:lnTo>
                      <a:lnTo>
                        <a:pt x="200" y="81"/>
                      </a:lnTo>
                      <a:lnTo>
                        <a:pt x="144" y="81"/>
                      </a:lnTo>
                      <a:lnTo>
                        <a:pt x="144" y="0"/>
                      </a:lnTo>
                      <a:lnTo>
                        <a:pt x="57" y="135"/>
                      </a:lnTo>
                      <a:lnTo>
                        <a:pt x="0" y="162"/>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53" name="Group 90"/>
              <p:cNvGrpSpPr>
                <a:grpSpLocks/>
              </p:cNvGrpSpPr>
              <p:nvPr/>
            </p:nvGrpSpPr>
            <p:grpSpPr bwMode="auto">
              <a:xfrm>
                <a:off x="2611" y="2611"/>
                <a:ext cx="388" cy="354"/>
                <a:chOff x="2611" y="2611"/>
                <a:chExt cx="388" cy="354"/>
              </a:xfrm>
            </p:grpSpPr>
            <p:sp>
              <p:nvSpPr>
                <p:cNvPr id="2755" name="Freeform 91"/>
                <p:cNvSpPr>
                  <a:spLocks/>
                </p:cNvSpPr>
                <p:nvPr/>
              </p:nvSpPr>
              <p:spPr bwMode="auto">
                <a:xfrm>
                  <a:off x="2618" y="2611"/>
                  <a:ext cx="381" cy="352"/>
                </a:xfrm>
                <a:custGeom>
                  <a:avLst/>
                  <a:gdLst>
                    <a:gd name="T0" fmla="*/ 0 w 315"/>
                    <a:gd name="T1" fmla="*/ 162 h 352"/>
                    <a:gd name="T2" fmla="*/ 4410 w 315"/>
                    <a:gd name="T3" fmla="*/ 352 h 352"/>
                    <a:gd name="T4" fmla="*/ 9683 w 315"/>
                    <a:gd name="T5" fmla="*/ 352 h 352"/>
                    <a:gd name="T6" fmla="*/ 9683 w 315"/>
                    <a:gd name="T7" fmla="*/ 325 h 352"/>
                    <a:gd name="T8" fmla="*/ 7032 w 315"/>
                    <a:gd name="T9" fmla="*/ 325 h 352"/>
                    <a:gd name="T10" fmla="*/ 7920 w 315"/>
                    <a:gd name="T11" fmla="*/ 216 h 352"/>
                    <a:gd name="T12" fmla="*/ 7920 w 315"/>
                    <a:gd name="T13" fmla="*/ 135 h 352"/>
                    <a:gd name="T14" fmla="*/ 6142 w 315"/>
                    <a:gd name="T15" fmla="*/ 81 h 352"/>
                    <a:gd name="T16" fmla="*/ 4410 w 315"/>
                    <a:gd name="T17" fmla="*/ 81 h 352"/>
                    <a:gd name="T18" fmla="*/ 4410 w 315"/>
                    <a:gd name="T19" fmla="*/ 0 h 352"/>
                    <a:gd name="T20" fmla="*/ 1733 w 315"/>
                    <a:gd name="T21" fmla="*/ 135 h 352"/>
                    <a:gd name="T22" fmla="*/ 0 w 315"/>
                    <a:gd name="T23" fmla="*/ 162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5"/>
                    <a:gd name="T37" fmla="*/ 0 h 352"/>
                    <a:gd name="T38" fmla="*/ 315 w 315"/>
                    <a:gd name="T39" fmla="*/ 352 h 3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5" h="352">
                      <a:moveTo>
                        <a:pt x="0" y="162"/>
                      </a:moveTo>
                      <a:lnTo>
                        <a:pt x="144" y="352"/>
                      </a:lnTo>
                      <a:lnTo>
                        <a:pt x="315" y="352"/>
                      </a:lnTo>
                      <a:lnTo>
                        <a:pt x="315" y="325"/>
                      </a:lnTo>
                      <a:lnTo>
                        <a:pt x="229" y="325"/>
                      </a:lnTo>
                      <a:lnTo>
                        <a:pt x="258" y="216"/>
                      </a:lnTo>
                      <a:lnTo>
                        <a:pt x="258" y="135"/>
                      </a:lnTo>
                      <a:lnTo>
                        <a:pt x="200" y="81"/>
                      </a:lnTo>
                      <a:lnTo>
                        <a:pt x="144" y="81"/>
                      </a:lnTo>
                      <a:lnTo>
                        <a:pt x="144" y="0"/>
                      </a:lnTo>
                      <a:lnTo>
                        <a:pt x="57" y="135"/>
                      </a:lnTo>
                      <a:lnTo>
                        <a:pt x="0" y="162"/>
                      </a:lnTo>
                      <a:close/>
                    </a:path>
                  </a:pathLst>
                </a:custGeom>
                <a:solidFill>
                  <a:srgbClr val="FFCC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756" name="Freeform 92"/>
                <p:cNvSpPr>
                  <a:spLocks/>
                </p:cNvSpPr>
                <p:nvPr/>
              </p:nvSpPr>
              <p:spPr bwMode="auto">
                <a:xfrm>
                  <a:off x="2611" y="2613"/>
                  <a:ext cx="315" cy="352"/>
                </a:xfrm>
                <a:custGeom>
                  <a:avLst/>
                  <a:gdLst>
                    <a:gd name="T0" fmla="*/ 0 w 315"/>
                    <a:gd name="T1" fmla="*/ 162 h 352"/>
                    <a:gd name="T2" fmla="*/ 144 w 315"/>
                    <a:gd name="T3" fmla="*/ 352 h 352"/>
                    <a:gd name="T4" fmla="*/ 315 w 315"/>
                    <a:gd name="T5" fmla="*/ 352 h 352"/>
                    <a:gd name="T6" fmla="*/ 315 w 315"/>
                    <a:gd name="T7" fmla="*/ 325 h 352"/>
                    <a:gd name="T8" fmla="*/ 229 w 315"/>
                    <a:gd name="T9" fmla="*/ 325 h 352"/>
                    <a:gd name="T10" fmla="*/ 258 w 315"/>
                    <a:gd name="T11" fmla="*/ 216 h 352"/>
                    <a:gd name="T12" fmla="*/ 258 w 315"/>
                    <a:gd name="T13" fmla="*/ 135 h 352"/>
                    <a:gd name="T14" fmla="*/ 200 w 315"/>
                    <a:gd name="T15" fmla="*/ 81 h 352"/>
                    <a:gd name="T16" fmla="*/ 144 w 315"/>
                    <a:gd name="T17" fmla="*/ 81 h 352"/>
                    <a:gd name="T18" fmla="*/ 144 w 315"/>
                    <a:gd name="T19" fmla="*/ 0 h 352"/>
                    <a:gd name="T20" fmla="*/ 57 w 315"/>
                    <a:gd name="T21" fmla="*/ 135 h 352"/>
                    <a:gd name="T22" fmla="*/ 0 w 315"/>
                    <a:gd name="T23" fmla="*/ 162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5"/>
                    <a:gd name="T37" fmla="*/ 0 h 352"/>
                    <a:gd name="T38" fmla="*/ 315 w 315"/>
                    <a:gd name="T39" fmla="*/ 352 h 3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5" h="352">
                      <a:moveTo>
                        <a:pt x="0" y="162"/>
                      </a:moveTo>
                      <a:lnTo>
                        <a:pt x="144" y="352"/>
                      </a:lnTo>
                      <a:lnTo>
                        <a:pt x="315" y="352"/>
                      </a:lnTo>
                      <a:lnTo>
                        <a:pt x="315" y="325"/>
                      </a:lnTo>
                      <a:lnTo>
                        <a:pt x="229" y="325"/>
                      </a:lnTo>
                      <a:lnTo>
                        <a:pt x="258" y="216"/>
                      </a:lnTo>
                      <a:lnTo>
                        <a:pt x="258" y="135"/>
                      </a:lnTo>
                      <a:lnTo>
                        <a:pt x="200" y="81"/>
                      </a:lnTo>
                      <a:lnTo>
                        <a:pt x="144" y="81"/>
                      </a:lnTo>
                      <a:lnTo>
                        <a:pt x="144" y="0"/>
                      </a:lnTo>
                      <a:lnTo>
                        <a:pt x="57" y="135"/>
                      </a:lnTo>
                      <a:lnTo>
                        <a:pt x="0" y="162"/>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54" name="Text Box 93"/>
              <p:cNvSpPr txBox="1">
                <a:spLocks noChangeArrowheads="1"/>
              </p:cNvSpPr>
              <p:nvPr/>
            </p:nvSpPr>
            <p:spPr bwMode="auto">
              <a:xfrm>
                <a:off x="2634" y="2373"/>
                <a:ext cx="365" cy="554"/>
              </a:xfrm>
              <a:prstGeom prst="rect">
                <a:avLst/>
              </a:prstGeom>
              <a:noFill/>
              <a:ln w="9525">
                <a:noFill/>
                <a:miter lim="800000"/>
                <a:headEnd/>
                <a:tailEnd/>
              </a:ln>
            </p:spPr>
            <p:txBody>
              <a:bodyPr lIns="84894" tIns="42447" rIns="84894" bIns="42447">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grpSp>
        <p:grpSp>
          <p:nvGrpSpPr>
            <p:cNvPr id="2076" name="Group 94"/>
            <p:cNvGrpSpPr>
              <a:grpSpLocks/>
            </p:cNvGrpSpPr>
            <p:nvPr/>
          </p:nvGrpSpPr>
          <p:grpSpPr bwMode="auto">
            <a:xfrm>
              <a:off x="1441" y="2285"/>
              <a:ext cx="1578" cy="1548"/>
              <a:chOff x="1441" y="2285"/>
              <a:chExt cx="1578" cy="1548"/>
            </a:xfrm>
          </p:grpSpPr>
          <p:grpSp>
            <p:nvGrpSpPr>
              <p:cNvPr id="2628" name="Group 95"/>
              <p:cNvGrpSpPr>
                <a:grpSpLocks/>
              </p:cNvGrpSpPr>
              <p:nvPr/>
            </p:nvGrpSpPr>
            <p:grpSpPr bwMode="auto">
              <a:xfrm>
                <a:off x="1529" y="2285"/>
                <a:ext cx="430" cy="516"/>
                <a:chOff x="1529" y="2285"/>
                <a:chExt cx="430" cy="516"/>
              </a:xfrm>
            </p:grpSpPr>
            <p:sp>
              <p:nvSpPr>
                <p:cNvPr id="2712" name="Freeform 96"/>
                <p:cNvSpPr>
                  <a:spLocks/>
                </p:cNvSpPr>
                <p:nvPr/>
              </p:nvSpPr>
              <p:spPr bwMode="auto">
                <a:xfrm>
                  <a:off x="1529" y="2285"/>
                  <a:ext cx="430" cy="516"/>
                </a:xfrm>
                <a:custGeom>
                  <a:avLst/>
                  <a:gdLst>
                    <a:gd name="T0" fmla="*/ 28 w 430"/>
                    <a:gd name="T1" fmla="*/ 82 h 516"/>
                    <a:gd name="T2" fmla="*/ 28 w 430"/>
                    <a:gd name="T3" fmla="*/ 434 h 516"/>
                    <a:gd name="T4" fmla="*/ 0 w 430"/>
                    <a:gd name="T5" fmla="*/ 516 h 516"/>
                    <a:gd name="T6" fmla="*/ 143 w 430"/>
                    <a:gd name="T7" fmla="*/ 516 h 516"/>
                    <a:gd name="T8" fmla="*/ 172 w 430"/>
                    <a:gd name="T9" fmla="*/ 461 h 516"/>
                    <a:gd name="T10" fmla="*/ 345 w 430"/>
                    <a:gd name="T11" fmla="*/ 461 h 516"/>
                    <a:gd name="T12" fmla="*/ 345 w 430"/>
                    <a:gd name="T13" fmla="*/ 407 h 516"/>
                    <a:gd name="T14" fmla="*/ 402 w 430"/>
                    <a:gd name="T15" fmla="*/ 407 h 516"/>
                    <a:gd name="T16" fmla="*/ 402 w 430"/>
                    <a:gd name="T17" fmla="*/ 354 h 516"/>
                    <a:gd name="T18" fmla="*/ 430 w 430"/>
                    <a:gd name="T19" fmla="*/ 299 h 516"/>
                    <a:gd name="T20" fmla="*/ 430 w 430"/>
                    <a:gd name="T21" fmla="*/ 218 h 516"/>
                    <a:gd name="T22" fmla="*/ 402 w 430"/>
                    <a:gd name="T23" fmla="*/ 164 h 516"/>
                    <a:gd name="T24" fmla="*/ 402 w 430"/>
                    <a:gd name="T25" fmla="*/ 136 h 516"/>
                    <a:gd name="T26" fmla="*/ 345 w 430"/>
                    <a:gd name="T27" fmla="*/ 136 h 516"/>
                    <a:gd name="T28" fmla="*/ 345 w 430"/>
                    <a:gd name="T29" fmla="*/ 109 h 516"/>
                    <a:gd name="T30" fmla="*/ 287 w 430"/>
                    <a:gd name="T31" fmla="*/ 55 h 516"/>
                    <a:gd name="T32" fmla="*/ 287 w 430"/>
                    <a:gd name="T33" fmla="*/ 28 h 516"/>
                    <a:gd name="T34" fmla="*/ 201 w 430"/>
                    <a:gd name="T35" fmla="*/ 0 h 516"/>
                    <a:gd name="T36" fmla="*/ 86 w 430"/>
                    <a:gd name="T37" fmla="*/ 82 h 516"/>
                    <a:gd name="T38" fmla="*/ 28 w 430"/>
                    <a:gd name="T39" fmla="*/ 82 h 5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0"/>
                    <a:gd name="T61" fmla="*/ 0 h 516"/>
                    <a:gd name="T62" fmla="*/ 430 w 430"/>
                    <a:gd name="T63" fmla="*/ 516 h 5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0" h="516">
                      <a:moveTo>
                        <a:pt x="28" y="82"/>
                      </a:moveTo>
                      <a:lnTo>
                        <a:pt x="28" y="434"/>
                      </a:lnTo>
                      <a:lnTo>
                        <a:pt x="0" y="516"/>
                      </a:lnTo>
                      <a:lnTo>
                        <a:pt x="143" y="516"/>
                      </a:lnTo>
                      <a:lnTo>
                        <a:pt x="172" y="461"/>
                      </a:lnTo>
                      <a:lnTo>
                        <a:pt x="345" y="461"/>
                      </a:lnTo>
                      <a:lnTo>
                        <a:pt x="345" y="407"/>
                      </a:lnTo>
                      <a:lnTo>
                        <a:pt x="402" y="407"/>
                      </a:lnTo>
                      <a:lnTo>
                        <a:pt x="402" y="354"/>
                      </a:lnTo>
                      <a:lnTo>
                        <a:pt x="430" y="299"/>
                      </a:lnTo>
                      <a:lnTo>
                        <a:pt x="430" y="218"/>
                      </a:lnTo>
                      <a:lnTo>
                        <a:pt x="402" y="164"/>
                      </a:lnTo>
                      <a:lnTo>
                        <a:pt x="402" y="136"/>
                      </a:lnTo>
                      <a:lnTo>
                        <a:pt x="345" y="136"/>
                      </a:lnTo>
                      <a:lnTo>
                        <a:pt x="345" y="109"/>
                      </a:lnTo>
                      <a:lnTo>
                        <a:pt x="287" y="55"/>
                      </a:lnTo>
                      <a:lnTo>
                        <a:pt x="287" y="28"/>
                      </a:lnTo>
                      <a:lnTo>
                        <a:pt x="201" y="0"/>
                      </a:lnTo>
                      <a:lnTo>
                        <a:pt x="86" y="82"/>
                      </a:lnTo>
                      <a:lnTo>
                        <a:pt x="28" y="82"/>
                      </a:lnTo>
                      <a:close/>
                    </a:path>
                  </a:pathLst>
                </a:custGeom>
                <a:solidFill>
                  <a:srgbClr val="CCFF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3" name="Freeform 97"/>
                <p:cNvSpPr>
                  <a:spLocks/>
                </p:cNvSpPr>
                <p:nvPr/>
              </p:nvSpPr>
              <p:spPr bwMode="auto">
                <a:xfrm>
                  <a:off x="1529" y="2285"/>
                  <a:ext cx="430" cy="516"/>
                </a:xfrm>
                <a:custGeom>
                  <a:avLst/>
                  <a:gdLst>
                    <a:gd name="T0" fmla="*/ 28 w 430"/>
                    <a:gd name="T1" fmla="*/ 82 h 516"/>
                    <a:gd name="T2" fmla="*/ 28 w 430"/>
                    <a:gd name="T3" fmla="*/ 434 h 516"/>
                    <a:gd name="T4" fmla="*/ 0 w 430"/>
                    <a:gd name="T5" fmla="*/ 516 h 516"/>
                    <a:gd name="T6" fmla="*/ 143 w 430"/>
                    <a:gd name="T7" fmla="*/ 516 h 516"/>
                    <a:gd name="T8" fmla="*/ 172 w 430"/>
                    <a:gd name="T9" fmla="*/ 461 h 516"/>
                    <a:gd name="T10" fmla="*/ 345 w 430"/>
                    <a:gd name="T11" fmla="*/ 461 h 516"/>
                    <a:gd name="T12" fmla="*/ 345 w 430"/>
                    <a:gd name="T13" fmla="*/ 407 h 516"/>
                    <a:gd name="T14" fmla="*/ 402 w 430"/>
                    <a:gd name="T15" fmla="*/ 407 h 516"/>
                    <a:gd name="T16" fmla="*/ 402 w 430"/>
                    <a:gd name="T17" fmla="*/ 354 h 516"/>
                    <a:gd name="T18" fmla="*/ 430 w 430"/>
                    <a:gd name="T19" fmla="*/ 299 h 516"/>
                    <a:gd name="T20" fmla="*/ 430 w 430"/>
                    <a:gd name="T21" fmla="*/ 218 h 516"/>
                    <a:gd name="T22" fmla="*/ 402 w 430"/>
                    <a:gd name="T23" fmla="*/ 164 h 516"/>
                    <a:gd name="T24" fmla="*/ 402 w 430"/>
                    <a:gd name="T25" fmla="*/ 136 h 516"/>
                    <a:gd name="T26" fmla="*/ 345 w 430"/>
                    <a:gd name="T27" fmla="*/ 136 h 516"/>
                    <a:gd name="T28" fmla="*/ 345 w 430"/>
                    <a:gd name="T29" fmla="*/ 109 h 516"/>
                    <a:gd name="T30" fmla="*/ 287 w 430"/>
                    <a:gd name="T31" fmla="*/ 55 h 516"/>
                    <a:gd name="T32" fmla="*/ 287 w 430"/>
                    <a:gd name="T33" fmla="*/ 28 h 516"/>
                    <a:gd name="T34" fmla="*/ 201 w 430"/>
                    <a:gd name="T35" fmla="*/ 0 h 516"/>
                    <a:gd name="T36" fmla="*/ 86 w 430"/>
                    <a:gd name="T37" fmla="*/ 82 h 516"/>
                    <a:gd name="T38" fmla="*/ 28 w 430"/>
                    <a:gd name="T39" fmla="*/ 82 h 5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0"/>
                    <a:gd name="T61" fmla="*/ 0 h 516"/>
                    <a:gd name="T62" fmla="*/ 430 w 430"/>
                    <a:gd name="T63" fmla="*/ 516 h 5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0" h="516">
                      <a:moveTo>
                        <a:pt x="28" y="82"/>
                      </a:moveTo>
                      <a:lnTo>
                        <a:pt x="28" y="434"/>
                      </a:lnTo>
                      <a:lnTo>
                        <a:pt x="0" y="516"/>
                      </a:lnTo>
                      <a:lnTo>
                        <a:pt x="143" y="516"/>
                      </a:lnTo>
                      <a:lnTo>
                        <a:pt x="172" y="461"/>
                      </a:lnTo>
                      <a:lnTo>
                        <a:pt x="345" y="461"/>
                      </a:lnTo>
                      <a:lnTo>
                        <a:pt x="345" y="407"/>
                      </a:lnTo>
                      <a:lnTo>
                        <a:pt x="402" y="407"/>
                      </a:lnTo>
                      <a:lnTo>
                        <a:pt x="402" y="354"/>
                      </a:lnTo>
                      <a:lnTo>
                        <a:pt x="430" y="299"/>
                      </a:lnTo>
                      <a:lnTo>
                        <a:pt x="430" y="218"/>
                      </a:lnTo>
                      <a:lnTo>
                        <a:pt x="402" y="164"/>
                      </a:lnTo>
                      <a:lnTo>
                        <a:pt x="402" y="136"/>
                      </a:lnTo>
                      <a:lnTo>
                        <a:pt x="345" y="136"/>
                      </a:lnTo>
                      <a:lnTo>
                        <a:pt x="345" y="109"/>
                      </a:lnTo>
                      <a:lnTo>
                        <a:pt x="287" y="55"/>
                      </a:lnTo>
                      <a:lnTo>
                        <a:pt x="287" y="28"/>
                      </a:lnTo>
                      <a:lnTo>
                        <a:pt x="201" y="0"/>
                      </a:lnTo>
                      <a:lnTo>
                        <a:pt x="86" y="82"/>
                      </a:lnTo>
                      <a:lnTo>
                        <a:pt x="28" y="82"/>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29" name="Group 98"/>
              <p:cNvGrpSpPr>
                <a:grpSpLocks/>
              </p:cNvGrpSpPr>
              <p:nvPr/>
            </p:nvGrpSpPr>
            <p:grpSpPr bwMode="auto">
              <a:xfrm>
                <a:off x="1673" y="2421"/>
                <a:ext cx="772" cy="571"/>
                <a:chOff x="1673" y="2421"/>
                <a:chExt cx="772" cy="571"/>
              </a:xfrm>
            </p:grpSpPr>
            <p:sp>
              <p:nvSpPr>
                <p:cNvPr id="2710" name="Freeform 99"/>
                <p:cNvSpPr>
                  <a:spLocks/>
                </p:cNvSpPr>
                <p:nvPr/>
              </p:nvSpPr>
              <p:spPr bwMode="auto">
                <a:xfrm>
                  <a:off x="1673" y="2421"/>
                  <a:ext cx="772" cy="571"/>
                </a:xfrm>
                <a:custGeom>
                  <a:avLst/>
                  <a:gdLst>
                    <a:gd name="T0" fmla="*/ 258 w 772"/>
                    <a:gd name="T1" fmla="*/ 0 h 571"/>
                    <a:gd name="T2" fmla="*/ 258 w 772"/>
                    <a:gd name="T3" fmla="*/ 27 h 571"/>
                    <a:gd name="T4" fmla="*/ 285 w 772"/>
                    <a:gd name="T5" fmla="*/ 81 h 571"/>
                    <a:gd name="T6" fmla="*/ 285 w 772"/>
                    <a:gd name="T7" fmla="*/ 163 h 571"/>
                    <a:gd name="T8" fmla="*/ 258 w 772"/>
                    <a:gd name="T9" fmla="*/ 217 h 571"/>
                    <a:gd name="T10" fmla="*/ 258 w 772"/>
                    <a:gd name="T11" fmla="*/ 270 h 571"/>
                    <a:gd name="T12" fmla="*/ 200 w 772"/>
                    <a:gd name="T13" fmla="*/ 270 h 571"/>
                    <a:gd name="T14" fmla="*/ 200 w 772"/>
                    <a:gd name="T15" fmla="*/ 325 h 571"/>
                    <a:gd name="T16" fmla="*/ 28 w 772"/>
                    <a:gd name="T17" fmla="*/ 325 h 571"/>
                    <a:gd name="T18" fmla="*/ 0 w 772"/>
                    <a:gd name="T19" fmla="*/ 379 h 571"/>
                    <a:gd name="T20" fmla="*/ 229 w 772"/>
                    <a:gd name="T21" fmla="*/ 379 h 571"/>
                    <a:gd name="T22" fmla="*/ 229 w 772"/>
                    <a:gd name="T23" fmla="*/ 434 h 571"/>
                    <a:gd name="T24" fmla="*/ 285 w 772"/>
                    <a:gd name="T25" fmla="*/ 434 h 571"/>
                    <a:gd name="T26" fmla="*/ 285 w 772"/>
                    <a:gd name="T27" fmla="*/ 515 h 571"/>
                    <a:gd name="T28" fmla="*/ 312 w 772"/>
                    <a:gd name="T29" fmla="*/ 571 h 571"/>
                    <a:gd name="T30" fmla="*/ 400 w 772"/>
                    <a:gd name="T31" fmla="*/ 461 h 571"/>
                    <a:gd name="T32" fmla="*/ 457 w 772"/>
                    <a:gd name="T33" fmla="*/ 488 h 571"/>
                    <a:gd name="T34" fmla="*/ 486 w 772"/>
                    <a:gd name="T35" fmla="*/ 434 h 571"/>
                    <a:gd name="T36" fmla="*/ 572 w 772"/>
                    <a:gd name="T37" fmla="*/ 434 h 571"/>
                    <a:gd name="T38" fmla="*/ 629 w 772"/>
                    <a:gd name="T39" fmla="*/ 461 h 571"/>
                    <a:gd name="T40" fmla="*/ 772 w 772"/>
                    <a:gd name="T41" fmla="*/ 461 h 571"/>
                    <a:gd name="T42" fmla="*/ 687 w 772"/>
                    <a:gd name="T43" fmla="*/ 352 h 571"/>
                    <a:gd name="T44" fmla="*/ 687 w 772"/>
                    <a:gd name="T45" fmla="*/ 163 h 571"/>
                    <a:gd name="T46" fmla="*/ 658 w 772"/>
                    <a:gd name="T47" fmla="*/ 54 h 571"/>
                    <a:gd name="T48" fmla="*/ 572 w 772"/>
                    <a:gd name="T49" fmla="*/ 0 h 571"/>
                    <a:gd name="T50" fmla="*/ 258 w 772"/>
                    <a:gd name="T51" fmla="*/ 0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72"/>
                    <a:gd name="T79" fmla="*/ 0 h 571"/>
                    <a:gd name="T80" fmla="*/ 772 w 772"/>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72" h="571">
                      <a:moveTo>
                        <a:pt x="258" y="0"/>
                      </a:moveTo>
                      <a:lnTo>
                        <a:pt x="258" y="27"/>
                      </a:lnTo>
                      <a:lnTo>
                        <a:pt x="285" y="81"/>
                      </a:lnTo>
                      <a:lnTo>
                        <a:pt x="285" y="163"/>
                      </a:lnTo>
                      <a:lnTo>
                        <a:pt x="258" y="217"/>
                      </a:lnTo>
                      <a:lnTo>
                        <a:pt x="258" y="270"/>
                      </a:lnTo>
                      <a:lnTo>
                        <a:pt x="200" y="270"/>
                      </a:lnTo>
                      <a:lnTo>
                        <a:pt x="200" y="325"/>
                      </a:lnTo>
                      <a:lnTo>
                        <a:pt x="28" y="325"/>
                      </a:lnTo>
                      <a:lnTo>
                        <a:pt x="0" y="379"/>
                      </a:lnTo>
                      <a:lnTo>
                        <a:pt x="229" y="379"/>
                      </a:lnTo>
                      <a:lnTo>
                        <a:pt x="229" y="434"/>
                      </a:lnTo>
                      <a:lnTo>
                        <a:pt x="285" y="434"/>
                      </a:lnTo>
                      <a:lnTo>
                        <a:pt x="285" y="515"/>
                      </a:lnTo>
                      <a:lnTo>
                        <a:pt x="312" y="571"/>
                      </a:lnTo>
                      <a:lnTo>
                        <a:pt x="400" y="461"/>
                      </a:lnTo>
                      <a:lnTo>
                        <a:pt x="457" y="488"/>
                      </a:lnTo>
                      <a:lnTo>
                        <a:pt x="486" y="434"/>
                      </a:lnTo>
                      <a:lnTo>
                        <a:pt x="572" y="434"/>
                      </a:lnTo>
                      <a:lnTo>
                        <a:pt x="629" y="461"/>
                      </a:lnTo>
                      <a:lnTo>
                        <a:pt x="772" y="461"/>
                      </a:lnTo>
                      <a:lnTo>
                        <a:pt x="687" y="352"/>
                      </a:lnTo>
                      <a:lnTo>
                        <a:pt x="687" y="163"/>
                      </a:lnTo>
                      <a:lnTo>
                        <a:pt x="658" y="54"/>
                      </a:lnTo>
                      <a:lnTo>
                        <a:pt x="572" y="0"/>
                      </a:lnTo>
                      <a:lnTo>
                        <a:pt x="258" y="0"/>
                      </a:lnTo>
                      <a:close/>
                    </a:path>
                  </a:pathLst>
                </a:custGeom>
                <a:solidFill>
                  <a:srgbClr val="CCFF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1" name="Freeform 100"/>
                <p:cNvSpPr>
                  <a:spLocks/>
                </p:cNvSpPr>
                <p:nvPr/>
              </p:nvSpPr>
              <p:spPr bwMode="auto">
                <a:xfrm>
                  <a:off x="1673" y="2421"/>
                  <a:ext cx="772" cy="571"/>
                </a:xfrm>
                <a:custGeom>
                  <a:avLst/>
                  <a:gdLst>
                    <a:gd name="T0" fmla="*/ 258 w 772"/>
                    <a:gd name="T1" fmla="*/ 0 h 571"/>
                    <a:gd name="T2" fmla="*/ 258 w 772"/>
                    <a:gd name="T3" fmla="*/ 27 h 571"/>
                    <a:gd name="T4" fmla="*/ 285 w 772"/>
                    <a:gd name="T5" fmla="*/ 81 h 571"/>
                    <a:gd name="T6" fmla="*/ 285 w 772"/>
                    <a:gd name="T7" fmla="*/ 163 h 571"/>
                    <a:gd name="T8" fmla="*/ 258 w 772"/>
                    <a:gd name="T9" fmla="*/ 217 h 571"/>
                    <a:gd name="T10" fmla="*/ 258 w 772"/>
                    <a:gd name="T11" fmla="*/ 270 h 571"/>
                    <a:gd name="T12" fmla="*/ 200 w 772"/>
                    <a:gd name="T13" fmla="*/ 270 h 571"/>
                    <a:gd name="T14" fmla="*/ 200 w 772"/>
                    <a:gd name="T15" fmla="*/ 325 h 571"/>
                    <a:gd name="T16" fmla="*/ 28 w 772"/>
                    <a:gd name="T17" fmla="*/ 325 h 571"/>
                    <a:gd name="T18" fmla="*/ 0 w 772"/>
                    <a:gd name="T19" fmla="*/ 379 h 571"/>
                    <a:gd name="T20" fmla="*/ 229 w 772"/>
                    <a:gd name="T21" fmla="*/ 379 h 571"/>
                    <a:gd name="T22" fmla="*/ 229 w 772"/>
                    <a:gd name="T23" fmla="*/ 434 h 571"/>
                    <a:gd name="T24" fmla="*/ 285 w 772"/>
                    <a:gd name="T25" fmla="*/ 434 h 571"/>
                    <a:gd name="T26" fmla="*/ 285 w 772"/>
                    <a:gd name="T27" fmla="*/ 515 h 571"/>
                    <a:gd name="T28" fmla="*/ 312 w 772"/>
                    <a:gd name="T29" fmla="*/ 571 h 571"/>
                    <a:gd name="T30" fmla="*/ 400 w 772"/>
                    <a:gd name="T31" fmla="*/ 461 h 571"/>
                    <a:gd name="T32" fmla="*/ 457 w 772"/>
                    <a:gd name="T33" fmla="*/ 488 h 571"/>
                    <a:gd name="T34" fmla="*/ 486 w 772"/>
                    <a:gd name="T35" fmla="*/ 434 h 571"/>
                    <a:gd name="T36" fmla="*/ 572 w 772"/>
                    <a:gd name="T37" fmla="*/ 434 h 571"/>
                    <a:gd name="T38" fmla="*/ 629 w 772"/>
                    <a:gd name="T39" fmla="*/ 461 h 571"/>
                    <a:gd name="T40" fmla="*/ 772 w 772"/>
                    <a:gd name="T41" fmla="*/ 461 h 571"/>
                    <a:gd name="T42" fmla="*/ 687 w 772"/>
                    <a:gd name="T43" fmla="*/ 352 h 571"/>
                    <a:gd name="T44" fmla="*/ 687 w 772"/>
                    <a:gd name="T45" fmla="*/ 163 h 571"/>
                    <a:gd name="T46" fmla="*/ 658 w 772"/>
                    <a:gd name="T47" fmla="*/ 54 h 571"/>
                    <a:gd name="T48" fmla="*/ 572 w 772"/>
                    <a:gd name="T49" fmla="*/ 0 h 571"/>
                    <a:gd name="T50" fmla="*/ 258 w 772"/>
                    <a:gd name="T51" fmla="*/ 0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72"/>
                    <a:gd name="T79" fmla="*/ 0 h 571"/>
                    <a:gd name="T80" fmla="*/ 772 w 772"/>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72" h="571">
                      <a:moveTo>
                        <a:pt x="258" y="0"/>
                      </a:moveTo>
                      <a:lnTo>
                        <a:pt x="258" y="27"/>
                      </a:lnTo>
                      <a:lnTo>
                        <a:pt x="285" y="81"/>
                      </a:lnTo>
                      <a:lnTo>
                        <a:pt x="285" y="163"/>
                      </a:lnTo>
                      <a:lnTo>
                        <a:pt x="258" y="217"/>
                      </a:lnTo>
                      <a:lnTo>
                        <a:pt x="258" y="270"/>
                      </a:lnTo>
                      <a:lnTo>
                        <a:pt x="200" y="270"/>
                      </a:lnTo>
                      <a:lnTo>
                        <a:pt x="200" y="325"/>
                      </a:lnTo>
                      <a:lnTo>
                        <a:pt x="28" y="325"/>
                      </a:lnTo>
                      <a:lnTo>
                        <a:pt x="0" y="379"/>
                      </a:lnTo>
                      <a:lnTo>
                        <a:pt x="229" y="379"/>
                      </a:lnTo>
                      <a:lnTo>
                        <a:pt x="229" y="434"/>
                      </a:lnTo>
                      <a:lnTo>
                        <a:pt x="285" y="434"/>
                      </a:lnTo>
                      <a:lnTo>
                        <a:pt x="285" y="515"/>
                      </a:lnTo>
                      <a:lnTo>
                        <a:pt x="312" y="571"/>
                      </a:lnTo>
                      <a:lnTo>
                        <a:pt x="400" y="461"/>
                      </a:lnTo>
                      <a:lnTo>
                        <a:pt x="457" y="488"/>
                      </a:lnTo>
                      <a:lnTo>
                        <a:pt x="486" y="434"/>
                      </a:lnTo>
                      <a:lnTo>
                        <a:pt x="572" y="434"/>
                      </a:lnTo>
                      <a:lnTo>
                        <a:pt x="629" y="461"/>
                      </a:lnTo>
                      <a:lnTo>
                        <a:pt x="772" y="461"/>
                      </a:lnTo>
                      <a:lnTo>
                        <a:pt x="687" y="352"/>
                      </a:lnTo>
                      <a:lnTo>
                        <a:pt x="687" y="163"/>
                      </a:lnTo>
                      <a:lnTo>
                        <a:pt x="658" y="54"/>
                      </a:lnTo>
                      <a:lnTo>
                        <a:pt x="572" y="0"/>
                      </a:lnTo>
                      <a:lnTo>
                        <a:pt x="258"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30" name="Group 101"/>
              <p:cNvGrpSpPr>
                <a:grpSpLocks/>
              </p:cNvGrpSpPr>
              <p:nvPr/>
            </p:nvGrpSpPr>
            <p:grpSpPr bwMode="auto">
              <a:xfrm>
                <a:off x="1529" y="2801"/>
                <a:ext cx="457" cy="435"/>
                <a:chOff x="1529" y="2801"/>
                <a:chExt cx="457" cy="435"/>
              </a:xfrm>
            </p:grpSpPr>
            <p:sp>
              <p:nvSpPr>
                <p:cNvPr id="2708" name="Freeform 102"/>
                <p:cNvSpPr>
                  <a:spLocks/>
                </p:cNvSpPr>
                <p:nvPr/>
              </p:nvSpPr>
              <p:spPr bwMode="auto">
                <a:xfrm>
                  <a:off x="1529" y="2801"/>
                  <a:ext cx="457" cy="435"/>
                </a:xfrm>
                <a:custGeom>
                  <a:avLst/>
                  <a:gdLst>
                    <a:gd name="T0" fmla="*/ 0 w 457"/>
                    <a:gd name="T1" fmla="*/ 0 h 435"/>
                    <a:gd name="T2" fmla="*/ 28 w 457"/>
                    <a:gd name="T3" fmla="*/ 54 h 435"/>
                    <a:gd name="T4" fmla="*/ 0 w 457"/>
                    <a:gd name="T5" fmla="*/ 109 h 435"/>
                    <a:gd name="T6" fmla="*/ 0 w 457"/>
                    <a:gd name="T7" fmla="*/ 272 h 435"/>
                    <a:gd name="T8" fmla="*/ 57 w 457"/>
                    <a:gd name="T9" fmla="*/ 299 h 435"/>
                    <a:gd name="T10" fmla="*/ 28 w 457"/>
                    <a:gd name="T11" fmla="*/ 408 h 435"/>
                    <a:gd name="T12" fmla="*/ 86 w 457"/>
                    <a:gd name="T13" fmla="*/ 380 h 435"/>
                    <a:gd name="T14" fmla="*/ 229 w 457"/>
                    <a:gd name="T15" fmla="*/ 435 h 435"/>
                    <a:gd name="T16" fmla="*/ 343 w 457"/>
                    <a:gd name="T17" fmla="*/ 353 h 435"/>
                    <a:gd name="T18" fmla="*/ 457 w 457"/>
                    <a:gd name="T19" fmla="*/ 190 h 435"/>
                    <a:gd name="T20" fmla="*/ 428 w 457"/>
                    <a:gd name="T21" fmla="*/ 136 h 435"/>
                    <a:gd name="T22" fmla="*/ 428 w 457"/>
                    <a:gd name="T23" fmla="*/ 54 h 435"/>
                    <a:gd name="T24" fmla="*/ 372 w 457"/>
                    <a:gd name="T25" fmla="*/ 54 h 435"/>
                    <a:gd name="T26" fmla="*/ 372 w 457"/>
                    <a:gd name="T27" fmla="*/ 0 h 435"/>
                    <a:gd name="T28" fmla="*/ 0 w 457"/>
                    <a:gd name="T29" fmla="*/ 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7"/>
                    <a:gd name="T46" fmla="*/ 0 h 435"/>
                    <a:gd name="T47" fmla="*/ 457 w 457"/>
                    <a:gd name="T48" fmla="*/ 435 h 4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7" h="435">
                      <a:moveTo>
                        <a:pt x="0" y="0"/>
                      </a:moveTo>
                      <a:lnTo>
                        <a:pt x="28" y="54"/>
                      </a:lnTo>
                      <a:lnTo>
                        <a:pt x="0" y="109"/>
                      </a:lnTo>
                      <a:lnTo>
                        <a:pt x="0" y="272"/>
                      </a:lnTo>
                      <a:lnTo>
                        <a:pt x="57" y="299"/>
                      </a:lnTo>
                      <a:lnTo>
                        <a:pt x="28" y="408"/>
                      </a:lnTo>
                      <a:lnTo>
                        <a:pt x="86" y="380"/>
                      </a:lnTo>
                      <a:lnTo>
                        <a:pt x="229" y="435"/>
                      </a:lnTo>
                      <a:lnTo>
                        <a:pt x="343" y="353"/>
                      </a:lnTo>
                      <a:lnTo>
                        <a:pt x="457" y="190"/>
                      </a:lnTo>
                      <a:lnTo>
                        <a:pt x="428" y="136"/>
                      </a:lnTo>
                      <a:lnTo>
                        <a:pt x="428" y="54"/>
                      </a:lnTo>
                      <a:lnTo>
                        <a:pt x="372" y="54"/>
                      </a:lnTo>
                      <a:lnTo>
                        <a:pt x="372" y="0"/>
                      </a:lnTo>
                      <a:lnTo>
                        <a:pt x="0" y="0"/>
                      </a:lnTo>
                      <a:close/>
                    </a:path>
                  </a:pathLst>
                </a:custGeom>
                <a:solidFill>
                  <a:srgbClr val="CCFF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9" name="Freeform 103"/>
                <p:cNvSpPr>
                  <a:spLocks/>
                </p:cNvSpPr>
                <p:nvPr/>
              </p:nvSpPr>
              <p:spPr bwMode="auto">
                <a:xfrm>
                  <a:off x="1529" y="2801"/>
                  <a:ext cx="457" cy="435"/>
                </a:xfrm>
                <a:custGeom>
                  <a:avLst/>
                  <a:gdLst>
                    <a:gd name="T0" fmla="*/ 0 w 457"/>
                    <a:gd name="T1" fmla="*/ 0 h 435"/>
                    <a:gd name="T2" fmla="*/ 28 w 457"/>
                    <a:gd name="T3" fmla="*/ 54 h 435"/>
                    <a:gd name="T4" fmla="*/ 0 w 457"/>
                    <a:gd name="T5" fmla="*/ 109 h 435"/>
                    <a:gd name="T6" fmla="*/ 0 w 457"/>
                    <a:gd name="T7" fmla="*/ 272 h 435"/>
                    <a:gd name="T8" fmla="*/ 57 w 457"/>
                    <a:gd name="T9" fmla="*/ 299 h 435"/>
                    <a:gd name="T10" fmla="*/ 28 w 457"/>
                    <a:gd name="T11" fmla="*/ 408 h 435"/>
                    <a:gd name="T12" fmla="*/ 86 w 457"/>
                    <a:gd name="T13" fmla="*/ 380 h 435"/>
                    <a:gd name="T14" fmla="*/ 229 w 457"/>
                    <a:gd name="T15" fmla="*/ 435 h 435"/>
                    <a:gd name="T16" fmla="*/ 343 w 457"/>
                    <a:gd name="T17" fmla="*/ 353 h 435"/>
                    <a:gd name="T18" fmla="*/ 457 w 457"/>
                    <a:gd name="T19" fmla="*/ 190 h 435"/>
                    <a:gd name="T20" fmla="*/ 428 w 457"/>
                    <a:gd name="T21" fmla="*/ 136 h 435"/>
                    <a:gd name="T22" fmla="*/ 428 w 457"/>
                    <a:gd name="T23" fmla="*/ 54 h 435"/>
                    <a:gd name="T24" fmla="*/ 372 w 457"/>
                    <a:gd name="T25" fmla="*/ 54 h 435"/>
                    <a:gd name="T26" fmla="*/ 372 w 457"/>
                    <a:gd name="T27" fmla="*/ 0 h 435"/>
                    <a:gd name="T28" fmla="*/ 0 w 457"/>
                    <a:gd name="T29" fmla="*/ 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7"/>
                    <a:gd name="T46" fmla="*/ 0 h 435"/>
                    <a:gd name="T47" fmla="*/ 457 w 457"/>
                    <a:gd name="T48" fmla="*/ 435 h 4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7" h="435">
                      <a:moveTo>
                        <a:pt x="0" y="0"/>
                      </a:moveTo>
                      <a:lnTo>
                        <a:pt x="28" y="54"/>
                      </a:lnTo>
                      <a:lnTo>
                        <a:pt x="0" y="109"/>
                      </a:lnTo>
                      <a:lnTo>
                        <a:pt x="0" y="272"/>
                      </a:lnTo>
                      <a:lnTo>
                        <a:pt x="57" y="299"/>
                      </a:lnTo>
                      <a:lnTo>
                        <a:pt x="28" y="408"/>
                      </a:lnTo>
                      <a:lnTo>
                        <a:pt x="86" y="380"/>
                      </a:lnTo>
                      <a:lnTo>
                        <a:pt x="229" y="435"/>
                      </a:lnTo>
                      <a:lnTo>
                        <a:pt x="343" y="353"/>
                      </a:lnTo>
                      <a:lnTo>
                        <a:pt x="457" y="190"/>
                      </a:lnTo>
                      <a:lnTo>
                        <a:pt x="428" y="136"/>
                      </a:lnTo>
                      <a:lnTo>
                        <a:pt x="428" y="54"/>
                      </a:lnTo>
                      <a:lnTo>
                        <a:pt x="372" y="54"/>
                      </a:lnTo>
                      <a:lnTo>
                        <a:pt x="372"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31" name="Group 104"/>
              <p:cNvGrpSpPr>
                <a:grpSpLocks/>
              </p:cNvGrpSpPr>
              <p:nvPr/>
            </p:nvGrpSpPr>
            <p:grpSpPr bwMode="auto">
              <a:xfrm>
                <a:off x="1872" y="2882"/>
                <a:ext cx="345" cy="354"/>
                <a:chOff x="1872" y="2882"/>
                <a:chExt cx="345" cy="354"/>
              </a:xfrm>
            </p:grpSpPr>
            <p:sp>
              <p:nvSpPr>
                <p:cNvPr id="2706" name="Freeform 105"/>
                <p:cNvSpPr>
                  <a:spLocks/>
                </p:cNvSpPr>
                <p:nvPr/>
              </p:nvSpPr>
              <p:spPr bwMode="auto">
                <a:xfrm>
                  <a:off x="1872" y="2882"/>
                  <a:ext cx="345" cy="354"/>
                </a:xfrm>
                <a:custGeom>
                  <a:avLst/>
                  <a:gdLst>
                    <a:gd name="T0" fmla="*/ 114 w 345"/>
                    <a:gd name="T1" fmla="*/ 109 h 354"/>
                    <a:gd name="T2" fmla="*/ 0 w 345"/>
                    <a:gd name="T3" fmla="*/ 272 h 354"/>
                    <a:gd name="T4" fmla="*/ 172 w 345"/>
                    <a:gd name="T5" fmla="*/ 272 h 354"/>
                    <a:gd name="T6" fmla="*/ 201 w 345"/>
                    <a:gd name="T7" fmla="*/ 326 h 354"/>
                    <a:gd name="T8" fmla="*/ 287 w 345"/>
                    <a:gd name="T9" fmla="*/ 354 h 354"/>
                    <a:gd name="T10" fmla="*/ 316 w 345"/>
                    <a:gd name="T11" fmla="*/ 326 h 354"/>
                    <a:gd name="T12" fmla="*/ 345 w 345"/>
                    <a:gd name="T13" fmla="*/ 245 h 354"/>
                    <a:gd name="T14" fmla="*/ 258 w 345"/>
                    <a:gd name="T15" fmla="*/ 217 h 354"/>
                    <a:gd name="T16" fmla="*/ 287 w 345"/>
                    <a:gd name="T17" fmla="*/ 54 h 354"/>
                    <a:gd name="T18" fmla="*/ 258 w 345"/>
                    <a:gd name="T19" fmla="*/ 27 h 354"/>
                    <a:gd name="T20" fmla="*/ 201 w 345"/>
                    <a:gd name="T21" fmla="*/ 0 h 354"/>
                    <a:gd name="T22" fmla="*/ 114 w 345"/>
                    <a:gd name="T23" fmla="*/ 109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5"/>
                    <a:gd name="T37" fmla="*/ 0 h 354"/>
                    <a:gd name="T38" fmla="*/ 345 w 345"/>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5" h="354">
                      <a:moveTo>
                        <a:pt x="114" y="109"/>
                      </a:moveTo>
                      <a:lnTo>
                        <a:pt x="0" y="272"/>
                      </a:lnTo>
                      <a:lnTo>
                        <a:pt x="172" y="272"/>
                      </a:lnTo>
                      <a:lnTo>
                        <a:pt x="201" y="326"/>
                      </a:lnTo>
                      <a:lnTo>
                        <a:pt x="287" y="354"/>
                      </a:lnTo>
                      <a:lnTo>
                        <a:pt x="316" y="326"/>
                      </a:lnTo>
                      <a:lnTo>
                        <a:pt x="345" y="245"/>
                      </a:lnTo>
                      <a:lnTo>
                        <a:pt x="258" y="217"/>
                      </a:lnTo>
                      <a:lnTo>
                        <a:pt x="287" y="54"/>
                      </a:lnTo>
                      <a:lnTo>
                        <a:pt x="258" y="27"/>
                      </a:lnTo>
                      <a:lnTo>
                        <a:pt x="201" y="0"/>
                      </a:lnTo>
                      <a:lnTo>
                        <a:pt x="114" y="109"/>
                      </a:lnTo>
                      <a:close/>
                    </a:path>
                  </a:pathLst>
                </a:custGeom>
                <a:solidFill>
                  <a:srgbClr val="CCFF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7" name="Freeform 106"/>
                <p:cNvSpPr>
                  <a:spLocks/>
                </p:cNvSpPr>
                <p:nvPr/>
              </p:nvSpPr>
              <p:spPr bwMode="auto">
                <a:xfrm>
                  <a:off x="1872" y="2882"/>
                  <a:ext cx="345" cy="354"/>
                </a:xfrm>
                <a:custGeom>
                  <a:avLst/>
                  <a:gdLst>
                    <a:gd name="T0" fmla="*/ 114 w 345"/>
                    <a:gd name="T1" fmla="*/ 109 h 354"/>
                    <a:gd name="T2" fmla="*/ 0 w 345"/>
                    <a:gd name="T3" fmla="*/ 272 h 354"/>
                    <a:gd name="T4" fmla="*/ 172 w 345"/>
                    <a:gd name="T5" fmla="*/ 272 h 354"/>
                    <a:gd name="T6" fmla="*/ 201 w 345"/>
                    <a:gd name="T7" fmla="*/ 326 h 354"/>
                    <a:gd name="T8" fmla="*/ 287 w 345"/>
                    <a:gd name="T9" fmla="*/ 354 h 354"/>
                    <a:gd name="T10" fmla="*/ 316 w 345"/>
                    <a:gd name="T11" fmla="*/ 326 h 354"/>
                    <a:gd name="T12" fmla="*/ 345 w 345"/>
                    <a:gd name="T13" fmla="*/ 245 h 354"/>
                    <a:gd name="T14" fmla="*/ 258 w 345"/>
                    <a:gd name="T15" fmla="*/ 217 h 354"/>
                    <a:gd name="T16" fmla="*/ 287 w 345"/>
                    <a:gd name="T17" fmla="*/ 54 h 354"/>
                    <a:gd name="T18" fmla="*/ 258 w 345"/>
                    <a:gd name="T19" fmla="*/ 27 h 354"/>
                    <a:gd name="T20" fmla="*/ 201 w 345"/>
                    <a:gd name="T21" fmla="*/ 0 h 354"/>
                    <a:gd name="T22" fmla="*/ 114 w 345"/>
                    <a:gd name="T23" fmla="*/ 109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5"/>
                    <a:gd name="T37" fmla="*/ 0 h 354"/>
                    <a:gd name="T38" fmla="*/ 345 w 345"/>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5" h="354">
                      <a:moveTo>
                        <a:pt x="114" y="109"/>
                      </a:moveTo>
                      <a:lnTo>
                        <a:pt x="0" y="272"/>
                      </a:lnTo>
                      <a:lnTo>
                        <a:pt x="172" y="272"/>
                      </a:lnTo>
                      <a:lnTo>
                        <a:pt x="201" y="326"/>
                      </a:lnTo>
                      <a:lnTo>
                        <a:pt x="287" y="354"/>
                      </a:lnTo>
                      <a:lnTo>
                        <a:pt x="316" y="326"/>
                      </a:lnTo>
                      <a:lnTo>
                        <a:pt x="345" y="245"/>
                      </a:lnTo>
                      <a:lnTo>
                        <a:pt x="258" y="217"/>
                      </a:lnTo>
                      <a:lnTo>
                        <a:pt x="287" y="54"/>
                      </a:lnTo>
                      <a:lnTo>
                        <a:pt x="258" y="27"/>
                      </a:lnTo>
                      <a:lnTo>
                        <a:pt x="201" y="0"/>
                      </a:lnTo>
                      <a:lnTo>
                        <a:pt x="114" y="109"/>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32" name="Group 107"/>
              <p:cNvGrpSpPr>
                <a:grpSpLocks/>
              </p:cNvGrpSpPr>
              <p:nvPr/>
            </p:nvGrpSpPr>
            <p:grpSpPr bwMode="auto">
              <a:xfrm>
                <a:off x="1441" y="3154"/>
                <a:ext cx="717" cy="623"/>
                <a:chOff x="1441" y="3154"/>
                <a:chExt cx="717" cy="623"/>
              </a:xfrm>
            </p:grpSpPr>
            <p:sp>
              <p:nvSpPr>
                <p:cNvPr id="2704" name="Freeform 108"/>
                <p:cNvSpPr>
                  <a:spLocks/>
                </p:cNvSpPr>
                <p:nvPr/>
              </p:nvSpPr>
              <p:spPr bwMode="auto">
                <a:xfrm>
                  <a:off x="1441" y="3154"/>
                  <a:ext cx="717" cy="623"/>
                </a:xfrm>
                <a:custGeom>
                  <a:avLst/>
                  <a:gdLst>
                    <a:gd name="T0" fmla="*/ 0 w 717"/>
                    <a:gd name="T1" fmla="*/ 109 h 623"/>
                    <a:gd name="T2" fmla="*/ 115 w 717"/>
                    <a:gd name="T3" fmla="*/ 109 h 623"/>
                    <a:gd name="T4" fmla="*/ 115 w 717"/>
                    <a:gd name="T5" fmla="*/ 569 h 623"/>
                    <a:gd name="T6" fmla="*/ 431 w 717"/>
                    <a:gd name="T7" fmla="*/ 623 h 623"/>
                    <a:gd name="T8" fmla="*/ 545 w 717"/>
                    <a:gd name="T9" fmla="*/ 569 h 623"/>
                    <a:gd name="T10" fmla="*/ 660 w 717"/>
                    <a:gd name="T11" fmla="*/ 569 h 623"/>
                    <a:gd name="T12" fmla="*/ 689 w 717"/>
                    <a:gd name="T13" fmla="*/ 515 h 623"/>
                    <a:gd name="T14" fmla="*/ 602 w 717"/>
                    <a:gd name="T15" fmla="*/ 515 h 623"/>
                    <a:gd name="T16" fmla="*/ 488 w 717"/>
                    <a:gd name="T17" fmla="*/ 406 h 623"/>
                    <a:gd name="T18" fmla="*/ 717 w 717"/>
                    <a:gd name="T19" fmla="*/ 352 h 623"/>
                    <a:gd name="T20" fmla="*/ 717 w 717"/>
                    <a:gd name="T21" fmla="*/ 298 h 623"/>
                    <a:gd name="T22" fmla="*/ 689 w 717"/>
                    <a:gd name="T23" fmla="*/ 136 h 623"/>
                    <a:gd name="T24" fmla="*/ 717 w 717"/>
                    <a:gd name="T25" fmla="*/ 82 h 623"/>
                    <a:gd name="T26" fmla="*/ 631 w 717"/>
                    <a:gd name="T27" fmla="*/ 54 h 623"/>
                    <a:gd name="T28" fmla="*/ 602 w 717"/>
                    <a:gd name="T29" fmla="*/ 0 h 623"/>
                    <a:gd name="T30" fmla="*/ 431 w 717"/>
                    <a:gd name="T31" fmla="*/ 0 h 623"/>
                    <a:gd name="T32" fmla="*/ 316 w 717"/>
                    <a:gd name="T33" fmla="*/ 82 h 623"/>
                    <a:gd name="T34" fmla="*/ 172 w 717"/>
                    <a:gd name="T35" fmla="*/ 27 h 623"/>
                    <a:gd name="T36" fmla="*/ 115 w 717"/>
                    <a:gd name="T37" fmla="*/ 54 h 623"/>
                    <a:gd name="T38" fmla="*/ 0 w 717"/>
                    <a:gd name="T39" fmla="*/ 109 h 6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17"/>
                    <a:gd name="T61" fmla="*/ 0 h 623"/>
                    <a:gd name="T62" fmla="*/ 717 w 717"/>
                    <a:gd name="T63" fmla="*/ 623 h 6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17" h="623">
                      <a:moveTo>
                        <a:pt x="0" y="109"/>
                      </a:moveTo>
                      <a:lnTo>
                        <a:pt x="115" y="109"/>
                      </a:lnTo>
                      <a:lnTo>
                        <a:pt x="115" y="569"/>
                      </a:lnTo>
                      <a:lnTo>
                        <a:pt x="431" y="623"/>
                      </a:lnTo>
                      <a:lnTo>
                        <a:pt x="545" y="569"/>
                      </a:lnTo>
                      <a:lnTo>
                        <a:pt x="660" y="569"/>
                      </a:lnTo>
                      <a:lnTo>
                        <a:pt x="689" y="515"/>
                      </a:lnTo>
                      <a:lnTo>
                        <a:pt x="602" y="515"/>
                      </a:lnTo>
                      <a:lnTo>
                        <a:pt x="488" y="406"/>
                      </a:lnTo>
                      <a:lnTo>
                        <a:pt x="717" y="352"/>
                      </a:lnTo>
                      <a:lnTo>
                        <a:pt x="717" y="298"/>
                      </a:lnTo>
                      <a:lnTo>
                        <a:pt x="689" y="136"/>
                      </a:lnTo>
                      <a:lnTo>
                        <a:pt x="717" y="82"/>
                      </a:lnTo>
                      <a:lnTo>
                        <a:pt x="631" y="54"/>
                      </a:lnTo>
                      <a:lnTo>
                        <a:pt x="602" y="0"/>
                      </a:lnTo>
                      <a:lnTo>
                        <a:pt x="431" y="0"/>
                      </a:lnTo>
                      <a:lnTo>
                        <a:pt x="316" y="82"/>
                      </a:lnTo>
                      <a:lnTo>
                        <a:pt x="172" y="27"/>
                      </a:lnTo>
                      <a:lnTo>
                        <a:pt x="115" y="54"/>
                      </a:lnTo>
                      <a:lnTo>
                        <a:pt x="0" y="109"/>
                      </a:lnTo>
                      <a:close/>
                    </a:path>
                  </a:pathLst>
                </a:custGeom>
                <a:solidFill>
                  <a:srgbClr val="CCFF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5" name="Freeform 109"/>
                <p:cNvSpPr>
                  <a:spLocks/>
                </p:cNvSpPr>
                <p:nvPr/>
              </p:nvSpPr>
              <p:spPr bwMode="auto">
                <a:xfrm>
                  <a:off x="1441" y="3154"/>
                  <a:ext cx="717" cy="623"/>
                </a:xfrm>
                <a:custGeom>
                  <a:avLst/>
                  <a:gdLst>
                    <a:gd name="T0" fmla="*/ 0 w 717"/>
                    <a:gd name="T1" fmla="*/ 109 h 623"/>
                    <a:gd name="T2" fmla="*/ 115 w 717"/>
                    <a:gd name="T3" fmla="*/ 109 h 623"/>
                    <a:gd name="T4" fmla="*/ 115 w 717"/>
                    <a:gd name="T5" fmla="*/ 569 h 623"/>
                    <a:gd name="T6" fmla="*/ 431 w 717"/>
                    <a:gd name="T7" fmla="*/ 623 h 623"/>
                    <a:gd name="T8" fmla="*/ 545 w 717"/>
                    <a:gd name="T9" fmla="*/ 569 h 623"/>
                    <a:gd name="T10" fmla="*/ 660 w 717"/>
                    <a:gd name="T11" fmla="*/ 569 h 623"/>
                    <a:gd name="T12" fmla="*/ 689 w 717"/>
                    <a:gd name="T13" fmla="*/ 515 h 623"/>
                    <a:gd name="T14" fmla="*/ 602 w 717"/>
                    <a:gd name="T15" fmla="*/ 515 h 623"/>
                    <a:gd name="T16" fmla="*/ 488 w 717"/>
                    <a:gd name="T17" fmla="*/ 406 h 623"/>
                    <a:gd name="T18" fmla="*/ 717 w 717"/>
                    <a:gd name="T19" fmla="*/ 352 h 623"/>
                    <a:gd name="T20" fmla="*/ 717 w 717"/>
                    <a:gd name="T21" fmla="*/ 298 h 623"/>
                    <a:gd name="T22" fmla="*/ 689 w 717"/>
                    <a:gd name="T23" fmla="*/ 136 h 623"/>
                    <a:gd name="T24" fmla="*/ 717 w 717"/>
                    <a:gd name="T25" fmla="*/ 82 h 623"/>
                    <a:gd name="T26" fmla="*/ 631 w 717"/>
                    <a:gd name="T27" fmla="*/ 54 h 623"/>
                    <a:gd name="T28" fmla="*/ 602 w 717"/>
                    <a:gd name="T29" fmla="*/ 0 h 623"/>
                    <a:gd name="T30" fmla="*/ 431 w 717"/>
                    <a:gd name="T31" fmla="*/ 0 h 623"/>
                    <a:gd name="T32" fmla="*/ 316 w 717"/>
                    <a:gd name="T33" fmla="*/ 82 h 623"/>
                    <a:gd name="T34" fmla="*/ 172 w 717"/>
                    <a:gd name="T35" fmla="*/ 27 h 623"/>
                    <a:gd name="T36" fmla="*/ 115 w 717"/>
                    <a:gd name="T37" fmla="*/ 54 h 623"/>
                    <a:gd name="T38" fmla="*/ 0 w 717"/>
                    <a:gd name="T39" fmla="*/ 109 h 6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17"/>
                    <a:gd name="T61" fmla="*/ 0 h 623"/>
                    <a:gd name="T62" fmla="*/ 717 w 717"/>
                    <a:gd name="T63" fmla="*/ 623 h 6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17" h="623">
                      <a:moveTo>
                        <a:pt x="0" y="109"/>
                      </a:moveTo>
                      <a:lnTo>
                        <a:pt x="115" y="109"/>
                      </a:lnTo>
                      <a:lnTo>
                        <a:pt x="115" y="569"/>
                      </a:lnTo>
                      <a:lnTo>
                        <a:pt x="431" y="623"/>
                      </a:lnTo>
                      <a:lnTo>
                        <a:pt x="545" y="569"/>
                      </a:lnTo>
                      <a:lnTo>
                        <a:pt x="660" y="569"/>
                      </a:lnTo>
                      <a:lnTo>
                        <a:pt x="689" y="515"/>
                      </a:lnTo>
                      <a:lnTo>
                        <a:pt x="602" y="515"/>
                      </a:lnTo>
                      <a:lnTo>
                        <a:pt x="488" y="406"/>
                      </a:lnTo>
                      <a:lnTo>
                        <a:pt x="717" y="352"/>
                      </a:lnTo>
                      <a:lnTo>
                        <a:pt x="717" y="298"/>
                      </a:lnTo>
                      <a:lnTo>
                        <a:pt x="689" y="136"/>
                      </a:lnTo>
                      <a:lnTo>
                        <a:pt x="717" y="82"/>
                      </a:lnTo>
                      <a:lnTo>
                        <a:pt x="631" y="54"/>
                      </a:lnTo>
                      <a:lnTo>
                        <a:pt x="602" y="0"/>
                      </a:lnTo>
                      <a:lnTo>
                        <a:pt x="431" y="0"/>
                      </a:lnTo>
                      <a:lnTo>
                        <a:pt x="316" y="82"/>
                      </a:lnTo>
                      <a:lnTo>
                        <a:pt x="172" y="27"/>
                      </a:lnTo>
                      <a:lnTo>
                        <a:pt x="115" y="54"/>
                      </a:lnTo>
                      <a:lnTo>
                        <a:pt x="0" y="109"/>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33" name="Group 110"/>
              <p:cNvGrpSpPr>
                <a:grpSpLocks/>
              </p:cNvGrpSpPr>
              <p:nvPr/>
            </p:nvGrpSpPr>
            <p:grpSpPr bwMode="auto">
              <a:xfrm>
                <a:off x="2129" y="3180"/>
                <a:ext cx="748" cy="380"/>
                <a:chOff x="2129" y="3180"/>
                <a:chExt cx="748" cy="380"/>
              </a:xfrm>
            </p:grpSpPr>
            <p:sp>
              <p:nvSpPr>
                <p:cNvPr id="2702" name="Freeform 111"/>
                <p:cNvSpPr>
                  <a:spLocks/>
                </p:cNvSpPr>
                <p:nvPr/>
              </p:nvSpPr>
              <p:spPr bwMode="auto">
                <a:xfrm>
                  <a:off x="2129" y="3180"/>
                  <a:ext cx="748" cy="380"/>
                </a:xfrm>
                <a:custGeom>
                  <a:avLst/>
                  <a:gdLst>
                    <a:gd name="T0" fmla="*/ 58 w 748"/>
                    <a:gd name="T1" fmla="*/ 28 h 380"/>
                    <a:gd name="T2" fmla="*/ 29 w 748"/>
                    <a:gd name="T3" fmla="*/ 55 h 380"/>
                    <a:gd name="T4" fmla="*/ 0 w 748"/>
                    <a:gd name="T5" fmla="*/ 109 h 380"/>
                    <a:gd name="T6" fmla="*/ 29 w 748"/>
                    <a:gd name="T7" fmla="*/ 271 h 380"/>
                    <a:gd name="T8" fmla="*/ 173 w 748"/>
                    <a:gd name="T9" fmla="*/ 271 h 380"/>
                    <a:gd name="T10" fmla="*/ 115 w 748"/>
                    <a:gd name="T11" fmla="*/ 380 h 380"/>
                    <a:gd name="T12" fmla="*/ 288 w 748"/>
                    <a:gd name="T13" fmla="*/ 271 h 380"/>
                    <a:gd name="T14" fmla="*/ 346 w 748"/>
                    <a:gd name="T15" fmla="*/ 164 h 380"/>
                    <a:gd name="T16" fmla="*/ 490 w 748"/>
                    <a:gd name="T17" fmla="*/ 137 h 380"/>
                    <a:gd name="T18" fmla="*/ 690 w 748"/>
                    <a:gd name="T19" fmla="*/ 137 h 380"/>
                    <a:gd name="T20" fmla="*/ 748 w 748"/>
                    <a:gd name="T21" fmla="*/ 55 h 380"/>
                    <a:gd name="T22" fmla="*/ 690 w 748"/>
                    <a:gd name="T23" fmla="*/ 28 h 380"/>
                    <a:gd name="T24" fmla="*/ 490 w 748"/>
                    <a:gd name="T25" fmla="*/ 28 h 380"/>
                    <a:gd name="T26" fmla="*/ 461 w 748"/>
                    <a:gd name="T27" fmla="*/ 82 h 380"/>
                    <a:gd name="T28" fmla="*/ 374 w 748"/>
                    <a:gd name="T29" fmla="*/ 55 h 380"/>
                    <a:gd name="T30" fmla="*/ 317 w 748"/>
                    <a:gd name="T31" fmla="*/ 0 h 380"/>
                    <a:gd name="T32" fmla="*/ 230 w 748"/>
                    <a:gd name="T33" fmla="*/ 0 h 380"/>
                    <a:gd name="T34" fmla="*/ 173 w 748"/>
                    <a:gd name="T35" fmla="*/ 55 h 380"/>
                    <a:gd name="T36" fmla="*/ 58 w 748"/>
                    <a:gd name="T37" fmla="*/ 28 h 3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8"/>
                    <a:gd name="T58" fmla="*/ 0 h 380"/>
                    <a:gd name="T59" fmla="*/ 748 w 748"/>
                    <a:gd name="T60" fmla="*/ 380 h 3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8" h="380">
                      <a:moveTo>
                        <a:pt x="58" y="28"/>
                      </a:moveTo>
                      <a:lnTo>
                        <a:pt x="29" y="55"/>
                      </a:lnTo>
                      <a:lnTo>
                        <a:pt x="0" y="109"/>
                      </a:lnTo>
                      <a:lnTo>
                        <a:pt x="29" y="271"/>
                      </a:lnTo>
                      <a:lnTo>
                        <a:pt x="173" y="271"/>
                      </a:lnTo>
                      <a:lnTo>
                        <a:pt x="115" y="380"/>
                      </a:lnTo>
                      <a:lnTo>
                        <a:pt x="288" y="271"/>
                      </a:lnTo>
                      <a:lnTo>
                        <a:pt x="346" y="164"/>
                      </a:lnTo>
                      <a:lnTo>
                        <a:pt x="490" y="137"/>
                      </a:lnTo>
                      <a:lnTo>
                        <a:pt x="690" y="137"/>
                      </a:lnTo>
                      <a:lnTo>
                        <a:pt x="748" y="55"/>
                      </a:lnTo>
                      <a:lnTo>
                        <a:pt x="690" y="28"/>
                      </a:lnTo>
                      <a:lnTo>
                        <a:pt x="490" y="28"/>
                      </a:lnTo>
                      <a:lnTo>
                        <a:pt x="461" y="82"/>
                      </a:lnTo>
                      <a:lnTo>
                        <a:pt x="374" y="55"/>
                      </a:lnTo>
                      <a:lnTo>
                        <a:pt x="317" y="0"/>
                      </a:lnTo>
                      <a:lnTo>
                        <a:pt x="230" y="0"/>
                      </a:lnTo>
                      <a:lnTo>
                        <a:pt x="173" y="55"/>
                      </a:lnTo>
                      <a:lnTo>
                        <a:pt x="58" y="28"/>
                      </a:lnTo>
                      <a:close/>
                    </a:path>
                  </a:pathLst>
                </a:custGeom>
                <a:solidFill>
                  <a:srgbClr val="CCFF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3" name="Freeform 112"/>
                <p:cNvSpPr>
                  <a:spLocks/>
                </p:cNvSpPr>
                <p:nvPr/>
              </p:nvSpPr>
              <p:spPr bwMode="auto">
                <a:xfrm>
                  <a:off x="2129" y="3180"/>
                  <a:ext cx="748" cy="380"/>
                </a:xfrm>
                <a:custGeom>
                  <a:avLst/>
                  <a:gdLst>
                    <a:gd name="T0" fmla="*/ 58 w 748"/>
                    <a:gd name="T1" fmla="*/ 28 h 380"/>
                    <a:gd name="T2" fmla="*/ 29 w 748"/>
                    <a:gd name="T3" fmla="*/ 55 h 380"/>
                    <a:gd name="T4" fmla="*/ 0 w 748"/>
                    <a:gd name="T5" fmla="*/ 109 h 380"/>
                    <a:gd name="T6" fmla="*/ 29 w 748"/>
                    <a:gd name="T7" fmla="*/ 271 h 380"/>
                    <a:gd name="T8" fmla="*/ 173 w 748"/>
                    <a:gd name="T9" fmla="*/ 271 h 380"/>
                    <a:gd name="T10" fmla="*/ 115 w 748"/>
                    <a:gd name="T11" fmla="*/ 380 h 380"/>
                    <a:gd name="T12" fmla="*/ 288 w 748"/>
                    <a:gd name="T13" fmla="*/ 271 h 380"/>
                    <a:gd name="T14" fmla="*/ 346 w 748"/>
                    <a:gd name="T15" fmla="*/ 164 h 380"/>
                    <a:gd name="T16" fmla="*/ 490 w 748"/>
                    <a:gd name="T17" fmla="*/ 137 h 380"/>
                    <a:gd name="T18" fmla="*/ 690 w 748"/>
                    <a:gd name="T19" fmla="*/ 137 h 380"/>
                    <a:gd name="T20" fmla="*/ 748 w 748"/>
                    <a:gd name="T21" fmla="*/ 55 h 380"/>
                    <a:gd name="T22" fmla="*/ 690 w 748"/>
                    <a:gd name="T23" fmla="*/ 28 h 380"/>
                    <a:gd name="T24" fmla="*/ 490 w 748"/>
                    <a:gd name="T25" fmla="*/ 28 h 380"/>
                    <a:gd name="T26" fmla="*/ 461 w 748"/>
                    <a:gd name="T27" fmla="*/ 82 h 380"/>
                    <a:gd name="T28" fmla="*/ 374 w 748"/>
                    <a:gd name="T29" fmla="*/ 55 h 380"/>
                    <a:gd name="T30" fmla="*/ 317 w 748"/>
                    <a:gd name="T31" fmla="*/ 0 h 380"/>
                    <a:gd name="T32" fmla="*/ 230 w 748"/>
                    <a:gd name="T33" fmla="*/ 0 h 380"/>
                    <a:gd name="T34" fmla="*/ 173 w 748"/>
                    <a:gd name="T35" fmla="*/ 55 h 380"/>
                    <a:gd name="T36" fmla="*/ 58 w 748"/>
                    <a:gd name="T37" fmla="*/ 28 h 3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8"/>
                    <a:gd name="T58" fmla="*/ 0 h 380"/>
                    <a:gd name="T59" fmla="*/ 748 w 748"/>
                    <a:gd name="T60" fmla="*/ 380 h 3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8" h="380">
                      <a:moveTo>
                        <a:pt x="58" y="28"/>
                      </a:moveTo>
                      <a:lnTo>
                        <a:pt x="29" y="55"/>
                      </a:lnTo>
                      <a:lnTo>
                        <a:pt x="0" y="109"/>
                      </a:lnTo>
                      <a:lnTo>
                        <a:pt x="29" y="271"/>
                      </a:lnTo>
                      <a:lnTo>
                        <a:pt x="173" y="271"/>
                      </a:lnTo>
                      <a:lnTo>
                        <a:pt x="115" y="380"/>
                      </a:lnTo>
                      <a:lnTo>
                        <a:pt x="288" y="271"/>
                      </a:lnTo>
                      <a:lnTo>
                        <a:pt x="346" y="164"/>
                      </a:lnTo>
                      <a:lnTo>
                        <a:pt x="490" y="137"/>
                      </a:lnTo>
                      <a:lnTo>
                        <a:pt x="690" y="137"/>
                      </a:lnTo>
                      <a:lnTo>
                        <a:pt x="748" y="55"/>
                      </a:lnTo>
                      <a:lnTo>
                        <a:pt x="690" y="28"/>
                      </a:lnTo>
                      <a:lnTo>
                        <a:pt x="490" y="28"/>
                      </a:lnTo>
                      <a:lnTo>
                        <a:pt x="461" y="82"/>
                      </a:lnTo>
                      <a:lnTo>
                        <a:pt x="374" y="55"/>
                      </a:lnTo>
                      <a:lnTo>
                        <a:pt x="317" y="0"/>
                      </a:lnTo>
                      <a:lnTo>
                        <a:pt x="230" y="0"/>
                      </a:lnTo>
                      <a:lnTo>
                        <a:pt x="173" y="55"/>
                      </a:lnTo>
                      <a:lnTo>
                        <a:pt x="58" y="28"/>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34" name="Group 113"/>
              <p:cNvGrpSpPr>
                <a:grpSpLocks/>
              </p:cNvGrpSpPr>
              <p:nvPr/>
            </p:nvGrpSpPr>
            <p:grpSpPr bwMode="auto">
              <a:xfrm>
                <a:off x="2129" y="3669"/>
                <a:ext cx="288" cy="164"/>
                <a:chOff x="2129" y="3669"/>
                <a:chExt cx="288" cy="164"/>
              </a:xfrm>
            </p:grpSpPr>
            <p:sp>
              <p:nvSpPr>
                <p:cNvPr id="2700" name="Freeform 114"/>
                <p:cNvSpPr>
                  <a:spLocks/>
                </p:cNvSpPr>
                <p:nvPr/>
              </p:nvSpPr>
              <p:spPr bwMode="auto">
                <a:xfrm>
                  <a:off x="2129" y="3669"/>
                  <a:ext cx="288" cy="164"/>
                </a:xfrm>
                <a:custGeom>
                  <a:avLst/>
                  <a:gdLst>
                    <a:gd name="T0" fmla="*/ 29 w 288"/>
                    <a:gd name="T1" fmla="*/ 0 h 164"/>
                    <a:gd name="T2" fmla="*/ 0 w 288"/>
                    <a:gd name="T3" fmla="*/ 54 h 164"/>
                    <a:gd name="T4" fmla="*/ 202 w 288"/>
                    <a:gd name="T5" fmla="*/ 164 h 164"/>
                    <a:gd name="T6" fmla="*/ 288 w 288"/>
                    <a:gd name="T7" fmla="*/ 54 h 164"/>
                    <a:gd name="T8" fmla="*/ 87 w 288"/>
                    <a:gd name="T9" fmla="*/ 0 h 164"/>
                    <a:gd name="T10" fmla="*/ 29 w 288"/>
                    <a:gd name="T11" fmla="*/ 0 h 164"/>
                    <a:gd name="T12" fmla="*/ 0 60000 65536"/>
                    <a:gd name="T13" fmla="*/ 0 60000 65536"/>
                    <a:gd name="T14" fmla="*/ 0 60000 65536"/>
                    <a:gd name="T15" fmla="*/ 0 60000 65536"/>
                    <a:gd name="T16" fmla="*/ 0 60000 65536"/>
                    <a:gd name="T17" fmla="*/ 0 60000 65536"/>
                    <a:gd name="T18" fmla="*/ 0 w 288"/>
                    <a:gd name="T19" fmla="*/ 0 h 164"/>
                    <a:gd name="T20" fmla="*/ 288 w 288"/>
                    <a:gd name="T21" fmla="*/ 164 h 164"/>
                  </a:gdLst>
                  <a:ahLst/>
                  <a:cxnLst>
                    <a:cxn ang="T12">
                      <a:pos x="T0" y="T1"/>
                    </a:cxn>
                    <a:cxn ang="T13">
                      <a:pos x="T2" y="T3"/>
                    </a:cxn>
                    <a:cxn ang="T14">
                      <a:pos x="T4" y="T5"/>
                    </a:cxn>
                    <a:cxn ang="T15">
                      <a:pos x="T6" y="T7"/>
                    </a:cxn>
                    <a:cxn ang="T16">
                      <a:pos x="T8" y="T9"/>
                    </a:cxn>
                    <a:cxn ang="T17">
                      <a:pos x="T10" y="T11"/>
                    </a:cxn>
                  </a:cxnLst>
                  <a:rect l="T18" t="T19" r="T20" b="T21"/>
                  <a:pathLst>
                    <a:path w="288" h="164">
                      <a:moveTo>
                        <a:pt x="29" y="0"/>
                      </a:moveTo>
                      <a:lnTo>
                        <a:pt x="0" y="54"/>
                      </a:lnTo>
                      <a:lnTo>
                        <a:pt x="202" y="164"/>
                      </a:lnTo>
                      <a:lnTo>
                        <a:pt x="288" y="54"/>
                      </a:lnTo>
                      <a:lnTo>
                        <a:pt x="87" y="0"/>
                      </a:lnTo>
                      <a:lnTo>
                        <a:pt x="29" y="0"/>
                      </a:lnTo>
                      <a:close/>
                    </a:path>
                  </a:pathLst>
                </a:custGeom>
                <a:solidFill>
                  <a:srgbClr val="CCFF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1" name="Freeform 115"/>
                <p:cNvSpPr>
                  <a:spLocks/>
                </p:cNvSpPr>
                <p:nvPr/>
              </p:nvSpPr>
              <p:spPr bwMode="auto">
                <a:xfrm>
                  <a:off x="2129" y="3669"/>
                  <a:ext cx="288" cy="164"/>
                </a:xfrm>
                <a:custGeom>
                  <a:avLst/>
                  <a:gdLst>
                    <a:gd name="T0" fmla="*/ 29 w 288"/>
                    <a:gd name="T1" fmla="*/ 0 h 164"/>
                    <a:gd name="T2" fmla="*/ 0 w 288"/>
                    <a:gd name="T3" fmla="*/ 54 h 164"/>
                    <a:gd name="T4" fmla="*/ 202 w 288"/>
                    <a:gd name="T5" fmla="*/ 164 h 164"/>
                    <a:gd name="T6" fmla="*/ 288 w 288"/>
                    <a:gd name="T7" fmla="*/ 54 h 164"/>
                    <a:gd name="T8" fmla="*/ 87 w 288"/>
                    <a:gd name="T9" fmla="*/ 0 h 164"/>
                    <a:gd name="T10" fmla="*/ 29 w 288"/>
                    <a:gd name="T11" fmla="*/ 0 h 164"/>
                    <a:gd name="T12" fmla="*/ 0 60000 65536"/>
                    <a:gd name="T13" fmla="*/ 0 60000 65536"/>
                    <a:gd name="T14" fmla="*/ 0 60000 65536"/>
                    <a:gd name="T15" fmla="*/ 0 60000 65536"/>
                    <a:gd name="T16" fmla="*/ 0 60000 65536"/>
                    <a:gd name="T17" fmla="*/ 0 60000 65536"/>
                    <a:gd name="T18" fmla="*/ 0 w 288"/>
                    <a:gd name="T19" fmla="*/ 0 h 164"/>
                    <a:gd name="T20" fmla="*/ 288 w 288"/>
                    <a:gd name="T21" fmla="*/ 164 h 164"/>
                  </a:gdLst>
                  <a:ahLst/>
                  <a:cxnLst>
                    <a:cxn ang="T12">
                      <a:pos x="T0" y="T1"/>
                    </a:cxn>
                    <a:cxn ang="T13">
                      <a:pos x="T2" y="T3"/>
                    </a:cxn>
                    <a:cxn ang="T14">
                      <a:pos x="T4" y="T5"/>
                    </a:cxn>
                    <a:cxn ang="T15">
                      <a:pos x="T6" y="T7"/>
                    </a:cxn>
                    <a:cxn ang="T16">
                      <a:pos x="T8" y="T9"/>
                    </a:cxn>
                    <a:cxn ang="T17">
                      <a:pos x="T10" y="T11"/>
                    </a:cxn>
                  </a:cxnLst>
                  <a:rect l="T18" t="T19" r="T20" b="T21"/>
                  <a:pathLst>
                    <a:path w="288" h="164">
                      <a:moveTo>
                        <a:pt x="29" y="0"/>
                      </a:moveTo>
                      <a:lnTo>
                        <a:pt x="0" y="54"/>
                      </a:lnTo>
                      <a:lnTo>
                        <a:pt x="202" y="164"/>
                      </a:lnTo>
                      <a:lnTo>
                        <a:pt x="288" y="54"/>
                      </a:lnTo>
                      <a:lnTo>
                        <a:pt x="87" y="0"/>
                      </a:lnTo>
                      <a:lnTo>
                        <a:pt x="29"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35" name="Group 116"/>
              <p:cNvGrpSpPr>
                <a:grpSpLocks/>
              </p:cNvGrpSpPr>
              <p:nvPr/>
            </p:nvGrpSpPr>
            <p:grpSpPr bwMode="auto">
              <a:xfrm>
                <a:off x="2129" y="2774"/>
                <a:ext cx="604" cy="489"/>
                <a:chOff x="2129" y="2774"/>
                <a:chExt cx="604" cy="489"/>
              </a:xfrm>
            </p:grpSpPr>
            <p:sp>
              <p:nvSpPr>
                <p:cNvPr id="2698" name="Freeform 117"/>
                <p:cNvSpPr>
                  <a:spLocks/>
                </p:cNvSpPr>
                <p:nvPr/>
              </p:nvSpPr>
              <p:spPr bwMode="auto">
                <a:xfrm>
                  <a:off x="2129" y="2774"/>
                  <a:ext cx="604" cy="489"/>
                </a:xfrm>
                <a:custGeom>
                  <a:avLst/>
                  <a:gdLst>
                    <a:gd name="T0" fmla="*/ 0 w 604"/>
                    <a:gd name="T1" fmla="*/ 136 h 489"/>
                    <a:gd name="T2" fmla="*/ 29 w 604"/>
                    <a:gd name="T3" fmla="*/ 163 h 489"/>
                    <a:gd name="T4" fmla="*/ 0 w 604"/>
                    <a:gd name="T5" fmla="*/ 326 h 489"/>
                    <a:gd name="T6" fmla="*/ 86 w 604"/>
                    <a:gd name="T7" fmla="*/ 353 h 489"/>
                    <a:gd name="T8" fmla="*/ 58 w 604"/>
                    <a:gd name="T9" fmla="*/ 435 h 489"/>
                    <a:gd name="T10" fmla="*/ 172 w 604"/>
                    <a:gd name="T11" fmla="*/ 462 h 489"/>
                    <a:gd name="T12" fmla="*/ 230 w 604"/>
                    <a:gd name="T13" fmla="*/ 407 h 489"/>
                    <a:gd name="T14" fmla="*/ 316 w 604"/>
                    <a:gd name="T15" fmla="*/ 407 h 489"/>
                    <a:gd name="T16" fmla="*/ 374 w 604"/>
                    <a:gd name="T17" fmla="*/ 462 h 489"/>
                    <a:gd name="T18" fmla="*/ 460 w 604"/>
                    <a:gd name="T19" fmla="*/ 489 h 489"/>
                    <a:gd name="T20" fmla="*/ 489 w 604"/>
                    <a:gd name="T21" fmla="*/ 435 h 489"/>
                    <a:gd name="T22" fmla="*/ 604 w 604"/>
                    <a:gd name="T23" fmla="*/ 435 h 489"/>
                    <a:gd name="T24" fmla="*/ 604 w 604"/>
                    <a:gd name="T25" fmla="*/ 407 h 489"/>
                    <a:gd name="T26" fmla="*/ 517 w 604"/>
                    <a:gd name="T27" fmla="*/ 407 h 489"/>
                    <a:gd name="T28" fmla="*/ 489 w 604"/>
                    <a:gd name="T29" fmla="*/ 271 h 489"/>
                    <a:gd name="T30" fmla="*/ 402 w 604"/>
                    <a:gd name="T31" fmla="*/ 271 h 489"/>
                    <a:gd name="T32" fmla="*/ 345 w 604"/>
                    <a:gd name="T33" fmla="*/ 54 h 489"/>
                    <a:gd name="T34" fmla="*/ 287 w 604"/>
                    <a:gd name="T35" fmla="*/ 0 h 489"/>
                    <a:gd name="T36" fmla="*/ 230 w 604"/>
                    <a:gd name="T37" fmla="*/ 0 h 489"/>
                    <a:gd name="T38" fmla="*/ 316 w 604"/>
                    <a:gd name="T39" fmla="*/ 108 h 489"/>
                    <a:gd name="T40" fmla="*/ 172 w 604"/>
                    <a:gd name="T41" fmla="*/ 108 h 489"/>
                    <a:gd name="T42" fmla="*/ 115 w 604"/>
                    <a:gd name="T43" fmla="*/ 81 h 489"/>
                    <a:gd name="T44" fmla="*/ 29 w 604"/>
                    <a:gd name="T45" fmla="*/ 81 h 489"/>
                    <a:gd name="T46" fmla="*/ 0 w 604"/>
                    <a:gd name="T47" fmla="*/ 136 h 48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4"/>
                    <a:gd name="T73" fmla="*/ 0 h 489"/>
                    <a:gd name="T74" fmla="*/ 604 w 604"/>
                    <a:gd name="T75" fmla="*/ 489 h 48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4" h="489">
                      <a:moveTo>
                        <a:pt x="0" y="136"/>
                      </a:moveTo>
                      <a:lnTo>
                        <a:pt x="29" y="163"/>
                      </a:lnTo>
                      <a:lnTo>
                        <a:pt x="0" y="326"/>
                      </a:lnTo>
                      <a:lnTo>
                        <a:pt x="86" y="353"/>
                      </a:lnTo>
                      <a:lnTo>
                        <a:pt x="58" y="435"/>
                      </a:lnTo>
                      <a:lnTo>
                        <a:pt x="172" y="462"/>
                      </a:lnTo>
                      <a:lnTo>
                        <a:pt x="230" y="407"/>
                      </a:lnTo>
                      <a:lnTo>
                        <a:pt x="316" y="407"/>
                      </a:lnTo>
                      <a:lnTo>
                        <a:pt x="374" y="462"/>
                      </a:lnTo>
                      <a:lnTo>
                        <a:pt x="460" y="489"/>
                      </a:lnTo>
                      <a:lnTo>
                        <a:pt x="489" y="435"/>
                      </a:lnTo>
                      <a:lnTo>
                        <a:pt x="604" y="435"/>
                      </a:lnTo>
                      <a:lnTo>
                        <a:pt x="604" y="407"/>
                      </a:lnTo>
                      <a:lnTo>
                        <a:pt x="517" y="407"/>
                      </a:lnTo>
                      <a:lnTo>
                        <a:pt x="489" y="271"/>
                      </a:lnTo>
                      <a:lnTo>
                        <a:pt x="402" y="271"/>
                      </a:lnTo>
                      <a:lnTo>
                        <a:pt x="345" y="54"/>
                      </a:lnTo>
                      <a:lnTo>
                        <a:pt x="287" y="0"/>
                      </a:lnTo>
                      <a:lnTo>
                        <a:pt x="230" y="0"/>
                      </a:lnTo>
                      <a:lnTo>
                        <a:pt x="316" y="108"/>
                      </a:lnTo>
                      <a:lnTo>
                        <a:pt x="172" y="108"/>
                      </a:lnTo>
                      <a:lnTo>
                        <a:pt x="115" y="81"/>
                      </a:lnTo>
                      <a:lnTo>
                        <a:pt x="29" y="81"/>
                      </a:lnTo>
                      <a:lnTo>
                        <a:pt x="0" y="136"/>
                      </a:lnTo>
                      <a:close/>
                    </a:path>
                  </a:pathLst>
                </a:custGeom>
                <a:solidFill>
                  <a:srgbClr val="CCFF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18"/>
                <p:cNvSpPr>
                  <a:spLocks/>
                </p:cNvSpPr>
                <p:nvPr/>
              </p:nvSpPr>
              <p:spPr bwMode="auto">
                <a:xfrm>
                  <a:off x="2129" y="2774"/>
                  <a:ext cx="604" cy="489"/>
                </a:xfrm>
                <a:custGeom>
                  <a:avLst/>
                  <a:gdLst>
                    <a:gd name="T0" fmla="*/ 0 w 604"/>
                    <a:gd name="T1" fmla="*/ 136 h 489"/>
                    <a:gd name="T2" fmla="*/ 29 w 604"/>
                    <a:gd name="T3" fmla="*/ 163 h 489"/>
                    <a:gd name="T4" fmla="*/ 0 w 604"/>
                    <a:gd name="T5" fmla="*/ 326 h 489"/>
                    <a:gd name="T6" fmla="*/ 86 w 604"/>
                    <a:gd name="T7" fmla="*/ 353 h 489"/>
                    <a:gd name="T8" fmla="*/ 58 w 604"/>
                    <a:gd name="T9" fmla="*/ 435 h 489"/>
                    <a:gd name="T10" fmla="*/ 172 w 604"/>
                    <a:gd name="T11" fmla="*/ 462 h 489"/>
                    <a:gd name="T12" fmla="*/ 230 w 604"/>
                    <a:gd name="T13" fmla="*/ 407 h 489"/>
                    <a:gd name="T14" fmla="*/ 316 w 604"/>
                    <a:gd name="T15" fmla="*/ 407 h 489"/>
                    <a:gd name="T16" fmla="*/ 374 w 604"/>
                    <a:gd name="T17" fmla="*/ 462 h 489"/>
                    <a:gd name="T18" fmla="*/ 460 w 604"/>
                    <a:gd name="T19" fmla="*/ 489 h 489"/>
                    <a:gd name="T20" fmla="*/ 489 w 604"/>
                    <a:gd name="T21" fmla="*/ 435 h 489"/>
                    <a:gd name="T22" fmla="*/ 604 w 604"/>
                    <a:gd name="T23" fmla="*/ 435 h 489"/>
                    <a:gd name="T24" fmla="*/ 604 w 604"/>
                    <a:gd name="T25" fmla="*/ 407 h 489"/>
                    <a:gd name="T26" fmla="*/ 517 w 604"/>
                    <a:gd name="T27" fmla="*/ 407 h 489"/>
                    <a:gd name="T28" fmla="*/ 489 w 604"/>
                    <a:gd name="T29" fmla="*/ 271 h 489"/>
                    <a:gd name="T30" fmla="*/ 402 w 604"/>
                    <a:gd name="T31" fmla="*/ 271 h 489"/>
                    <a:gd name="T32" fmla="*/ 345 w 604"/>
                    <a:gd name="T33" fmla="*/ 54 h 489"/>
                    <a:gd name="T34" fmla="*/ 287 w 604"/>
                    <a:gd name="T35" fmla="*/ 0 h 489"/>
                    <a:gd name="T36" fmla="*/ 230 w 604"/>
                    <a:gd name="T37" fmla="*/ 0 h 489"/>
                    <a:gd name="T38" fmla="*/ 316 w 604"/>
                    <a:gd name="T39" fmla="*/ 108 h 489"/>
                    <a:gd name="T40" fmla="*/ 172 w 604"/>
                    <a:gd name="T41" fmla="*/ 108 h 489"/>
                    <a:gd name="T42" fmla="*/ 115 w 604"/>
                    <a:gd name="T43" fmla="*/ 81 h 489"/>
                    <a:gd name="T44" fmla="*/ 29 w 604"/>
                    <a:gd name="T45" fmla="*/ 81 h 489"/>
                    <a:gd name="T46" fmla="*/ 0 w 604"/>
                    <a:gd name="T47" fmla="*/ 136 h 48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4"/>
                    <a:gd name="T73" fmla="*/ 0 h 489"/>
                    <a:gd name="T74" fmla="*/ 604 w 604"/>
                    <a:gd name="T75" fmla="*/ 489 h 48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4" h="489">
                      <a:moveTo>
                        <a:pt x="0" y="136"/>
                      </a:moveTo>
                      <a:lnTo>
                        <a:pt x="29" y="163"/>
                      </a:lnTo>
                      <a:lnTo>
                        <a:pt x="0" y="326"/>
                      </a:lnTo>
                      <a:lnTo>
                        <a:pt x="86" y="353"/>
                      </a:lnTo>
                      <a:lnTo>
                        <a:pt x="58" y="435"/>
                      </a:lnTo>
                      <a:lnTo>
                        <a:pt x="172" y="462"/>
                      </a:lnTo>
                      <a:lnTo>
                        <a:pt x="230" y="407"/>
                      </a:lnTo>
                      <a:lnTo>
                        <a:pt x="316" y="407"/>
                      </a:lnTo>
                      <a:lnTo>
                        <a:pt x="374" y="462"/>
                      </a:lnTo>
                      <a:lnTo>
                        <a:pt x="460" y="489"/>
                      </a:lnTo>
                      <a:lnTo>
                        <a:pt x="489" y="435"/>
                      </a:lnTo>
                      <a:lnTo>
                        <a:pt x="604" y="435"/>
                      </a:lnTo>
                      <a:lnTo>
                        <a:pt x="604" y="407"/>
                      </a:lnTo>
                      <a:lnTo>
                        <a:pt x="517" y="407"/>
                      </a:lnTo>
                      <a:lnTo>
                        <a:pt x="489" y="271"/>
                      </a:lnTo>
                      <a:lnTo>
                        <a:pt x="402" y="271"/>
                      </a:lnTo>
                      <a:lnTo>
                        <a:pt x="345" y="54"/>
                      </a:lnTo>
                      <a:lnTo>
                        <a:pt x="287" y="0"/>
                      </a:lnTo>
                      <a:lnTo>
                        <a:pt x="230" y="0"/>
                      </a:lnTo>
                      <a:lnTo>
                        <a:pt x="316" y="108"/>
                      </a:lnTo>
                      <a:lnTo>
                        <a:pt x="172" y="108"/>
                      </a:lnTo>
                      <a:lnTo>
                        <a:pt x="115" y="81"/>
                      </a:lnTo>
                      <a:lnTo>
                        <a:pt x="29" y="81"/>
                      </a:lnTo>
                      <a:lnTo>
                        <a:pt x="0" y="136"/>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36" name="Group 119"/>
              <p:cNvGrpSpPr>
                <a:grpSpLocks/>
              </p:cNvGrpSpPr>
              <p:nvPr/>
            </p:nvGrpSpPr>
            <p:grpSpPr bwMode="auto">
              <a:xfrm>
                <a:off x="2618" y="3317"/>
                <a:ext cx="374" cy="243"/>
                <a:chOff x="2618" y="3317"/>
                <a:chExt cx="374" cy="243"/>
              </a:xfrm>
            </p:grpSpPr>
            <p:sp>
              <p:nvSpPr>
                <p:cNvPr id="2696" name="Freeform 120"/>
                <p:cNvSpPr>
                  <a:spLocks/>
                </p:cNvSpPr>
                <p:nvPr/>
              </p:nvSpPr>
              <p:spPr bwMode="auto">
                <a:xfrm>
                  <a:off x="2618" y="3317"/>
                  <a:ext cx="374" cy="243"/>
                </a:xfrm>
                <a:custGeom>
                  <a:avLst/>
                  <a:gdLst>
                    <a:gd name="T0" fmla="*/ 0 w 374"/>
                    <a:gd name="T1" fmla="*/ 0 h 243"/>
                    <a:gd name="T2" fmla="*/ 115 w 374"/>
                    <a:gd name="T3" fmla="*/ 108 h 243"/>
                    <a:gd name="T4" fmla="*/ 115 w 374"/>
                    <a:gd name="T5" fmla="*/ 216 h 243"/>
                    <a:gd name="T6" fmla="*/ 374 w 374"/>
                    <a:gd name="T7" fmla="*/ 243 h 243"/>
                    <a:gd name="T8" fmla="*/ 374 w 374"/>
                    <a:gd name="T9" fmla="*/ 135 h 243"/>
                    <a:gd name="T10" fmla="*/ 287 w 374"/>
                    <a:gd name="T11" fmla="*/ 108 h 243"/>
                    <a:gd name="T12" fmla="*/ 200 w 374"/>
                    <a:gd name="T13" fmla="*/ 0 h 243"/>
                    <a:gd name="T14" fmla="*/ 29 w 374"/>
                    <a:gd name="T15" fmla="*/ 0 h 243"/>
                    <a:gd name="T16" fmla="*/ 0 w 374"/>
                    <a:gd name="T17" fmla="*/ 0 h 2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4"/>
                    <a:gd name="T28" fmla="*/ 0 h 243"/>
                    <a:gd name="T29" fmla="*/ 374 w 374"/>
                    <a:gd name="T30" fmla="*/ 243 h 2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4" h="243">
                      <a:moveTo>
                        <a:pt x="0" y="0"/>
                      </a:moveTo>
                      <a:lnTo>
                        <a:pt x="115" y="108"/>
                      </a:lnTo>
                      <a:lnTo>
                        <a:pt x="115" y="216"/>
                      </a:lnTo>
                      <a:lnTo>
                        <a:pt x="374" y="243"/>
                      </a:lnTo>
                      <a:lnTo>
                        <a:pt x="374" y="135"/>
                      </a:lnTo>
                      <a:lnTo>
                        <a:pt x="287" y="108"/>
                      </a:lnTo>
                      <a:lnTo>
                        <a:pt x="200" y="0"/>
                      </a:lnTo>
                      <a:lnTo>
                        <a:pt x="29" y="0"/>
                      </a:lnTo>
                      <a:lnTo>
                        <a:pt x="0" y="0"/>
                      </a:lnTo>
                      <a:close/>
                    </a:path>
                  </a:pathLst>
                </a:custGeom>
                <a:solidFill>
                  <a:srgbClr val="CCFF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7" name="Freeform 121"/>
                <p:cNvSpPr>
                  <a:spLocks/>
                </p:cNvSpPr>
                <p:nvPr/>
              </p:nvSpPr>
              <p:spPr bwMode="auto">
                <a:xfrm>
                  <a:off x="2618" y="3317"/>
                  <a:ext cx="374" cy="243"/>
                </a:xfrm>
                <a:custGeom>
                  <a:avLst/>
                  <a:gdLst>
                    <a:gd name="T0" fmla="*/ 0 w 374"/>
                    <a:gd name="T1" fmla="*/ 0 h 243"/>
                    <a:gd name="T2" fmla="*/ 115 w 374"/>
                    <a:gd name="T3" fmla="*/ 108 h 243"/>
                    <a:gd name="T4" fmla="*/ 115 w 374"/>
                    <a:gd name="T5" fmla="*/ 216 h 243"/>
                    <a:gd name="T6" fmla="*/ 374 w 374"/>
                    <a:gd name="T7" fmla="*/ 243 h 243"/>
                    <a:gd name="T8" fmla="*/ 374 w 374"/>
                    <a:gd name="T9" fmla="*/ 135 h 243"/>
                    <a:gd name="T10" fmla="*/ 287 w 374"/>
                    <a:gd name="T11" fmla="*/ 108 h 243"/>
                    <a:gd name="T12" fmla="*/ 200 w 374"/>
                    <a:gd name="T13" fmla="*/ 0 h 243"/>
                    <a:gd name="T14" fmla="*/ 29 w 374"/>
                    <a:gd name="T15" fmla="*/ 0 h 243"/>
                    <a:gd name="T16" fmla="*/ 0 w 374"/>
                    <a:gd name="T17" fmla="*/ 0 h 2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4"/>
                    <a:gd name="T28" fmla="*/ 0 h 243"/>
                    <a:gd name="T29" fmla="*/ 374 w 374"/>
                    <a:gd name="T30" fmla="*/ 243 h 2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4" h="243">
                      <a:moveTo>
                        <a:pt x="0" y="0"/>
                      </a:moveTo>
                      <a:lnTo>
                        <a:pt x="115" y="108"/>
                      </a:lnTo>
                      <a:lnTo>
                        <a:pt x="115" y="216"/>
                      </a:lnTo>
                      <a:lnTo>
                        <a:pt x="374" y="243"/>
                      </a:lnTo>
                      <a:lnTo>
                        <a:pt x="374" y="135"/>
                      </a:lnTo>
                      <a:lnTo>
                        <a:pt x="287" y="108"/>
                      </a:lnTo>
                      <a:lnTo>
                        <a:pt x="200" y="0"/>
                      </a:lnTo>
                      <a:lnTo>
                        <a:pt x="29"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37" name="Group 122"/>
              <p:cNvGrpSpPr>
                <a:grpSpLocks/>
              </p:cNvGrpSpPr>
              <p:nvPr/>
            </p:nvGrpSpPr>
            <p:grpSpPr bwMode="auto">
              <a:xfrm>
                <a:off x="2245" y="3317"/>
                <a:ext cx="774" cy="516"/>
                <a:chOff x="2245" y="3317"/>
                <a:chExt cx="774" cy="516"/>
              </a:xfrm>
            </p:grpSpPr>
            <p:sp>
              <p:nvSpPr>
                <p:cNvPr id="2694" name="Freeform 123"/>
                <p:cNvSpPr>
                  <a:spLocks/>
                </p:cNvSpPr>
                <p:nvPr/>
              </p:nvSpPr>
              <p:spPr bwMode="auto">
                <a:xfrm>
                  <a:off x="2245" y="3317"/>
                  <a:ext cx="774" cy="516"/>
                </a:xfrm>
                <a:custGeom>
                  <a:avLst/>
                  <a:gdLst>
                    <a:gd name="T0" fmla="*/ 230 w 774"/>
                    <a:gd name="T1" fmla="*/ 28 h 516"/>
                    <a:gd name="T2" fmla="*/ 172 w 774"/>
                    <a:gd name="T3" fmla="*/ 135 h 516"/>
                    <a:gd name="T4" fmla="*/ 0 w 774"/>
                    <a:gd name="T5" fmla="*/ 244 h 516"/>
                    <a:gd name="T6" fmla="*/ 258 w 774"/>
                    <a:gd name="T7" fmla="*/ 244 h 516"/>
                    <a:gd name="T8" fmla="*/ 230 w 774"/>
                    <a:gd name="T9" fmla="*/ 353 h 516"/>
                    <a:gd name="T10" fmla="*/ 316 w 774"/>
                    <a:gd name="T11" fmla="*/ 353 h 516"/>
                    <a:gd name="T12" fmla="*/ 344 w 774"/>
                    <a:gd name="T13" fmla="*/ 461 h 516"/>
                    <a:gd name="T14" fmla="*/ 459 w 774"/>
                    <a:gd name="T15" fmla="*/ 434 h 516"/>
                    <a:gd name="T16" fmla="*/ 573 w 774"/>
                    <a:gd name="T17" fmla="*/ 516 h 516"/>
                    <a:gd name="T18" fmla="*/ 659 w 774"/>
                    <a:gd name="T19" fmla="*/ 353 h 516"/>
                    <a:gd name="T20" fmla="*/ 774 w 774"/>
                    <a:gd name="T21" fmla="*/ 326 h 516"/>
                    <a:gd name="T22" fmla="*/ 745 w 774"/>
                    <a:gd name="T23" fmla="*/ 244 h 516"/>
                    <a:gd name="T24" fmla="*/ 488 w 774"/>
                    <a:gd name="T25" fmla="*/ 217 h 516"/>
                    <a:gd name="T26" fmla="*/ 488 w 774"/>
                    <a:gd name="T27" fmla="*/ 108 h 516"/>
                    <a:gd name="T28" fmla="*/ 373 w 774"/>
                    <a:gd name="T29" fmla="*/ 0 h 516"/>
                    <a:gd name="T30" fmla="*/ 230 w 774"/>
                    <a:gd name="T31" fmla="*/ 28 h 5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74"/>
                    <a:gd name="T49" fmla="*/ 0 h 516"/>
                    <a:gd name="T50" fmla="*/ 774 w 774"/>
                    <a:gd name="T51" fmla="*/ 516 h 5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74" h="516">
                      <a:moveTo>
                        <a:pt x="230" y="28"/>
                      </a:moveTo>
                      <a:lnTo>
                        <a:pt x="172" y="135"/>
                      </a:lnTo>
                      <a:lnTo>
                        <a:pt x="0" y="244"/>
                      </a:lnTo>
                      <a:lnTo>
                        <a:pt x="258" y="244"/>
                      </a:lnTo>
                      <a:lnTo>
                        <a:pt x="230" y="353"/>
                      </a:lnTo>
                      <a:lnTo>
                        <a:pt x="316" y="353"/>
                      </a:lnTo>
                      <a:lnTo>
                        <a:pt x="344" y="461"/>
                      </a:lnTo>
                      <a:lnTo>
                        <a:pt x="459" y="434"/>
                      </a:lnTo>
                      <a:lnTo>
                        <a:pt x="573" y="516"/>
                      </a:lnTo>
                      <a:lnTo>
                        <a:pt x="659" y="353"/>
                      </a:lnTo>
                      <a:lnTo>
                        <a:pt x="774" y="326"/>
                      </a:lnTo>
                      <a:lnTo>
                        <a:pt x="745" y="244"/>
                      </a:lnTo>
                      <a:lnTo>
                        <a:pt x="488" y="217"/>
                      </a:lnTo>
                      <a:lnTo>
                        <a:pt x="488" y="108"/>
                      </a:lnTo>
                      <a:lnTo>
                        <a:pt x="373" y="0"/>
                      </a:lnTo>
                      <a:lnTo>
                        <a:pt x="230" y="28"/>
                      </a:lnTo>
                      <a:close/>
                    </a:path>
                  </a:pathLst>
                </a:custGeom>
                <a:solidFill>
                  <a:srgbClr val="CCFF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5" name="Freeform 124"/>
                <p:cNvSpPr>
                  <a:spLocks/>
                </p:cNvSpPr>
                <p:nvPr/>
              </p:nvSpPr>
              <p:spPr bwMode="auto">
                <a:xfrm>
                  <a:off x="2245" y="3317"/>
                  <a:ext cx="774" cy="516"/>
                </a:xfrm>
                <a:custGeom>
                  <a:avLst/>
                  <a:gdLst>
                    <a:gd name="T0" fmla="*/ 230 w 774"/>
                    <a:gd name="T1" fmla="*/ 28 h 516"/>
                    <a:gd name="T2" fmla="*/ 172 w 774"/>
                    <a:gd name="T3" fmla="*/ 135 h 516"/>
                    <a:gd name="T4" fmla="*/ 0 w 774"/>
                    <a:gd name="T5" fmla="*/ 244 h 516"/>
                    <a:gd name="T6" fmla="*/ 258 w 774"/>
                    <a:gd name="T7" fmla="*/ 244 h 516"/>
                    <a:gd name="T8" fmla="*/ 230 w 774"/>
                    <a:gd name="T9" fmla="*/ 353 h 516"/>
                    <a:gd name="T10" fmla="*/ 316 w 774"/>
                    <a:gd name="T11" fmla="*/ 353 h 516"/>
                    <a:gd name="T12" fmla="*/ 344 w 774"/>
                    <a:gd name="T13" fmla="*/ 461 h 516"/>
                    <a:gd name="T14" fmla="*/ 459 w 774"/>
                    <a:gd name="T15" fmla="*/ 434 h 516"/>
                    <a:gd name="T16" fmla="*/ 573 w 774"/>
                    <a:gd name="T17" fmla="*/ 516 h 516"/>
                    <a:gd name="T18" fmla="*/ 659 w 774"/>
                    <a:gd name="T19" fmla="*/ 353 h 516"/>
                    <a:gd name="T20" fmla="*/ 774 w 774"/>
                    <a:gd name="T21" fmla="*/ 326 h 516"/>
                    <a:gd name="T22" fmla="*/ 745 w 774"/>
                    <a:gd name="T23" fmla="*/ 244 h 516"/>
                    <a:gd name="T24" fmla="*/ 488 w 774"/>
                    <a:gd name="T25" fmla="*/ 217 h 516"/>
                    <a:gd name="T26" fmla="*/ 488 w 774"/>
                    <a:gd name="T27" fmla="*/ 108 h 516"/>
                    <a:gd name="T28" fmla="*/ 373 w 774"/>
                    <a:gd name="T29" fmla="*/ 0 h 516"/>
                    <a:gd name="T30" fmla="*/ 230 w 774"/>
                    <a:gd name="T31" fmla="*/ 28 h 5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74"/>
                    <a:gd name="T49" fmla="*/ 0 h 516"/>
                    <a:gd name="T50" fmla="*/ 774 w 774"/>
                    <a:gd name="T51" fmla="*/ 516 h 5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74" h="516">
                      <a:moveTo>
                        <a:pt x="230" y="28"/>
                      </a:moveTo>
                      <a:lnTo>
                        <a:pt x="172" y="135"/>
                      </a:lnTo>
                      <a:lnTo>
                        <a:pt x="0" y="244"/>
                      </a:lnTo>
                      <a:lnTo>
                        <a:pt x="258" y="244"/>
                      </a:lnTo>
                      <a:lnTo>
                        <a:pt x="230" y="353"/>
                      </a:lnTo>
                      <a:lnTo>
                        <a:pt x="316" y="353"/>
                      </a:lnTo>
                      <a:lnTo>
                        <a:pt x="344" y="461"/>
                      </a:lnTo>
                      <a:lnTo>
                        <a:pt x="459" y="434"/>
                      </a:lnTo>
                      <a:lnTo>
                        <a:pt x="573" y="516"/>
                      </a:lnTo>
                      <a:lnTo>
                        <a:pt x="659" y="353"/>
                      </a:lnTo>
                      <a:lnTo>
                        <a:pt x="774" y="326"/>
                      </a:lnTo>
                      <a:lnTo>
                        <a:pt x="745" y="244"/>
                      </a:lnTo>
                      <a:lnTo>
                        <a:pt x="488" y="217"/>
                      </a:lnTo>
                      <a:lnTo>
                        <a:pt x="488" y="108"/>
                      </a:lnTo>
                      <a:lnTo>
                        <a:pt x="373" y="0"/>
                      </a:lnTo>
                      <a:lnTo>
                        <a:pt x="230" y="28"/>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38" name="Rectangle 125"/>
              <p:cNvSpPr>
                <a:spLocks noChangeArrowheads="1"/>
              </p:cNvSpPr>
              <p:nvPr/>
            </p:nvSpPr>
            <p:spPr bwMode="auto">
              <a:xfrm>
                <a:off x="1573" y="2478"/>
                <a:ext cx="45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EVANGELINE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9" name="Rectangle 126"/>
              <p:cNvSpPr>
                <a:spLocks noChangeArrowheads="1"/>
              </p:cNvSpPr>
              <p:nvPr/>
            </p:nvSpPr>
            <p:spPr bwMode="auto">
              <a:xfrm>
                <a:off x="2019" y="2574"/>
                <a:ext cx="2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SAINT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0" name="Rectangle 127"/>
              <p:cNvSpPr>
                <a:spLocks noChangeArrowheads="1"/>
              </p:cNvSpPr>
              <p:nvPr/>
            </p:nvSpPr>
            <p:spPr bwMode="auto">
              <a:xfrm>
                <a:off x="2003" y="2634"/>
                <a:ext cx="29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LANDRY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1" name="Rectangle 128"/>
              <p:cNvSpPr>
                <a:spLocks noChangeArrowheads="1"/>
              </p:cNvSpPr>
              <p:nvPr/>
            </p:nvSpPr>
            <p:spPr bwMode="auto">
              <a:xfrm>
                <a:off x="1630" y="2933"/>
                <a:ext cx="27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ACADIA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2" name="Rectangle 129"/>
              <p:cNvSpPr>
                <a:spLocks noChangeArrowheads="1"/>
              </p:cNvSpPr>
              <p:nvPr/>
            </p:nvSpPr>
            <p:spPr bwMode="auto">
              <a:xfrm>
                <a:off x="1642" y="3369"/>
                <a:ext cx="4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VERMILION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3" name="Rectangle 130"/>
              <p:cNvSpPr>
                <a:spLocks noChangeArrowheads="1"/>
              </p:cNvSpPr>
              <p:nvPr/>
            </p:nvSpPr>
            <p:spPr bwMode="auto">
              <a:xfrm>
                <a:off x="2228" y="3723"/>
                <a:ext cx="14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VER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4" name="Rectangle 131"/>
              <p:cNvSpPr>
                <a:spLocks noChangeArrowheads="1"/>
              </p:cNvSpPr>
              <p:nvPr/>
            </p:nvSpPr>
            <p:spPr bwMode="auto">
              <a:xfrm rot="18420000">
                <a:off x="1884" y="2923"/>
                <a:ext cx="39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LAFAYETTE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5" name="Rectangle 132"/>
              <p:cNvSpPr>
                <a:spLocks noChangeArrowheads="1"/>
              </p:cNvSpPr>
              <p:nvPr/>
            </p:nvSpPr>
            <p:spPr bwMode="auto">
              <a:xfrm>
                <a:off x="2276" y="2956"/>
                <a:ext cx="2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SAINT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6" name="Rectangle 133"/>
              <p:cNvSpPr>
                <a:spLocks noChangeArrowheads="1"/>
              </p:cNvSpPr>
              <p:nvPr/>
            </p:nvSpPr>
            <p:spPr bwMode="auto">
              <a:xfrm>
                <a:off x="2263" y="3016"/>
                <a:ext cx="29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MARTIN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7" name="Rectangle 134"/>
              <p:cNvSpPr>
                <a:spLocks noChangeArrowheads="1"/>
              </p:cNvSpPr>
              <p:nvPr/>
            </p:nvSpPr>
            <p:spPr bwMode="auto">
              <a:xfrm>
                <a:off x="2235" y="3287"/>
                <a:ext cx="23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IBERIA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8" name="Rectangle 135"/>
              <p:cNvSpPr>
                <a:spLocks noChangeArrowheads="1"/>
              </p:cNvSpPr>
              <p:nvPr/>
            </p:nvSpPr>
            <p:spPr bwMode="auto">
              <a:xfrm>
                <a:off x="2550" y="3522"/>
                <a:ext cx="2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SAINT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9" name="Rectangle 136"/>
              <p:cNvSpPr>
                <a:spLocks noChangeArrowheads="1"/>
              </p:cNvSpPr>
              <p:nvPr/>
            </p:nvSpPr>
            <p:spPr bwMode="auto">
              <a:xfrm>
                <a:off x="2561" y="3580"/>
                <a:ext cx="22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MARY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50" name="Group 137"/>
              <p:cNvGrpSpPr>
                <a:grpSpLocks/>
              </p:cNvGrpSpPr>
              <p:nvPr/>
            </p:nvGrpSpPr>
            <p:grpSpPr bwMode="auto">
              <a:xfrm>
                <a:off x="1529" y="2285"/>
                <a:ext cx="430" cy="516"/>
                <a:chOff x="1529" y="2285"/>
                <a:chExt cx="430" cy="516"/>
              </a:xfrm>
            </p:grpSpPr>
            <p:sp>
              <p:nvSpPr>
                <p:cNvPr id="2692" name="Freeform 138"/>
                <p:cNvSpPr>
                  <a:spLocks/>
                </p:cNvSpPr>
                <p:nvPr/>
              </p:nvSpPr>
              <p:spPr bwMode="auto">
                <a:xfrm>
                  <a:off x="1529" y="2285"/>
                  <a:ext cx="430" cy="516"/>
                </a:xfrm>
                <a:custGeom>
                  <a:avLst/>
                  <a:gdLst>
                    <a:gd name="T0" fmla="*/ 28 w 430"/>
                    <a:gd name="T1" fmla="*/ 82 h 516"/>
                    <a:gd name="T2" fmla="*/ 28 w 430"/>
                    <a:gd name="T3" fmla="*/ 434 h 516"/>
                    <a:gd name="T4" fmla="*/ 0 w 430"/>
                    <a:gd name="T5" fmla="*/ 516 h 516"/>
                    <a:gd name="T6" fmla="*/ 143 w 430"/>
                    <a:gd name="T7" fmla="*/ 516 h 516"/>
                    <a:gd name="T8" fmla="*/ 172 w 430"/>
                    <a:gd name="T9" fmla="*/ 461 h 516"/>
                    <a:gd name="T10" fmla="*/ 345 w 430"/>
                    <a:gd name="T11" fmla="*/ 461 h 516"/>
                    <a:gd name="T12" fmla="*/ 345 w 430"/>
                    <a:gd name="T13" fmla="*/ 407 h 516"/>
                    <a:gd name="T14" fmla="*/ 402 w 430"/>
                    <a:gd name="T15" fmla="*/ 407 h 516"/>
                    <a:gd name="T16" fmla="*/ 402 w 430"/>
                    <a:gd name="T17" fmla="*/ 354 h 516"/>
                    <a:gd name="T18" fmla="*/ 430 w 430"/>
                    <a:gd name="T19" fmla="*/ 299 h 516"/>
                    <a:gd name="T20" fmla="*/ 430 w 430"/>
                    <a:gd name="T21" fmla="*/ 218 h 516"/>
                    <a:gd name="T22" fmla="*/ 402 w 430"/>
                    <a:gd name="T23" fmla="*/ 164 h 516"/>
                    <a:gd name="T24" fmla="*/ 402 w 430"/>
                    <a:gd name="T25" fmla="*/ 136 h 516"/>
                    <a:gd name="T26" fmla="*/ 345 w 430"/>
                    <a:gd name="T27" fmla="*/ 136 h 516"/>
                    <a:gd name="T28" fmla="*/ 345 w 430"/>
                    <a:gd name="T29" fmla="*/ 109 h 516"/>
                    <a:gd name="T30" fmla="*/ 287 w 430"/>
                    <a:gd name="T31" fmla="*/ 55 h 516"/>
                    <a:gd name="T32" fmla="*/ 287 w 430"/>
                    <a:gd name="T33" fmla="*/ 28 h 516"/>
                    <a:gd name="T34" fmla="*/ 201 w 430"/>
                    <a:gd name="T35" fmla="*/ 0 h 516"/>
                    <a:gd name="T36" fmla="*/ 86 w 430"/>
                    <a:gd name="T37" fmla="*/ 82 h 516"/>
                    <a:gd name="T38" fmla="*/ 28 w 430"/>
                    <a:gd name="T39" fmla="*/ 82 h 5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0"/>
                    <a:gd name="T61" fmla="*/ 0 h 516"/>
                    <a:gd name="T62" fmla="*/ 430 w 430"/>
                    <a:gd name="T63" fmla="*/ 516 h 5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0" h="516">
                      <a:moveTo>
                        <a:pt x="28" y="82"/>
                      </a:moveTo>
                      <a:lnTo>
                        <a:pt x="28" y="434"/>
                      </a:lnTo>
                      <a:lnTo>
                        <a:pt x="0" y="516"/>
                      </a:lnTo>
                      <a:lnTo>
                        <a:pt x="143" y="516"/>
                      </a:lnTo>
                      <a:lnTo>
                        <a:pt x="172" y="461"/>
                      </a:lnTo>
                      <a:lnTo>
                        <a:pt x="345" y="461"/>
                      </a:lnTo>
                      <a:lnTo>
                        <a:pt x="345" y="407"/>
                      </a:lnTo>
                      <a:lnTo>
                        <a:pt x="402" y="407"/>
                      </a:lnTo>
                      <a:lnTo>
                        <a:pt x="402" y="354"/>
                      </a:lnTo>
                      <a:lnTo>
                        <a:pt x="430" y="299"/>
                      </a:lnTo>
                      <a:lnTo>
                        <a:pt x="430" y="218"/>
                      </a:lnTo>
                      <a:lnTo>
                        <a:pt x="402" y="164"/>
                      </a:lnTo>
                      <a:lnTo>
                        <a:pt x="402" y="136"/>
                      </a:lnTo>
                      <a:lnTo>
                        <a:pt x="345" y="136"/>
                      </a:lnTo>
                      <a:lnTo>
                        <a:pt x="345" y="109"/>
                      </a:lnTo>
                      <a:lnTo>
                        <a:pt x="287" y="55"/>
                      </a:lnTo>
                      <a:lnTo>
                        <a:pt x="287" y="28"/>
                      </a:lnTo>
                      <a:lnTo>
                        <a:pt x="201" y="0"/>
                      </a:lnTo>
                      <a:lnTo>
                        <a:pt x="86" y="82"/>
                      </a:lnTo>
                      <a:lnTo>
                        <a:pt x="28" y="82"/>
                      </a:lnTo>
                      <a:close/>
                    </a:path>
                  </a:pathLst>
                </a:custGeom>
                <a:solidFill>
                  <a:srgbClr val="CCFF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3" name="Freeform 139"/>
                <p:cNvSpPr>
                  <a:spLocks/>
                </p:cNvSpPr>
                <p:nvPr/>
              </p:nvSpPr>
              <p:spPr bwMode="auto">
                <a:xfrm>
                  <a:off x="1529" y="2285"/>
                  <a:ext cx="430" cy="516"/>
                </a:xfrm>
                <a:custGeom>
                  <a:avLst/>
                  <a:gdLst>
                    <a:gd name="T0" fmla="*/ 28 w 430"/>
                    <a:gd name="T1" fmla="*/ 82 h 516"/>
                    <a:gd name="T2" fmla="*/ 28 w 430"/>
                    <a:gd name="T3" fmla="*/ 434 h 516"/>
                    <a:gd name="T4" fmla="*/ 0 w 430"/>
                    <a:gd name="T5" fmla="*/ 516 h 516"/>
                    <a:gd name="T6" fmla="*/ 143 w 430"/>
                    <a:gd name="T7" fmla="*/ 516 h 516"/>
                    <a:gd name="T8" fmla="*/ 172 w 430"/>
                    <a:gd name="T9" fmla="*/ 461 h 516"/>
                    <a:gd name="T10" fmla="*/ 345 w 430"/>
                    <a:gd name="T11" fmla="*/ 461 h 516"/>
                    <a:gd name="T12" fmla="*/ 345 w 430"/>
                    <a:gd name="T13" fmla="*/ 407 h 516"/>
                    <a:gd name="T14" fmla="*/ 402 w 430"/>
                    <a:gd name="T15" fmla="*/ 407 h 516"/>
                    <a:gd name="T16" fmla="*/ 402 w 430"/>
                    <a:gd name="T17" fmla="*/ 354 h 516"/>
                    <a:gd name="T18" fmla="*/ 430 w 430"/>
                    <a:gd name="T19" fmla="*/ 299 h 516"/>
                    <a:gd name="T20" fmla="*/ 430 w 430"/>
                    <a:gd name="T21" fmla="*/ 218 h 516"/>
                    <a:gd name="T22" fmla="*/ 402 w 430"/>
                    <a:gd name="T23" fmla="*/ 164 h 516"/>
                    <a:gd name="T24" fmla="*/ 402 w 430"/>
                    <a:gd name="T25" fmla="*/ 136 h 516"/>
                    <a:gd name="T26" fmla="*/ 345 w 430"/>
                    <a:gd name="T27" fmla="*/ 136 h 516"/>
                    <a:gd name="T28" fmla="*/ 345 w 430"/>
                    <a:gd name="T29" fmla="*/ 109 h 516"/>
                    <a:gd name="T30" fmla="*/ 287 w 430"/>
                    <a:gd name="T31" fmla="*/ 55 h 516"/>
                    <a:gd name="T32" fmla="*/ 287 w 430"/>
                    <a:gd name="T33" fmla="*/ 28 h 516"/>
                    <a:gd name="T34" fmla="*/ 201 w 430"/>
                    <a:gd name="T35" fmla="*/ 0 h 516"/>
                    <a:gd name="T36" fmla="*/ 86 w 430"/>
                    <a:gd name="T37" fmla="*/ 82 h 516"/>
                    <a:gd name="T38" fmla="*/ 28 w 430"/>
                    <a:gd name="T39" fmla="*/ 82 h 5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0"/>
                    <a:gd name="T61" fmla="*/ 0 h 516"/>
                    <a:gd name="T62" fmla="*/ 430 w 430"/>
                    <a:gd name="T63" fmla="*/ 516 h 5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0" h="516">
                      <a:moveTo>
                        <a:pt x="28" y="82"/>
                      </a:moveTo>
                      <a:lnTo>
                        <a:pt x="28" y="434"/>
                      </a:lnTo>
                      <a:lnTo>
                        <a:pt x="0" y="516"/>
                      </a:lnTo>
                      <a:lnTo>
                        <a:pt x="143" y="516"/>
                      </a:lnTo>
                      <a:lnTo>
                        <a:pt x="172" y="461"/>
                      </a:lnTo>
                      <a:lnTo>
                        <a:pt x="345" y="461"/>
                      </a:lnTo>
                      <a:lnTo>
                        <a:pt x="345" y="407"/>
                      </a:lnTo>
                      <a:lnTo>
                        <a:pt x="402" y="407"/>
                      </a:lnTo>
                      <a:lnTo>
                        <a:pt x="402" y="354"/>
                      </a:lnTo>
                      <a:lnTo>
                        <a:pt x="430" y="299"/>
                      </a:lnTo>
                      <a:lnTo>
                        <a:pt x="430" y="218"/>
                      </a:lnTo>
                      <a:lnTo>
                        <a:pt x="402" y="164"/>
                      </a:lnTo>
                      <a:lnTo>
                        <a:pt x="402" y="136"/>
                      </a:lnTo>
                      <a:lnTo>
                        <a:pt x="345" y="136"/>
                      </a:lnTo>
                      <a:lnTo>
                        <a:pt x="345" y="109"/>
                      </a:lnTo>
                      <a:lnTo>
                        <a:pt x="287" y="55"/>
                      </a:lnTo>
                      <a:lnTo>
                        <a:pt x="287" y="28"/>
                      </a:lnTo>
                      <a:lnTo>
                        <a:pt x="201" y="0"/>
                      </a:lnTo>
                      <a:lnTo>
                        <a:pt x="86" y="82"/>
                      </a:lnTo>
                      <a:lnTo>
                        <a:pt x="28" y="82"/>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51" name="Group 140"/>
              <p:cNvGrpSpPr>
                <a:grpSpLocks/>
              </p:cNvGrpSpPr>
              <p:nvPr/>
            </p:nvGrpSpPr>
            <p:grpSpPr bwMode="auto">
              <a:xfrm>
                <a:off x="1673" y="2421"/>
                <a:ext cx="772" cy="571"/>
                <a:chOff x="1673" y="2421"/>
                <a:chExt cx="772" cy="571"/>
              </a:xfrm>
            </p:grpSpPr>
            <p:sp>
              <p:nvSpPr>
                <p:cNvPr id="2690" name="Freeform 141"/>
                <p:cNvSpPr>
                  <a:spLocks/>
                </p:cNvSpPr>
                <p:nvPr/>
              </p:nvSpPr>
              <p:spPr bwMode="auto">
                <a:xfrm>
                  <a:off x="1673" y="2421"/>
                  <a:ext cx="772" cy="571"/>
                </a:xfrm>
                <a:custGeom>
                  <a:avLst/>
                  <a:gdLst>
                    <a:gd name="T0" fmla="*/ 258 w 772"/>
                    <a:gd name="T1" fmla="*/ 0 h 571"/>
                    <a:gd name="T2" fmla="*/ 258 w 772"/>
                    <a:gd name="T3" fmla="*/ 27 h 571"/>
                    <a:gd name="T4" fmla="*/ 285 w 772"/>
                    <a:gd name="T5" fmla="*/ 81 h 571"/>
                    <a:gd name="T6" fmla="*/ 285 w 772"/>
                    <a:gd name="T7" fmla="*/ 163 h 571"/>
                    <a:gd name="T8" fmla="*/ 258 w 772"/>
                    <a:gd name="T9" fmla="*/ 217 h 571"/>
                    <a:gd name="T10" fmla="*/ 258 w 772"/>
                    <a:gd name="T11" fmla="*/ 270 h 571"/>
                    <a:gd name="T12" fmla="*/ 200 w 772"/>
                    <a:gd name="T13" fmla="*/ 270 h 571"/>
                    <a:gd name="T14" fmla="*/ 200 w 772"/>
                    <a:gd name="T15" fmla="*/ 325 h 571"/>
                    <a:gd name="T16" fmla="*/ 28 w 772"/>
                    <a:gd name="T17" fmla="*/ 325 h 571"/>
                    <a:gd name="T18" fmla="*/ 0 w 772"/>
                    <a:gd name="T19" fmla="*/ 379 h 571"/>
                    <a:gd name="T20" fmla="*/ 229 w 772"/>
                    <a:gd name="T21" fmla="*/ 379 h 571"/>
                    <a:gd name="T22" fmla="*/ 229 w 772"/>
                    <a:gd name="T23" fmla="*/ 434 h 571"/>
                    <a:gd name="T24" fmla="*/ 285 w 772"/>
                    <a:gd name="T25" fmla="*/ 434 h 571"/>
                    <a:gd name="T26" fmla="*/ 285 w 772"/>
                    <a:gd name="T27" fmla="*/ 515 h 571"/>
                    <a:gd name="T28" fmla="*/ 312 w 772"/>
                    <a:gd name="T29" fmla="*/ 571 h 571"/>
                    <a:gd name="T30" fmla="*/ 400 w 772"/>
                    <a:gd name="T31" fmla="*/ 461 h 571"/>
                    <a:gd name="T32" fmla="*/ 457 w 772"/>
                    <a:gd name="T33" fmla="*/ 488 h 571"/>
                    <a:gd name="T34" fmla="*/ 486 w 772"/>
                    <a:gd name="T35" fmla="*/ 434 h 571"/>
                    <a:gd name="T36" fmla="*/ 572 w 772"/>
                    <a:gd name="T37" fmla="*/ 434 h 571"/>
                    <a:gd name="T38" fmla="*/ 629 w 772"/>
                    <a:gd name="T39" fmla="*/ 461 h 571"/>
                    <a:gd name="T40" fmla="*/ 772 w 772"/>
                    <a:gd name="T41" fmla="*/ 461 h 571"/>
                    <a:gd name="T42" fmla="*/ 687 w 772"/>
                    <a:gd name="T43" fmla="*/ 352 h 571"/>
                    <a:gd name="T44" fmla="*/ 687 w 772"/>
                    <a:gd name="T45" fmla="*/ 163 h 571"/>
                    <a:gd name="T46" fmla="*/ 658 w 772"/>
                    <a:gd name="T47" fmla="*/ 54 h 571"/>
                    <a:gd name="T48" fmla="*/ 572 w 772"/>
                    <a:gd name="T49" fmla="*/ 0 h 571"/>
                    <a:gd name="T50" fmla="*/ 258 w 772"/>
                    <a:gd name="T51" fmla="*/ 0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72"/>
                    <a:gd name="T79" fmla="*/ 0 h 571"/>
                    <a:gd name="T80" fmla="*/ 772 w 772"/>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72" h="571">
                      <a:moveTo>
                        <a:pt x="258" y="0"/>
                      </a:moveTo>
                      <a:lnTo>
                        <a:pt x="258" y="27"/>
                      </a:lnTo>
                      <a:lnTo>
                        <a:pt x="285" y="81"/>
                      </a:lnTo>
                      <a:lnTo>
                        <a:pt x="285" y="163"/>
                      </a:lnTo>
                      <a:lnTo>
                        <a:pt x="258" y="217"/>
                      </a:lnTo>
                      <a:lnTo>
                        <a:pt x="258" y="270"/>
                      </a:lnTo>
                      <a:lnTo>
                        <a:pt x="200" y="270"/>
                      </a:lnTo>
                      <a:lnTo>
                        <a:pt x="200" y="325"/>
                      </a:lnTo>
                      <a:lnTo>
                        <a:pt x="28" y="325"/>
                      </a:lnTo>
                      <a:lnTo>
                        <a:pt x="0" y="379"/>
                      </a:lnTo>
                      <a:lnTo>
                        <a:pt x="229" y="379"/>
                      </a:lnTo>
                      <a:lnTo>
                        <a:pt x="229" y="434"/>
                      </a:lnTo>
                      <a:lnTo>
                        <a:pt x="285" y="434"/>
                      </a:lnTo>
                      <a:lnTo>
                        <a:pt x="285" y="515"/>
                      </a:lnTo>
                      <a:lnTo>
                        <a:pt x="312" y="571"/>
                      </a:lnTo>
                      <a:lnTo>
                        <a:pt x="400" y="461"/>
                      </a:lnTo>
                      <a:lnTo>
                        <a:pt x="457" y="488"/>
                      </a:lnTo>
                      <a:lnTo>
                        <a:pt x="486" y="434"/>
                      </a:lnTo>
                      <a:lnTo>
                        <a:pt x="572" y="434"/>
                      </a:lnTo>
                      <a:lnTo>
                        <a:pt x="629" y="461"/>
                      </a:lnTo>
                      <a:lnTo>
                        <a:pt x="772" y="461"/>
                      </a:lnTo>
                      <a:lnTo>
                        <a:pt x="687" y="352"/>
                      </a:lnTo>
                      <a:lnTo>
                        <a:pt x="687" y="163"/>
                      </a:lnTo>
                      <a:lnTo>
                        <a:pt x="658" y="54"/>
                      </a:lnTo>
                      <a:lnTo>
                        <a:pt x="572" y="0"/>
                      </a:lnTo>
                      <a:lnTo>
                        <a:pt x="258" y="0"/>
                      </a:lnTo>
                      <a:close/>
                    </a:path>
                  </a:pathLst>
                </a:custGeom>
                <a:solidFill>
                  <a:srgbClr val="CCFF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1" name="Freeform 142"/>
                <p:cNvSpPr>
                  <a:spLocks/>
                </p:cNvSpPr>
                <p:nvPr/>
              </p:nvSpPr>
              <p:spPr bwMode="auto">
                <a:xfrm>
                  <a:off x="1673" y="2421"/>
                  <a:ext cx="772" cy="571"/>
                </a:xfrm>
                <a:custGeom>
                  <a:avLst/>
                  <a:gdLst>
                    <a:gd name="T0" fmla="*/ 258 w 772"/>
                    <a:gd name="T1" fmla="*/ 0 h 571"/>
                    <a:gd name="T2" fmla="*/ 258 w 772"/>
                    <a:gd name="T3" fmla="*/ 27 h 571"/>
                    <a:gd name="T4" fmla="*/ 285 w 772"/>
                    <a:gd name="T5" fmla="*/ 81 h 571"/>
                    <a:gd name="T6" fmla="*/ 285 w 772"/>
                    <a:gd name="T7" fmla="*/ 163 h 571"/>
                    <a:gd name="T8" fmla="*/ 258 w 772"/>
                    <a:gd name="T9" fmla="*/ 217 h 571"/>
                    <a:gd name="T10" fmla="*/ 258 w 772"/>
                    <a:gd name="T11" fmla="*/ 270 h 571"/>
                    <a:gd name="T12" fmla="*/ 200 w 772"/>
                    <a:gd name="T13" fmla="*/ 270 h 571"/>
                    <a:gd name="T14" fmla="*/ 200 w 772"/>
                    <a:gd name="T15" fmla="*/ 325 h 571"/>
                    <a:gd name="T16" fmla="*/ 28 w 772"/>
                    <a:gd name="T17" fmla="*/ 325 h 571"/>
                    <a:gd name="T18" fmla="*/ 0 w 772"/>
                    <a:gd name="T19" fmla="*/ 379 h 571"/>
                    <a:gd name="T20" fmla="*/ 229 w 772"/>
                    <a:gd name="T21" fmla="*/ 379 h 571"/>
                    <a:gd name="T22" fmla="*/ 229 w 772"/>
                    <a:gd name="T23" fmla="*/ 434 h 571"/>
                    <a:gd name="T24" fmla="*/ 285 w 772"/>
                    <a:gd name="T25" fmla="*/ 434 h 571"/>
                    <a:gd name="T26" fmla="*/ 285 w 772"/>
                    <a:gd name="T27" fmla="*/ 515 h 571"/>
                    <a:gd name="T28" fmla="*/ 312 w 772"/>
                    <a:gd name="T29" fmla="*/ 571 h 571"/>
                    <a:gd name="T30" fmla="*/ 400 w 772"/>
                    <a:gd name="T31" fmla="*/ 461 h 571"/>
                    <a:gd name="T32" fmla="*/ 457 w 772"/>
                    <a:gd name="T33" fmla="*/ 488 h 571"/>
                    <a:gd name="T34" fmla="*/ 486 w 772"/>
                    <a:gd name="T35" fmla="*/ 434 h 571"/>
                    <a:gd name="T36" fmla="*/ 572 w 772"/>
                    <a:gd name="T37" fmla="*/ 434 h 571"/>
                    <a:gd name="T38" fmla="*/ 629 w 772"/>
                    <a:gd name="T39" fmla="*/ 461 h 571"/>
                    <a:gd name="T40" fmla="*/ 772 w 772"/>
                    <a:gd name="T41" fmla="*/ 461 h 571"/>
                    <a:gd name="T42" fmla="*/ 687 w 772"/>
                    <a:gd name="T43" fmla="*/ 352 h 571"/>
                    <a:gd name="T44" fmla="*/ 687 w 772"/>
                    <a:gd name="T45" fmla="*/ 163 h 571"/>
                    <a:gd name="T46" fmla="*/ 658 w 772"/>
                    <a:gd name="T47" fmla="*/ 54 h 571"/>
                    <a:gd name="T48" fmla="*/ 572 w 772"/>
                    <a:gd name="T49" fmla="*/ 0 h 571"/>
                    <a:gd name="T50" fmla="*/ 258 w 772"/>
                    <a:gd name="T51" fmla="*/ 0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72"/>
                    <a:gd name="T79" fmla="*/ 0 h 571"/>
                    <a:gd name="T80" fmla="*/ 772 w 772"/>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72" h="571">
                      <a:moveTo>
                        <a:pt x="258" y="0"/>
                      </a:moveTo>
                      <a:lnTo>
                        <a:pt x="258" y="27"/>
                      </a:lnTo>
                      <a:lnTo>
                        <a:pt x="285" y="81"/>
                      </a:lnTo>
                      <a:lnTo>
                        <a:pt x="285" y="163"/>
                      </a:lnTo>
                      <a:lnTo>
                        <a:pt x="258" y="217"/>
                      </a:lnTo>
                      <a:lnTo>
                        <a:pt x="258" y="270"/>
                      </a:lnTo>
                      <a:lnTo>
                        <a:pt x="200" y="270"/>
                      </a:lnTo>
                      <a:lnTo>
                        <a:pt x="200" y="325"/>
                      </a:lnTo>
                      <a:lnTo>
                        <a:pt x="28" y="325"/>
                      </a:lnTo>
                      <a:lnTo>
                        <a:pt x="0" y="379"/>
                      </a:lnTo>
                      <a:lnTo>
                        <a:pt x="229" y="379"/>
                      </a:lnTo>
                      <a:lnTo>
                        <a:pt x="229" y="434"/>
                      </a:lnTo>
                      <a:lnTo>
                        <a:pt x="285" y="434"/>
                      </a:lnTo>
                      <a:lnTo>
                        <a:pt x="285" y="515"/>
                      </a:lnTo>
                      <a:lnTo>
                        <a:pt x="312" y="571"/>
                      </a:lnTo>
                      <a:lnTo>
                        <a:pt x="400" y="461"/>
                      </a:lnTo>
                      <a:lnTo>
                        <a:pt x="457" y="488"/>
                      </a:lnTo>
                      <a:lnTo>
                        <a:pt x="486" y="434"/>
                      </a:lnTo>
                      <a:lnTo>
                        <a:pt x="572" y="434"/>
                      </a:lnTo>
                      <a:lnTo>
                        <a:pt x="629" y="461"/>
                      </a:lnTo>
                      <a:lnTo>
                        <a:pt x="772" y="461"/>
                      </a:lnTo>
                      <a:lnTo>
                        <a:pt x="687" y="352"/>
                      </a:lnTo>
                      <a:lnTo>
                        <a:pt x="687" y="163"/>
                      </a:lnTo>
                      <a:lnTo>
                        <a:pt x="658" y="54"/>
                      </a:lnTo>
                      <a:lnTo>
                        <a:pt x="572" y="0"/>
                      </a:lnTo>
                      <a:lnTo>
                        <a:pt x="258"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52" name="Group 143"/>
              <p:cNvGrpSpPr>
                <a:grpSpLocks/>
              </p:cNvGrpSpPr>
              <p:nvPr/>
            </p:nvGrpSpPr>
            <p:grpSpPr bwMode="auto">
              <a:xfrm>
                <a:off x="1529" y="2801"/>
                <a:ext cx="457" cy="435"/>
                <a:chOff x="1529" y="2801"/>
                <a:chExt cx="457" cy="435"/>
              </a:xfrm>
            </p:grpSpPr>
            <p:sp>
              <p:nvSpPr>
                <p:cNvPr id="2688" name="Freeform 144"/>
                <p:cNvSpPr>
                  <a:spLocks/>
                </p:cNvSpPr>
                <p:nvPr/>
              </p:nvSpPr>
              <p:spPr bwMode="auto">
                <a:xfrm>
                  <a:off x="1529" y="2801"/>
                  <a:ext cx="457" cy="435"/>
                </a:xfrm>
                <a:custGeom>
                  <a:avLst/>
                  <a:gdLst>
                    <a:gd name="T0" fmla="*/ 0 w 457"/>
                    <a:gd name="T1" fmla="*/ 0 h 435"/>
                    <a:gd name="T2" fmla="*/ 28 w 457"/>
                    <a:gd name="T3" fmla="*/ 54 h 435"/>
                    <a:gd name="T4" fmla="*/ 0 w 457"/>
                    <a:gd name="T5" fmla="*/ 109 h 435"/>
                    <a:gd name="T6" fmla="*/ 0 w 457"/>
                    <a:gd name="T7" fmla="*/ 272 h 435"/>
                    <a:gd name="T8" fmla="*/ 57 w 457"/>
                    <a:gd name="T9" fmla="*/ 299 h 435"/>
                    <a:gd name="T10" fmla="*/ 28 w 457"/>
                    <a:gd name="T11" fmla="*/ 408 h 435"/>
                    <a:gd name="T12" fmla="*/ 86 w 457"/>
                    <a:gd name="T13" fmla="*/ 380 h 435"/>
                    <a:gd name="T14" fmla="*/ 229 w 457"/>
                    <a:gd name="T15" fmla="*/ 435 h 435"/>
                    <a:gd name="T16" fmla="*/ 343 w 457"/>
                    <a:gd name="T17" fmla="*/ 353 h 435"/>
                    <a:gd name="T18" fmla="*/ 457 w 457"/>
                    <a:gd name="T19" fmla="*/ 190 h 435"/>
                    <a:gd name="T20" fmla="*/ 428 w 457"/>
                    <a:gd name="T21" fmla="*/ 136 h 435"/>
                    <a:gd name="T22" fmla="*/ 428 w 457"/>
                    <a:gd name="T23" fmla="*/ 54 h 435"/>
                    <a:gd name="T24" fmla="*/ 372 w 457"/>
                    <a:gd name="T25" fmla="*/ 54 h 435"/>
                    <a:gd name="T26" fmla="*/ 372 w 457"/>
                    <a:gd name="T27" fmla="*/ 0 h 435"/>
                    <a:gd name="T28" fmla="*/ 0 w 457"/>
                    <a:gd name="T29" fmla="*/ 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7"/>
                    <a:gd name="T46" fmla="*/ 0 h 435"/>
                    <a:gd name="T47" fmla="*/ 457 w 457"/>
                    <a:gd name="T48" fmla="*/ 435 h 4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7" h="435">
                      <a:moveTo>
                        <a:pt x="0" y="0"/>
                      </a:moveTo>
                      <a:lnTo>
                        <a:pt x="28" y="54"/>
                      </a:lnTo>
                      <a:lnTo>
                        <a:pt x="0" y="109"/>
                      </a:lnTo>
                      <a:lnTo>
                        <a:pt x="0" y="272"/>
                      </a:lnTo>
                      <a:lnTo>
                        <a:pt x="57" y="299"/>
                      </a:lnTo>
                      <a:lnTo>
                        <a:pt x="28" y="408"/>
                      </a:lnTo>
                      <a:lnTo>
                        <a:pt x="86" y="380"/>
                      </a:lnTo>
                      <a:lnTo>
                        <a:pt x="229" y="435"/>
                      </a:lnTo>
                      <a:lnTo>
                        <a:pt x="343" y="353"/>
                      </a:lnTo>
                      <a:lnTo>
                        <a:pt x="457" y="190"/>
                      </a:lnTo>
                      <a:lnTo>
                        <a:pt x="428" y="136"/>
                      </a:lnTo>
                      <a:lnTo>
                        <a:pt x="428" y="54"/>
                      </a:lnTo>
                      <a:lnTo>
                        <a:pt x="372" y="54"/>
                      </a:lnTo>
                      <a:lnTo>
                        <a:pt x="372" y="0"/>
                      </a:lnTo>
                      <a:lnTo>
                        <a:pt x="0" y="0"/>
                      </a:lnTo>
                      <a:close/>
                    </a:path>
                  </a:pathLst>
                </a:custGeom>
                <a:solidFill>
                  <a:srgbClr val="CCFF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9" name="Freeform 145"/>
                <p:cNvSpPr>
                  <a:spLocks/>
                </p:cNvSpPr>
                <p:nvPr/>
              </p:nvSpPr>
              <p:spPr bwMode="auto">
                <a:xfrm>
                  <a:off x="1529" y="2801"/>
                  <a:ext cx="457" cy="435"/>
                </a:xfrm>
                <a:custGeom>
                  <a:avLst/>
                  <a:gdLst>
                    <a:gd name="T0" fmla="*/ 0 w 457"/>
                    <a:gd name="T1" fmla="*/ 0 h 435"/>
                    <a:gd name="T2" fmla="*/ 28 w 457"/>
                    <a:gd name="T3" fmla="*/ 54 h 435"/>
                    <a:gd name="T4" fmla="*/ 0 w 457"/>
                    <a:gd name="T5" fmla="*/ 109 h 435"/>
                    <a:gd name="T6" fmla="*/ 0 w 457"/>
                    <a:gd name="T7" fmla="*/ 272 h 435"/>
                    <a:gd name="T8" fmla="*/ 57 w 457"/>
                    <a:gd name="T9" fmla="*/ 299 h 435"/>
                    <a:gd name="T10" fmla="*/ 28 w 457"/>
                    <a:gd name="T11" fmla="*/ 408 h 435"/>
                    <a:gd name="T12" fmla="*/ 86 w 457"/>
                    <a:gd name="T13" fmla="*/ 380 h 435"/>
                    <a:gd name="T14" fmla="*/ 229 w 457"/>
                    <a:gd name="T15" fmla="*/ 435 h 435"/>
                    <a:gd name="T16" fmla="*/ 343 w 457"/>
                    <a:gd name="T17" fmla="*/ 353 h 435"/>
                    <a:gd name="T18" fmla="*/ 457 w 457"/>
                    <a:gd name="T19" fmla="*/ 190 h 435"/>
                    <a:gd name="T20" fmla="*/ 428 w 457"/>
                    <a:gd name="T21" fmla="*/ 136 h 435"/>
                    <a:gd name="T22" fmla="*/ 428 w 457"/>
                    <a:gd name="T23" fmla="*/ 54 h 435"/>
                    <a:gd name="T24" fmla="*/ 372 w 457"/>
                    <a:gd name="T25" fmla="*/ 54 h 435"/>
                    <a:gd name="T26" fmla="*/ 372 w 457"/>
                    <a:gd name="T27" fmla="*/ 0 h 435"/>
                    <a:gd name="T28" fmla="*/ 0 w 457"/>
                    <a:gd name="T29" fmla="*/ 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7"/>
                    <a:gd name="T46" fmla="*/ 0 h 435"/>
                    <a:gd name="T47" fmla="*/ 457 w 457"/>
                    <a:gd name="T48" fmla="*/ 435 h 4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7" h="435">
                      <a:moveTo>
                        <a:pt x="0" y="0"/>
                      </a:moveTo>
                      <a:lnTo>
                        <a:pt x="28" y="54"/>
                      </a:lnTo>
                      <a:lnTo>
                        <a:pt x="0" y="109"/>
                      </a:lnTo>
                      <a:lnTo>
                        <a:pt x="0" y="272"/>
                      </a:lnTo>
                      <a:lnTo>
                        <a:pt x="57" y="299"/>
                      </a:lnTo>
                      <a:lnTo>
                        <a:pt x="28" y="408"/>
                      </a:lnTo>
                      <a:lnTo>
                        <a:pt x="86" y="380"/>
                      </a:lnTo>
                      <a:lnTo>
                        <a:pt x="229" y="435"/>
                      </a:lnTo>
                      <a:lnTo>
                        <a:pt x="343" y="353"/>
                      </a:lnTo>
                      <a:lnTo>
                        <a:pt x="457" y="190"/>
                      </a:lnTo>
                      <a:lnTo>
                        <a:pt x="428" y="136"/>
                      </a:lnTo>
                      <a:lnTo>
                        <a:pt x="428" y="54"/>
                      </a:lnTo>
                      <a:lnTo>
                        <a:pt x="372" y="54"/>
                      </a:lnTo>
                      <a:lnTo>
                        <a:pt x="372"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53" name="Group 146"/>
              <p:cNvGrpSpPr>
                <a:grpSpLocks/>
              </p:cNvGrpSpPr>
              <p:nvPr/>
            </p:nvGrpSpPr>
            <p:grpSpPr bwMode="auto">
              <a:xfrm>
                <a:off x="1872" y="2882"/>
                <a:ext cx="345" cy="354"/>
                <a:chOff x="1872" y="2882"/>
                <a:chExt cx="345" cy="354"/>
              </a:xfrm>
            </p:grpSpPr>
            <p:sp>
              <p:nvSpPr>
                <p:cNvPr id="2686" name="Freeform 147"/>
                <p:cNvSpPr>
                  <a:spLocks/>
                </p:cNvSpPr>
                <p:nvPr/>
              </p:nvSpPr>
              <p:spPr bwMode="auto">
                <a:xfrm>
                  <a:off x="1872" y="2882"/>
                  <a:ext cx="345" cy="354"/>
                </a:xfrm>
                <a:custGeom>
                  <a:avLst/>
                  <a:gdLst>
                    <a:gd name="T0" fmla="*/ 114 w 345"/>
                    <a:gd name="T1" fmla="*/ 109 h 354"/>
                    <a:gd name="T2" fmla="*/ 0 w 345"/>
                    <a:gd name="T3" fmla="*/ 272 h 354"/>
                    <a:gd name="T4" fmla="*/ 172 w 345"/>
                    <a:gd name="T5" fmla="*/ 272 h 354"/>
                    <a:gd name="T6" fmla="*/ 201 w 345"/>
                    <a:gd name="T7" fmla="*/ 326 h 354"/>
                    <a:gd name="T8" fmla="*/ 287 w 345"/>
                    <a:gd name="T9" fmla="*/ 354 h 354"/>
                    <a:gd name="T10" fmla="*/ 316 w 345"/>
                    <a:gd name="T11" fmla="*/ 326 h 354"/>
                    <a:gd name="T12" fmla="*/ 345 w 345"/>
                    <a:gd name="T13" fmla="*/ 245 h 354"/>
                    <a:gd name="T14" fmla="*/ 258 w 345"/>
                    <a:gd name="T15" fmla="*/ 217 h 354"/>
                    <a:gd name="T16" fmla="*/ 287 w 345"/>
                    <a:gd name="T17" fmla="*/ 54 h 354"/>
                    <a:gd name="T18" fmla="*/ 258 w 345"/>
                    <a:gd name="T19" fmla="*/ 27 h 354"/>
                    <a:gd name="T20" fmla="*/ 201 w 345"/>
                    <a:gd name="T21" fmla="*/ 0 h 354"/>
                    <a:gd name="T22" fmla="*/ 114 w 345"/>
                    <a:gd name="T23" fmla="*/ 109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5"/>
                    <a:gd name="T37" fmla="*/ 0 h 354"/>
                    <a:gd name="T38" fmla="*/ 345 w 345"/>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5" h="354">
                      <a:moveTo>
                        <a:pt x="114" y="109"/>
                      </a:moveTo>
                      <a:lnTo>
                        <a:pt x="0" y="272"/>
                      </a:lnTo>
                      <a:lnTo>
                        <a:pt x="172" y="272"/>
                      </a:lnTo>
                      <a:lnTo>
                        <a:pt x="201" y="326"/>
                      </a:lnTo>
                      <a:lnTo>
                        <a:pt x="287" y="354"/>
                      </a:lnTo>
                      <a:lnTo>
                        <a:pt x="316" y="326"/>
                      </a:lnTo>
                      <a:lnTo>
                        <a:pt x="345" y="245"/>
                      </a:lnTo>
                      <a:lnTo>
                        <a:pt x="258" y="217"/>
                      </a:lnTo>
                      <a:lnTo>
                        <a:pt x="287" y="54"/>
                      </a:lnTo>
                      <a:lnTo>
                        <a:pt x="258" y="27"/>
                      </a:lnTo>
                      <a:lnTo>
                        <a:pt x="201" y="0"/>
                      </a:lnTo>
                      <a:lnTo>
                        <a:pt x="114" y="109"/>
                      </a:lnTo>
                      <a:close/>
                    </a:path>
                  </a:pathLst>
                </a:custGeom>
                <a:solidFill>
                  <a:srgbClr val="CCFF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7" name="Freeform 148"/>
                <p:cNvSpPr>
                  <a:spLocks/>
                </p:cNvSpPr>
                <p:nvPr/>
              </p:nvSpPr>
              <p:spPr bwMode="auto">
                <a:xfrm>
                  <a:off x="1872" y="2882"/>
                  <a:ext cx="345" cy="354"/>
                </a:xfrm>
                <a:custGeom>
                  <a:avLst/>
                  <a:gdLst>
                    <a:gd name="T0" fmla="*/ 114 w 345"/>
                    <a:gd name="T1" fmla="*/ 109 h 354"/>
                    <a:gd name="T2" fmla="*/ 0 w 345"/>
                    <a:gd name="T3" fmla="*/ 272 h 354"/>
                    <a:gd name="T4" fmla="*/ 172 w 345"/>
                    <a:gd name="T5" fmla="*/ 272 h 354"/>
                    <a:gd name="T6" fmla="*/ 201 w 345"/>
                    <a:gd name="T7" fmla="*/ 326 h 354"/>
                    <a:gd name="T8" fmla="*/ 287 w 345"/>
                    <a:gd name="T9" fmla="*/ 354 h 354"/>
                    <a:gd name="T10" fmla="*/ 316 w 345"/>
                    <a:gd name="T11" fmla="*/ 326 h 354"/>
                    <a:gd name="T12" fmla="*/ 345 w 345"/>
                    <a:gd name="T13" fmla="*/ 245 h 354"/>
                    <a:gd name="T14" fmla="*/ 258 w 345"/>
                    <a:gd name="T15" fmla="*/ 217 h 354"/>
                    <a:gd name="T16" fmla="*/ 287 w 345"/>
                    <a:gd name="T17" fmla="*/ 54 h 354"/>
                    <a:gd name="T18" fmla="*/ 258 w 345"/>
                    <a:gd name="T19" fmla="*/ 27 h 354"/>
                    <a:gd name="T20" fmla="*/ 201 w 345"/>
                    <a:gd name="T21" fmla="*/ 0 h 354"/>
                    <a:gd name="T22" fmla="*/ 114 w 345"/>
                    <a:gd name="T23" fmla="*/ 109 h 3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5"/>
                    <a:gd name="T37" fmla="*/ 0 h 354"/>
                    <a:gd name="T38" fmla="*/ 345 w 345"/>
                    <a:gd name="T39" fmla="*/ 354 h 3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5" h="354">
                      <a:moveTo>
                        <a:pt x="114" y="109"/>
                      </a:moveTo>
                      <a:lnTo>
                        <a:pt x="0" y="272"/>
                      </a:lnTo>
                      <a:lnTo>
                        <a:pt x="172" y="272"/>
                      </a:lnTo>
                      <a:lnTo>
                        <a:pt x="201" y="326"/>
                      </a:lnTo>
                      <a:lnTo>
                        <a:pt x="287" y="354"/>
                      </a:lnTo>
                      <a:lnTo>
                        <a:pt x="316" y="326"/>
                      </a:lnTo>
                      <a:lnTo>
                        <a:pt x="345" y="245"/>
                      </a:lnTo>
                      <a:lnTo>
                        <a:pt x="258" y="217"/>
                      </a:lnTo>
                      <a:lnTo>
                        <a:pt x="287" y="54"/>
                      </a:lnTo>
                      <a:lnTo>
                        <a:pt x="258" y="27"/>
                      </a:lnTo>
                      <a:lnTo>
                        <a:pt x="201" y="0"/>
                      </a:lnTo>
                      <a:lnTo>
                        <a:pt x="114" y="109"/>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54" name="Group 149"/>
              <p:cNvGrpSpPr>
                <a:grpSpLocks/>
              </p:cNvGrpSpPr>
              <p:nvPr/>
            </p:nvGrpSpPr>
            <p:grpSpPr bwMode="auto">
              <a:xfrm>
                <a:off x="1441" y="3154"/>
                <a:ext cx="717" cy="623"/>
                <a:chOff x="1441" y="3154"/>
                <a:chExt cx="717" cy="623"/>
              </a:xfrm>
            </p:grpSpPr>
            <p:sp>
              <p:nvSpPr>
                <p:cNvPr id="2684" name="Freeform 150"/>
                <p:cNvSpPr>
                  <a:spLocks/>
                </p:cNvSpPr>
                <p:nvPr/>
              </p:nvSpPr>
              <p:spPr bwMode="auto">
                <a:xfrm>
                  <a:off x="1441" y="3154"/>
                  <a:ext cx="717" cy="623"/>
                </a:xfrm>
                <a:custGeom>
                  <a:avLst/>
                  <a:gdLst>
                    <a:gd name="T0" fmla="*/ 0 w 717"/>
                    <a:gd name="T1" fmla="*/ 109 h 623"/>
                    <a:gd name="T2" fmla="*/ 115 w 717"/>
                    <a:gd name="T3" fmla="*/ 109 h 623"/>
                    <a:gd name="T4" fmla="*/ 115 w 717"/>
                    <a:gd name="T5" fmla="*/ 569 h 623"/>
                    <a:gd name="T6" fmla="*/ 431 w 717"/>
                    <a:gd name="T7" fmla="*/ 623 h 623"/>
                    <a:gd name="T8" fmla="*/ 545 w 717"/>
                    <a:gd name="T9" fmla="*/ 569 h 623"/>
                    <a:gd name="T10" fmla="*/ 660 w 717"/>
                    <a:gd name="T11" fmla="*/ 569 h 623"/>
                    <a:gd name="T12" fmla="*/ 689 w 717"/>
                    <a:gd name="T13" fmla="*/ 515 h 623"/>
                    <a:gd name="T14" fmla="*/ 602 w 717"/>
                    <a:gd name="T15" fmla="*/ 515 h 623"/>
                    <a:gd name="T16" fmla="*/ 488 w 717"/>
                    <a:gd name="T17" fmla="*/ 406 h 623"/>
                    <a:gd name="T18" fmla="*/ 717 w 717"/>
                    <a:gd name="T19" fmla="*/ 352 h 623"/>
                    <a:gd name="T20" fmla="*/ 717 w 717"/>
                    <a:gd name="T21" fmla="*/ 298 h 623"/>
                    <a:gd name="T22" fmla="*/ 689 w 717"/>
                    <a:gd name="T23" fmla="*/ 136 h 623"/>
                    <a:gd name="T24" fmla="*/ 717 w 717"/>
                    <a:gd name="T25" fmla="*/ 82 h 623"/>
                    <a:gd name="T26" fmla="*/ 631 w 717"/>
                    <a:gd name="T27" fmla="*/ 54 h 623"/>
                    <a:gd name="T28" fmla="*/ 602 w 717"/>
                    <a:gd name="T29" fmla="*/ 0 h 623"/>
                    <a:gd name="T30" fmla="*/ 431 w 717"/>
                    <a:gd name="T31" fmla="*/ 0 h 623"/>
                    <a:gd name="T32" fmla="*/ 316 w 717"/>
                    <a:gd name="T33" fmla="*/ 82 h 623"/>
                    <a:gd name="T34" fmla="*/ 172 w 717"/>
                    <a:gd name="T35" fmla="*/ 27 h 623"/>
                    <a:gd name="T36" fmla="*/ 115 w 717"/>
                    <a:gd name="T37" fmla="*/ 54 h 623"/>
                    <a:gd name="T38" fmla="*/ 0 w 717"/>
                    <a:gd name="T39" fmla="*/ 109 h 6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17"/>
                    <a:gd name="T61" fmla="*/ 0 h 623"/>
                    <a:gd name="T62" fmla="*/ 717 w 717"/>
                    <a:gd name="T63" fmla="*/ 623 h 6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17" h="623">
                      <a:moveTo>
                        <a:pt x="0" y="109"/>
                      </a:moveTo>
                      <a:lnTo>
                        <a:pt x="115" y="109"/>
                      </a:lnTo>
                      <a:lnTo>
                        <a:pt x="115" y="569"/>
                      </a:lnTo>
                      <a:lnTo>
                        <a:pt x="431" y="623"/>
                      </a:lnTo>
                      <a:lnTo>
                        <a:pt x="545" y="569"/>
                      </a:lnTo>
                      <a:lnTo>
                        <a:pt x="660" y="569"/>
                      </a:lnTo>
                      <a:lnTo>
                        <a:pt x="689" y="515"/>
                      </a:lnTo>
                      <a:lnTo>
                        <a:pt x="602" y="515"/>
                      </a:lnTo>
                      <a:lnTo>
                        <a:pt x="488" y="406"/>
                      </a:lnTo>
                      <a:lnTo>
                        <a:pt x="717" y="352"/>
                      </a:lnTo>
                      <a:lnTo>
                        <a:pt x="717" y="298"/>
                      </a:lnTo>
                      <a:lnTo>
                        <a:pt x="689" y="136"/>
                      </a:lnTo>
                      <a:lnTo>
                        <a:pt x="717" y="82"/>
                      </a:lnTo>
                      <a:lnTo>
                        <a:pt x="631" y="54"/>
                      </a:lnTo>
                      <a:lnTo>
                        <a:pt x="602" y="0"/>
                      </a:lnTo>
                      <a:lnTo>
                        <a:pt x="431" y="0"/>
                      </a:lnTo>
                      <a:lnTo>
                        <a:pt x="316" y="82"/>
                      </a:lnTo>
                      <a:lnTo>
                        <a:pt x="172" y="27"/>
                      </a:lnTo>
                      <a:lnTo>
                        <a:pt x="115" y="54"/>
                      </a:lnTo>
                      <a:lnTo>
                        <a:pt x="0" y="109"/>
                      </a:lnTo>
                      <a:close/>
                    </a:path>
                  </a:pathLst>
                </a:custGeom>
                <a:solidFill>
                  <a:srgbClr val="CCFF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5" name="Freeform 151"/>
                <p:cNvSpPr>
                  <a:spLocks/>
                </p:cNvSpPr>
                <p:nvPr/>
              </p:nvSpPr>
              <p:spPr bwMode="auto">
                <a:xfrm>
                  <a:off x="1441" y="3154"/>
                  <a:ext cx="717" cy="623"/>
                </a:xfrm>
                <a:custGeom>
                  <a:avLst/>
                  <a:gdLst>
                    <a:gd name="T0" fmla="*/ 0 w 717"/>
                    <a:gd name="T1" fmla="*/ 109 h 623"/>
                    <a:gd name="T2" fmla="*/ 115 w 717"/>
                    <a:gd name="T3" fmla="*/ 109 h 623"/>
                    <a:gd name="T4" fmla="*/ 115 w 717"/>
                    <a:gd name="T5" fmla="*/ 569 h 623"/>
                    <a:gd name="T6" fmla="*/ 431 w 717"/>
                    <a:gd name="T7" fmla="*/ 623 h 623"/>
                    <a:gd name="T8" fmla="*/ 545 w 717"/>
                    <a:gd name="T9" fmla="*/ 569 h 623"/>
                    <a:gd name="T10" fmla="*/ 660 w 717"/>
                    <a:gd name="T11" fmla="*/ 569 h 623"/>
                    <a:gd name="T12" fmla="*/ 689 w 717"/>
                    <a:gd name="T13" fmla="*/ 515 h 623"/>
                    <a:gd name="T14" fmla="*/ 602 w 717"/>
                    <a:gd name="T15" fmla="*/ 515 h 623"/>
                    <a:gd name="T16" fmla="*/ 488 w 717"/>
                    <a:gd name="T17" fmla="*/ 406 h 623"/>
                    <a:gd name="T18" fmla="*/ 717 w 717"/>
                    <a:gd name="T19" fmla="*/ 352 h 623"/>
                    <a:gd name="T20" fmla="*/ 717 w 717"/>
                    <a:gd name="T21" fmla="*/ 298 h 623"/>
                    <a:gd name="T22" fmla="*/ 689 w 717"/>
                    <a:gd name="T23" fmla="*/ 136 h 623"/>
                    <a:gd name="T24" fmla="*/ 717 w 717"/>
                    <a:gd name="T25" fmla="*/ 82 h 623"/>
                    <a:gd name="T26" fmla="*/ 631 w 717"/>
                    <a:gd name="T27" fmla="*/ 54 h 623"/>
                    <a:gd name="T28" fmla="*/ 602 w 717"/>
                    <a:gd name="T29" fmla="*/ 0 h 623"/>
                    <a:gd name="T30" fmla="*/ 431 w 717"/>
                    <a:gd name="T31" fmla="*/ 0 h 623"/>
                    <a:gd name="T32" fmla="*/ 316 w 717"/>
                    <a:gd name="T33" fmla="*/ 82 h 623"/>
                    <a:gd name="T34" fmla="*/ 172 w 717"/>
                    <a:gd name="T35" fmla="*/ 27 h 623"/>
                    <a:gd name="T36" fmla="*/ 115 w 717"/>
                    <a:gd name="T37" fmla="*/ 54 h 623"/>
                    <a:gd name="T38" fmla="*/ 0 w 717"/>
                    <a:gd name="T39" fmla="*/ 109 h 6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17"/>
                    <a:gd name="T61" fmla="*/ 0 h 623"/>
                    <a:gd name="T62" fmla="*/ 717 w 717"/>
                    <a:gd name="T63" fmla="*/ 623 h 6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17" h="623">
                      <a:moveTo>
                        <a:pt x="0" y="109"/>
                      </a:moveTo>
                      <a:lnTo>
                        <a:pt x="115" y="109"/>
                      </a:lnTo>
                      <a:lnTo>
                        <a:pt x="115" y="569"/>
                      </a:lnTo>
                      <a:lnTo>
                        <a:pt x="431" y="623"/>
                      </a:lnTo>
                      <a:lnTo>
                        <a:pt x="545" y="569"/>
                      </a:lnTo>
                      <a:lnTo>
                        <a:pt x="660" y="569"/>
                      </a:lnTo>
                      <a:lnTo>
                        <a:pt x="689" y="515"/>
                      </a:lnTo>
                      <a:lnTo>
                        <a:pt x="602" y="515"/>
                      </a:lnTo>
                      <a:lnTo>
                        <a:pt x="488" y="406"/>
                      </a:lnTo>
                      <a:lnTo>
                        <a:pt x="717" y="352"/>
                      </a:lnTo>
                      <a:lnTo>
                        <a:pt x="717" y="298"/>
                      </a:lnTo>
                      <a:lnTo>
                        <a:pt x="689" y="136"/>
                      </a:lnTo>
                      <a:lnTo>
                        <a:pt x="717" y="82"/>
                      </a:lnTo>
                      <a:lnTo>
                        <a:pt x="631" y="54"/>
                      </a:lnTo>
                      <a:lnTo>
                        <a:pt x="602" y="0"/>
                      </a:lnTo>
                      <a:lnTo>
                        <a:pt x="431" y="0"/>
                      </a:lnTo>
                      <a:lnTo>
                        <a:pt x="316" y="82"/>
                      </a:lnTo>
                      <a:lnTo>
                        <a:pt x="172" y="27"/>
                      </a:lnTo>
                      <a:lnTo>
                        <a:pt x="115" y="54"/>
                      </a:lnTo>
                      <a:lnTo>
                        <a:pt x="0" y="109"/>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55" name="Group 152"/>
              <p:cNvGrpSpPr>
                <a:grpSpLocks/>
              </p:cNvGrpSpPr>
              <p:nvPr/>
            </p:nvGrpSpPr>
            <p:grpSpPr bwMode="auto">
              <a:xfrm>
                <a:off x="2129" y="3180"/>
                <a:ext cx="748" cy="380"/>
                <a:chOff x="2129" y="3180"/>
                <a:chExt cx="748" cy="380"/>
              </a:xfrm>
            </p:grpSpPr>
            <p:sp>
              <p:nvSpPr>
                <p:cNvPr id="2682" name="Freeform 153"/>
                <p:cNvSpPr>
                  <a:spLocks/>
                </p:cNvSpPr>
                <p:nvPr/>
              </p:nvSpPr>
              <p:spPr bwMode="auto">
                <a:xfrm>
                  <a:off x="2129" y="3180"/>
                  <a:ext cx="748" cy="380"/>
                </a:xfrm>
                <a:custGeom>
                  <a:avLst/>
                  <a:gdLst>
                    <a:gd name="T0" fmla="*/ 58 w 748"/>
                    <a:gd name="T1" fmla="*/ 28 h 380"/>
                    <a:gd name="T2" fmla="*/ 29 w 748"/>
                    <a:gd name="T3" fmla="*/ 55 h 380"/>
                    <a:gd name="T4" fmla="*/ 0 w 748"/>
                    <a:gd name="T5" fmla="*/ 109 h 380"/>
                    <a:gd name="T6" fmla="*/ 29 w 748"/>
                    <a:gd name="T7" fmla="*/ 271 h 380"/>
                    <a:gd name="T8" fmla="*/ 173 w 748"/>
                    <a:gd name="T9" fmla="*/ 271 h 380"/>
                    <a:gd name="T10" fmla="*/ 115 w 748"/>
                    <a:gd name="T11" fmla="*/ 380 h 380"/>
                    <a:gd name="T12" fmla="*/ 288 w 748"/>
                    <a:gd name="T13" fmla="*/ 271 h 380"/>
                    <a:gd name="T14" fmla="*/ 346 w 748"/>
                    <a:gd name="T15" fmla="*/ 164 h 380"/>
                    <a:gd name="T16" fmla="*/ 490 w 748"/>
                    <a:gd name="T17" fmla="*/ 137 h 380"/>
                    <a:gd name="T18" fmla="*/ 690 w 748"/>
                    <a:gd name="T19" fmla="*/ 137 h 380"/>
                    <a:gd name="T20" fmla="*/ 748 w 748"/>
                    <a:gd name="T21" fmla="*/ 55 h 380"/>
                    <a:gd name="T22" fmla="*/ 690 w 748"/>
                    <a:gd name="T23" fmla="*/ 28 h 380"/>
                    <a:gd name="T24" fmla="*/ 490 w 748"/>
                    <a:gd name="T25" fmla="*/ 28 h 380"/>
                    <a:gd name="T26" fmla="*/ 461 w 748"/>
                    <a:gd name="T27" fmla="*/ 82 h 380"/>
                    <a:gd name="T28" fmla="*/ 374 w 748"/>
                    <a:gd name="T29" fmla="*/ 55 h 380"/>
                    <a:gd name="T30" fmla="*/ 317 w 748"/>
                    <a:gd name="T31" fmla="*/ 0 h 380"/>
                    <a:gd name="T32" fmla="*/ 230 w 748"/>
                    <a:gd name="T33" fmla="*/ 0 h 380"/>
                    <a:gd name="T34" fmla="*/ 173 w 748"/>
                    <a:gd name="T35" fmla="*/ 55 h 380"/>
                    <a:gd name="T36" fmla="*/ 58 w 748"/>
                    <a:gd name="T37" fmla="*/ 28 h 3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8"/>
                    <a:gd name="T58" fmla="*/ 0 h 380"/>
                    <a:gd name="T59" fmla="*/ 748 w 748"/>
                    <a:gd name="T60" fmla="*/ 380 h 3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8" h="380">
                      <a:moveTo>
                        <a:pt x="58" y="28"/>
                      </a:moveTo>
                      <a:lnTo>
                        <a:pt x="29" y="55"/>
                      </a:lnTo>
                      <a:lnTo>
                        <a:pt x="0" y="109"/>
                      </a:lnTo>
                      <a:lnTo>
                        <a:pt x="29" y="271"/>
                      </a:lnTo>
                      <a:lnTo>
                        <a:pt x="173" y="271"/>
                      </a:lnTo>
                      <a:lnTo>
                        <a:pt x="115" y="380"/>
                      </a:lnTo>
                      <a:lnTo>
                        <a:pt x="288" y="271"/>
                      </a:lnTo>
                      <a:lnTo>
                        <a:pt x="346" y="164"/>
                      </a:lnTo>
                      <a:lnTo>
                        <a:pt x="490" y="137"/>
                      </a:lnTo>
                      <a:lnTo>
                        <a:pt x="690" y="137"/>
                      </a:lnTo>
                      <a:lnTo>
                        <a:pt x="748" y="55"/>
                      </a:lnTo>
                      <a:lnTo>
                        <a:pt x="690" y="28"/>
                      </a:lnTo>
                      <a:lnTo>
                        <a:pt x="490" y="28"/>
                      </a:lnTo>
                      <a:lnTo>
                        <a:pt x="461" y="82"/>
                      </a:lnTo>
                      <a:lnTo>
                        <a:pt x="374" y="55"/>
                      </a:lnTo>
                      <a:lnTo>
                        <a:pt x="317" y="0"/>
                      </a:lnTo>
                      <a:lnTo>
                        <a:pt x="230" y="0"/>
                      </a:lnTo>
                      <a:lnTo>
                        <a:pt x="173" y="55"/>
                      </a:lnTo>
                      <a:lnTo>
                        <a:pt x="58" y="28"/>
                      </a:lnTo>
                      <a:close/>
                    </a:path>
                  </a:pathLst>
                </a:custGeom>
                <a:solidFill>
                  <a:srgbClr val="CCFF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3" name="Freeform 154"/>
                <p:cNvSpPr>
                  <a:spLocks/>
                </p:cNvSpPr>
                <p:nvPr/>
              </p:nvSpPr>
              <p:spPr bwMode="auto">
                <a:xfrm>
                  <a:off x="2129" y="3180"/>
                  <a:ext cx="748" cy="380"/>
                </a:xfrm>
                <a:custGeom>
                  <a:avLst/>
                  <a:gdLst>
                    <a:gd name="T0" fmla="*/ 58 w 748"/>
                    <a:gd name="T1" fmla="*/ 28 h 380"/>
                    <a:gd name="T2" fmla="*/ 29 w 748"/>
                    <a:gd name="T3" fmla="*/ 55 h 380"/>
                    <a:gd name="T4" fmla="*/ 0 w 748"/>
                    <a:gd name="T5" fmla="*/ 109 h 380"/>
                    <a:gd name="T6" fmla="*/ 29 w 748"/>
                    <a:gd name="T7" fmla="*/ 271 h 380"/>
                    <a:gd name="T8" fmla="*/ 173 w 748"/>
                    <a:gd name="T9" fmla="*/ 271 h 380"/>
                    <a:gd name="T10" fmla="*/ 115 w 748"/>
                    <a:gd name="T11" fmla="*/ 380 h 380"/>
                    <a:gd name="T12" fmla="*/ 288 w 748"/>
                    <a:gd name="T13" fmla="*/ 271 h 380"/>
                    <a:gd name="T14" fmla="*/ 346 w 748"/>
                    <a:gd name="T15" fmla="*/ 164 h 380"/>
                    <a:gd name="T16" fmla="*/ 490 w 748"/>
                    <a:gd name="T17" fmla="*/ 137 h 380"/>
                    <a:gd name="T18" fmla="*/ 690 w 748"/>
                    <a:gd name="T19" fmla="*/ 137 h 380"/>
                    <a:gd name="T20" fmla="*/ 748 w 748"/>
                    <a:gd name="T21" fmla="*/ 55 h 380"/>
                    <a:gd name="T22" fmla="*/ 690 w 748"/>
                    <a:gd name="T23" fmla="*/ 28 h 380"/>
                    <a:gd name="T24" fmla="*/ 490 w 748"/>
                    <a:gd name="T25" fmla="*/ 28 h 380"/>
                    <a:gd name="T26" fmla="*/ 461 w 748"/>
                    <a:gd name="T27" fmla="*/ 82 h 380"/>
                    <a:gd name="T28" fmla="*/ 374 w 748"/>
                    <a:gd name="T29" fmla="*/ 55 h 380"/>
                    <a:gd name="T30" fmla="*/ 317 w 748"/>
                    <a:gd name="T31" fmla="*/ 0 h 380"/>
                    <a:gd name="T32" fmla="*/ 230 w 748"/>
                    <a:gd name="T33" fmla="*/ 0 h 380"/>
                    <a:gd name="T34" fmla="*/ 173 w 748"/>
                    <a:gd name="T35" fmla="*/ 55 h 380"/>
                    <a:gd name="T36" fmla="*/ 58 w 748"/>
                    <a:gd name="T37" fmla="*/ 28 h 3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8"/>
                    <a:gd name="T58" fmla="*/ 0 h 380"/>
                    <a:gd name="T59" fmla="*/ 748 w 748"/>
                    <a:gd name="T60" fmla="*/ 380 h 3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8" h="380">
                      <a:moveTo>
                        <a:pt x="58" y="28"/>
                      </a:moveTo>
                      <a:lnTo>
                        <a:pt x="29" y="55"/>
                      </a:lnTo>
                      <a:lnTo>
                        <a:pt x="0" y="109"/>
                      </a:lnTo>
                      <a:lnTo>
                        <a:pt x="29" y="271"/>
                      </a:lnTo>
                      <a:lnTo>
                        <a:pt x="173" y="271"/>
                      </a:lnTo>
                      <a:lnTo>
                        <a:pt x="115" y="380"/>
                      </a:lnTo>
                      <a:lnTo>
                        <a:pt x="288" y="271"/>
                      </a:lnTo>
                      <a:lnTo>
                        <a:pt x="346" y="164"/>
                      </a:lnTo>
                      <a:lnTo>
                        <a:pt x="490" y="137"/>
                      </a:lnTo>
                      <a:lnTo>
                        <a:pt x="690" y="137"/>
                      </a:lnTo>
                      <a:lnTo>
                        <a:pt x="748" y="55"/>
                      </a:lnTo>
                      <a:lnTo>
                        <a:pt x="690" y="28"/>
                      </a:lnTo>
                      <a:lnTo>
                        <a:pt x="490" y="28"/>
                      </a:lnTo>
                      <a:lnTo>
                        <a:pt x="461" y="82"/>
                      </a:lnTo>
                      <a:lnTo>
                        <a:pt x="374" y="55"/>
                      </a:lnTo>
                      <a:lnTo>
                        <a:pt x="317" y="0"/>
                      </a:lnTo>
                      <a:lnTo>
                        <a:pt x="230" y="0"/>
                      </a:lnTo>
                      <a:lnTo>
                        <a:pt x="173" y="55"/>
                      </a:lnTo>
                      <a:lnTo>
                        <a:pt x="58" y="28"/>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56" name="Group 155"/>
              <p:cNvGrpSpPr>
                <a:grpSpLocks/>
              </p:cNvGrpSpPr>
              <p:nvPr/>
            </p:nvGrpSpPr>
            <p:grpSpPr bwMode="auto">
              <a:xfrm>
                <a:off x="2129" y="3669"/>
                <a:ext cx="288" cy="164"/>
                <a:chOff x="2129" y="3669"/>
                <a:chExt cx="288" cy="164"/>
              </a:xfrm>
            </p:grpSpPr>
            <p:sp>
              <p:nvSpPr>
                <p:cNvPr id="2680" name="Freeform 156"/>
                <p:cNvSpPr>
                  <a:spLocks/>
                </p:cNvSpPr>
                <p:nvPr/>
              </p:nvSpPr>
              <p:spPr bwMode="auto">
                <a:xfrm>
                  <a:off x="2129" y="3669"/>
                  <a:ext cx="288" cy="164"/>
                </a:xfrm>
                <a:custGeom>
                  <a:avLst/>
                  <a:gdLst>
                    <a:gd name="T0" fmla="*/ 29 w 288"/>
                    <a:gd name="T1" fmla="*/ 0 h 164"/>
                    <a:gd name="T2" fmla="*/ 0 w 288"/>
                    <a:gd name="T3" fmla="*/ 54 h 164"/>
                    <a:gd name="T4" fmla="*/ 202 w 288"/>
                    <a:gd name="T5" fmla="*/ 164 h 164"/>
                    <a:gd name="T6" fmla="*/ 288 w 288"/>
                    <a:gd name="T7" fmla="*/ 54 h 164"/>
                    <a:gd name="T8" fmla="*/ 87 w 288"/>
                    <a:gd name="T9" fmla="*/ 0 h 164"/>
                    <a:gd name="T10" fmla="*/ 29 w 288"/>
                    <a:gd name="T11" fmla="*/ 0 h 164"/>
                    <a:gd name="T12" fmla="*/ 0 60000 65536"/>
                    <a:gd name="T13" fmla="*/ 0 60000 65536"/>
                    <a:gd name="T14" fmla="*/ 0 60000 65536"/>
                    <a:gd name="T15" fmla="*/ 0 60000 65536"/>
                    <a:gd name="T16" fmla="*/ 0 60000 65536"/>
                    <a:gd name="T17" fmla="*/ 0 60000 65536"/>
                    <a:gd name="T18" fmla="*/ 0 w 288"/>
                    <a:gd name="T19" fmla="*/ 0 h 164"/>
                    <a:gd name="T20" fmla="*/ 288 w 288"/>
                    <a:gd name="T21" fmla="*/ 164 h 164"/>
                  </a:gdLst>
                  <a:ahLst/>
                  <a:cxnLst>
                    <a:cxn ang="T12">
                      <a:pos x="T0" y="T1"/>
                    </a:cxn>
                    <a:cxn ang="T13">
                      <a:pos x="T2" y="T3"/>
                    </a:cxn>
                    <a:cxn ang="T14">
                      <a:pos x="T4" y="T5"/>
                    </a:cxn>
                    <a:cxn ang="T15">
                      <a:pos x="T6" y="T7"/>
                    </a:cxn>
                    <a:cxn ang="T16">
                      <a:pos x="T8" y="T9"/>
                    </a:cxn>
                    <a:cxn ang="T17">
                      <a:pos x="T10" y="T11"/>
                    </a:cxn>
                  </a:cxnLst>
                  <a:rect l="T18" t="T19" r="T20" b="T21"/>
                  <a:pathLst>
                    <a:path w="288" h="164">
                      <a:moveTo>
                        <a:pt x="29" y="0"/>
                      </a:moveTo>
                      <a:lnTo>
                        <a:pt x="0" y="54"/>
                      </a:lnTo>
                      <a:lnTo>
                        <a:pt x="202" y="164"/>
                      </a:lnTo>
                      <a:lnTo>
                        <a:pt x="288" y="54"/>
                      </a:lnTo>
                      <a:lnTo>
                        <a:pt x="87" y="0"/>
                      </a:lnTo>
                      <a:lnTo>
                        <a:pt x="29" y="0"/>
                      </a:lnTo>
                      <a:close/>
                    </a:path>
                  </a:pathLst>
                </a:custGeom>
                <a:solidFill>
                  <a:srgbClr val="CCFF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1" name="Freeform 157"/>
                <p:cNvSpPr>
                  <a:spLocks/>
                </p:cNvSpPr>
                <p:nvPr/>
              </p:nvSpPr>
              <p:spPr bwMode="auto">
                <a:xfrm>
                  <a:off x="2129" y="3669"/>
                  <a:ext cx="288" cy="164"/>
                </a:xfrm>
                <a:custGeom>
                  <a:avLst/>
                  <a:gdLst>
                    <a:gd name="T0" fmla="*/ 29 w 288"/>
                    <a:gd name="T1" fmla="*/ 0 h 164"/>
                    <a:gd name="T2" fmla="*/ 0 w 288"/>
                    <a:gd name="T3" fmla="*/ 54 h 164"/>
                    <a:gd name="T4" fmla="*/ 202 w 288"/>
                    <a:gd name="T5" fmla="*/ 164 h 164"/>
                    <a:gd name="T6" fmla="*/ 288 w 288"/>
                    <a:gd name="T7" fmla="*/ 54 h 164"/>
                    <a:gd name="T8" fmla="*/ 87 w 288"/>
                    <a:gd name="T9" fmla="*/ 0 h 164"/>
                    <a:gd name="T10" fmla="*/ 29 w 288"/>
                    <a:gd name="T11" fmla="*/ 0 h 164"/>
                    <a:gd name="T12" fmla="*/ 0 60000 65536"/>
                    <a:gd name="T13" fmla="*/ 0 60000 65536"/>
                    <a:gd name="T14" fmla="*/ 0 60000 65536"/>
                    <a:gd name="T15" fmla="*/ 0 60000 65536"/>
                    <a:gd name="T16" fmla="*/ 0 60000 65536"/>
                    <a:gd name="T17" fmla="*/ 0 60000 65536"/>
                    <a:gd name="T18" fmla="*/ 0 w 288"/>
                    <a:gd name="T19" fmla="*/ 0 h 164"/>
                    <a:gd name="T20" fmla="*/ 288 w 288"/>
                    <a:gd name="T21" fmla="*/ 164 h 164"/>
                  </a:gdLst>
                  <a:ahLst/>
                  <a:cxnLst>
                    <a:cxn ang="T12">
                      <a:pos x="T0" y="T1"/>
                    </a:cxn>
                    <a:cxn ang="T13">
                      <a:pos x="T2" y="T3"/>
                    </a:cxn>
                    <a:cxn ang="T14">
                      <a:pos x="T4" y="T5"/>
                    </a:cxn>
                    <a:cxn ang="T15">
                      <a:pos x="T6" y="T7"/>
                    </a:cxn>
                    <a:cxn ang="T16">
                      <a:pos x="T8" y="T9"/>
                    </a:cxn>
                    <a:cxn ang="T17">
                      <a:pos x="T10" y="T11"/>
                    </a:cxn>
                  </a:cxnLst>
                  <a:rect l="T18" t="T19" r="T20" b="T21"/>
                  <a:pathLst>
                    <a:path w="288" h="164">
                      <a:moveTo>
                        <a:pt x="29" y="0"/>
                      </a:moveTo>
                      <a:lnTo>
                        <a:pt x="0" y="54"/>
                      </a:lnTo>
                      <a:lnTo>
                        <a:pt x="202" y="164"/>
                      </a:lnTo>
                      <a:lnTo>
                        <a:pt x="288" y="54"/>
                      </a:lnTo>
                      <a:lnTo>
                        <a:pt x="87" y="0"/>
                      </a:lnTo>
                      <a:lnTo>
                        <a:pt x="29"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57" name="Group 158"/>
              <p:cNvGrpSpPr>
                <a:grpSpLocks/>
              </p:cNvGrpSpPr>
              <p:nvPr/>
            </p:nvGrpSpPr>
            <p:grpSpPr bwMode="auto">
              <a:xfrm>
                <a:off x="2129" y="2774"/>
                <a:ext cx="604" cy="489"/>
                <a:chOff x="2129" y="2774"/>
                <a:chExt cx="604" cy="489"/>
              </a:xfrm>
            </p:grpSpPr>
            <p:sp>
              <p:nvSpPr>
                <p:cNvPr id="2678" name="Freeform 159"/>
                <p:cNvSpPr>
                  <a:spLocks/>
                </p:cNvSpPr>
                <p:nvPr/>
              </p:nvSpPr>
              <p:spPr bwMode="auto">
                <a:xfrm>
                  <a:off x="2129" y="2774"/>
                  <a:ext cx="604" cy="489"/>
                </a:xfrm>
                <a:custGeom>
                  <a:avLst/>
                  <a:gdLst>
                    <a:gd name="T0" fmla="*/ 0 w 604"/>
                    <a:gd name="T1" fmla="*/ 136 h 489"/>
                    <a:gd name="T2" fmla="*/ 29 w 604"/>
                    <a:gd name="T3" fmla="*/ 163 h 489"/>
                    <a:gd name="T4" fmla="*/ 0 w 604"/>
                    <a:gd name="T5" fmla="*/ 326 h 489"/>
                    <a:gd name="T6" fmla="*/ 86 w 604"/>
                    <a:gd name="T7" fmla="*/ 353 h 489"/>
                    <a:gd name="T8" fmla="*/ 58 w 604"/>
                    <a:gd name="T9" fmla="*/ 435 h 489"/>
                    <a:gd name="T10" fmla="*/ 172 w 604"/>
                    <a:gd name="T11" fmla="*/ 462 h 489"/>
                    <a:gd name="T12" fmla="*/ 230 w 604"/>
                    <a:gd name="T13" fmla="*/ 407 h 489"/>
                    <a:gd name="T14" fmla="*/ 316 w 604"/>
                    <a:gd name="T15" fmla="*/ 407 h 489"/>
                    <a:gd name="T16" fmla="*/ 374 w 604"/>
                    <a:gd name="T17" fmla="*/ 462 h 489"/>
                    <a:gd name="T18" fmla="*/ 460 w 604"/>
                    <a:gd name="T19" fmla="*/ 489 h 489"/>
                    <a:gd name="T20" fmla="*/ 489 w 604"/>
                    <a:gd name="T21" fmla="*/ 435 h 489"/>
                    <a:gd name="T22" fmla="*/ 604 w 604"/>
                    <a:gd name="T23" fmla="*/ 435 h 489"/>
                    <a:gd name="T24" fmla="*/ 604 w 604"/>
                    <a:gd name="T25" fmla="*/ 407 h 489"/>
                    <a:gd name="T26" fmla="*/ 517 w 604"/>
                    <a:gd name="T27" fmla="*/ 407 h 489"/>
                    <a:gd name="T28" fmla="*/ 489 w 604"/>
                    <a:gd name="T29" fmla="*/ 271 h 489"/>
                    <a:gd name="T30" fmla="*/ 402 w 604"/>
                    <a:gd name="T31" fmla="*/ 271 h 489"/>
                    <a:gd name="T32" fmla="*/ 345 w 604"/>
                    <a:gd name="T33" fmla="*/ 54 h 489"/>
                    <a:gd name="T34" fmla="*/ 287 w 604"/>
                    <a:gd name="T35" fmla="*/ 0 h 489"/>
                    <a:gd name="T36" fmla="*/ 230 w 604"/>
                    <a:gd name="T37" fmla="*/ 0 h 489"/>
                    <a:gd name="T38" fmla="*/ 316 w 604"/>
                    <a:gd name="T39" fmla="*/ 108 h 489"/>
                    <a:gd name="T40" fmla="*/ 172 w 604"/>
                    <a:gd name="T41" fmla="*/ 108 h 489"/>
                    <a:gd name="T42" fmla="*/ 115 w 604"/>
                    <a:gd name="T43" fmla="*/ 81 h 489"/>
                    <a:gd name="T44" fmla="*/ 29 w 604"/>
                    <a:gd name="T45" fmla="*/ 81 h 489"/>
                    <a:gd name="T46" fmla="*/ 0 w 604"/>
                    <a:gd name="T47" fmla="*/ 136 h 48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4"/>
                    <a:gd name="T73" fmla="*/ 0 h 489"/>
                    <a:gd name="T74" fmla="*/ 604 w 604"/>
                    <a:gd name="T75" fmla="*/ 489 h 48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4" h="489">
                      <a:moveTo>
                        <a:pt x="0" y="136"/>
                      </a:moveTo>
                      <a:lnTo>
                        <a:pt x="29" y="163"/>
                      </a:lnTo>
                      <a:lnTo>
                        <a:pt x="0" y="326"/>
                      </a:lnTo>
                      <a:lnTo>
                        <a:pt x="86" y="353"/>
                      </a:lnTo>
                      <a:lnTo>
                        <a:pt x="58" y="435"/>
                      </a:lnTo>
                      <a:lnTo>
                        <a:pt x="172" y="462"/>
                      </a:lnTo>
                      <a:lnTo>
                        <a:pt x="230" y="407"/>
                      </a:lnTo>
                      <a:lnTo>
                        <a:pt x="316" y="407"/>
                      </a:lnTo>
                      <a:lnTo>
                        <a:pt x="374" y="462"/>
                      </a:lnTo>
                      <a:lnTo>
                        <a:pt x="460" y="489"/>
                      </a:lnTo>
                      <a:lnTo>
                        <a:pt x="489" y="435"/>
                      </a:lnTo>
                      <a:lnTo>
                        <a:pt x="604" y="435"/>
                      </a:lnTo>
                      <a:lnTo>
                        <a:pt x="604" y="407"/>
                      </a:lnTo>
                      <a:lnTo>
                        <a:pt x="517" y="407"/>
                      </a:lnTo>
                      <a:lnTo>
                        <a:pt x="489" y="271"/>
                      </a:lnTo>
                      <a:lnTo>
                        <a:pt x="402" y="271"/>
                      </a:lnTo>
                      <a:lnTo>
                        <a:pt x="345" y="54"/>
                      </a:lnTo>
                      <a:lnTo>
                        <a:pt x="287" y="0"/>
                      </a:lnTo>
                      <a:lnTo>
                        <a:pt x="230" y="0"/>
                      </a:lnTo>
                      <a:lnTo>
                        <a:pt x="316" y="108"/>
                      </a:lnTo>
                      <a:lnTo>
                        <a:pt x="172" y="108"/>
                      </a:lnTo>
                      <a:lnTo>
                        <a:pt x="115" y="81"/>
                      </a:lnTo>
                      <a:lnTo>
                        <a:pt x="29" y="81"/>
                      </a:lnTo>
                      <a:lnTo>
                        <a:pt x="0" y="136"/>
                      </a:lnTo>
                      <a:close/>
                    </a:path>
                  </a:pathLst>
                </a:custGeom>
                <a:solidFill>
                  <a:srgbClr val="CCFF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9" name="Freeform 160"/>
                <p:cNvSpPr>
                  <a:spLocks/>
                </p:cNvSpPr>
                <p:nvPr/>
              </p:nvSpPr>
              <p:spPr bwMode="auto">
                <a:xfrm>
                  <a:off x="2129" y="2774"/>
                  <a:ext cx="604" cy="489"/>
                </a:xfrm>
                <a:custGeom>
                  <a:avLst/>
                  <a:gdLst>
                    <a:gd name="T0" fmla="*/ 0 w 604"/>
                    <a:gd name="T1" fmla="*/ 136 h 489"/>
                    <a:gd name="T2" fmla="*/ 29 w 604"/>
                    <a:gd name="T3" fmla="*/ 163 h 489"/>
                    <a:gd name="T4" fmla="*/ 0 w 604"/>
                    <a:gd name="T5" fmla="*/ 326 h 489"/>
                    <a:gd name="T6" fmla="*/ 86 w 604"/>
                    <a:gd name="T7" fmla="*/ 353 h 489"/>
                    <a:gd name="T8" fmla="*/ 58 w 604"/>
                    <a:gd name="T9" fmla="*/ 435 h 489"/>
                    <a:gd name="T10" fmla="*/ 172 w 604"/>
                    <a:gd name="T11" fmla="*/ 462 h 489"/>
                    <a:gd name="T12" fmla="*/ 230 w 604"/>
                    <a:gd name="T13" fmla="*/ 407 h 489"/>
                    <a:gd name="T14" fmla="*/ 316 w 604"/>
                    <a:gd name="T15" fmla="*/ 407 h 489"/>
                    <a:gd name="T16" fmla="*/ 374 w 604"/>
                    <a:gd name="T17" fmla="*/ 462 h 489"/>
                    <a:gd name="T18" fmla="*/ 460 w 604"/>
                    <a:gd name="T19" fmla="*/ 489 h 489"/>
                    <a:gd name="T20" fmla="*/ 489 w 604"/>
                    <a:gd name="T21" fmla="*/ 435 h 489"/>
                    <a:gd name="T22" fmla="*/ 604 w 604"/>
                    <a:gd name="T23" fmla="*/ 435 h 489"/>
                    <a:gd name="T24" fmla="*/ 604 w 604"/>
                    <a:gd name="T25" fmla="*/ 407 h 489"/>
                    <a:gd name="T26" fmla="*/ 517 w 604"/>
                    <a:gd name="T27" fmla="*/ 407 h 489"/>
                    <a:gd name="T28" fmla="*/ 489 w 604"/>
                    <a:gd name="T29" fmla="*/ 271 h 489"/>
                    <a:gd name="T30" fmla="*/ 402 w 604"/>
                    <a:gd name="T31" fmla="*/ 271 h 489"/>
                    <a:gd name="T32" fmla="*/ 345 w 604"/>
                    <a:gd name="T33" fmla="*/ 54 h 489"/>
                    <a:gd name="T34" fmla="*/ 287 w 604"/>
                    <a:gd name="T35" fmla="*/ 0 h 489"/>
                    <a:gd name="T36" fmla="*/ 230 w 604"/>
                    <a:gd name="T37" fmla="*/ 0 h 489"/>
                    <a:gd name="T38" fmla="*/ 316 w 604"/>
                    <a:gd name="T39" fmla="*/ 108 h 489"/>
                    <a:gd name="T40" fmla="*/ 172 w 604"/>
                    <a:gd name="T41" fmla="*/ 108 h 489"/>
                    <a:gd name="T42" fmla="*/ 115 w 604"/>
                    <a:gd name="T43" fmla="*/ 81 h 489"/>
                    <a:gd name="T44" fmla="*/ 29 w 604"/>
                    <a:gd name="T45" fmla="*/ 81 h 489"/>
                    <a:gd name="T46" fmla="*/ 0 w 604"/>
                    <a:gd name="T47" fmla="*/ 136 h 48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4"/>
                    <a:gd name="T73" fmla="*/ 0 h 489"/>
                    <a:gd name="T74" fmla="*/ 604 w 604"/>
                    <a:gd name="T75" fmla="*/ 489 h 48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4" h="489">
                      <a:moveTo>
                        <a:pt x="0" y="136"/>
                      </a:moveTo>
                      <a:lnTo>
                        <a:pt x="29" y="163"/>
                      </a:lnTo>
                      <a:lnTo>
                        <a:pt x="0" y="326"/>
                      </a:lnTo>
                      <a:lnTo>
                        <a:pt x="86" y="353"/>
                      </a:lnTo>
                      <a:lnTo>
                        <a:pt x="58" y="435"/>
                      </a:lnTo>
                      <a:lnTo>
                        <a:pt x="172" y="462"/>
                      </a:lnTo>
                      <a:lnTo>
                        <a:pt x="230" y="407"/>
                      </a:lnTo>
                      <a:lnTo>
                        <a:pt x="316" y="407"/>
                      </a:lnTo>
                      <a:lnTo>
                        <a:pt x="374" y="462"/>
                      </a:lnTo>
                      <a:lnTo>
                        <a:pt x="460" y="489"/>
                      </a:lnTo>
                      <a:lnTo>
                        <a:pt x="489" y="435"/>
                      </a:lnTo>
                      <a:lnTo>
                        <a:pt x="604" y="435"/>
                      </a:lnTo>
                      <a:lnTo>
                        <a:pt x="604" y="407"/>
                      </a:lnTo>
                      <a:lnTo>
                        <a:pt x="517" y="407"/>
                      </a:lnTo>
                      <a:lnTo>
                        <a:pt x="489" y="271"/>
                      </a:lnTo>
                      <a:lnTo>
                        <a:pt x="402" y="271"/>
                      </a:lnTo>
                      <a:lnTo>
                        <a:pt x="345" y="54"/>
                      </a:lnTo>
                      <a:lnTo>
                        <a:pt x="287" y="0"/>
                      </a:lnTo>
                      <a:lnTo>
                        <a:pt x="230" y="0"/>
                      </a:lnTo>
                      <a:lnTo>
                        <a:pt x="316" y="108"/>
                      </a:lnTo>
                      <a:lnTo>
                        <a:pt x="172" y="108"/>
                      </a:lnTo>
                      <a:lnTo>
                        <a:pt x="115" y="81"/>
                      </a:lnTo>
                      <a:lnTo>
                        <a:pt x="29" y="81"/>
                      </a:lnTo>
                      <a:lnTo>
                        <a:pt x="0" y="136"/>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58" name="Group 161"/>
              <p:cNvGrpSpPr>
                <a:grpSpLocks/>
              </p:cNvGrpSpPr>
              <p:nvPr/>
            </p:nvGrpSpPr>
            <p:grpSpPr bwMode="auto">
              <a:xfrm>
                <a:off x="2618" y="3317"/>
                <a:ext cx="374" cy="243"/>
                <a:chOff x="2618" y="3317"/>
                <a:chExt cx="374" cy="243"/>
              </a:xfrm>
            </p:grpSpPr>
            <p:sp>
              <p:nvSpPr>
                <p:cNvPr id="2676" name="Freeform 162"/>
                <p:cNvSpPr>
                  <a:spLocks/>
                </p:cNvSpPr>
                <p:nvPr/>
              </p:nvSpPr>
              <p:spPr bwMode="auto">
                <a:xfrm>
                  <a:off x="2618" y="3317"/>
                  <a:ext cx="374" cy="243"/>
                </a:xfrm>
                <a:custGeom>
                  <a:avLst/>
                  <a:gdLst>
                    <a:gd name="T0" fmla="*/ 0 w 374"/>
                    <a:gd name="T1" fmla="*/ 0 h 243"/>
                    <a:gd name="T2" fmla="*/ 115 w 374"/>
                    <a:gd name="T3" fmla="*/ 108 h 243"/>
                    <a:gd name="T4" fmla="*/ 115 w 374"/>
                    <a:gd name="T5" fmla="*/ 216 h 243"/>
                    <a:gd name="T6" fmla="*/ 374 w 374"/>
                    <a:gd name="T7" fmla="*/ 243 h 243"/>
                    <a:gd name="T8" fmla="*/ 374 w 374"/>
                    <a:gd name="T9" fmla="*/ 135 h 243"/>
                    <a:gd name="T10" fmla="*/ 287 w 374"/>
                    <a:gd name="T11" fmla="*/ 108 h 243"/>
                    <a:gd name="T12" fmla="*/ 200 w 374"/>
                    <a:gd name="T13" fmla="*/ 0 h 243"/>
                    <a:gd name="T14" fmla="*/ 29 w 374"/>
                    <a:gd name="T15" fmla="*/ 0 h 243"/>
                    <a:gd name="T16" fmla="*/ 0 w 374"/>
                    <a:gd name="T17" fmla="*/ 0 h 2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4"/>
                    <a:gd name="T28" fmla="*/ 0 h 243"/>
                    <a:gd name="T29" fmla="*/ 374 w 374"/>
                    <a:gd name="T30" fmla="*/ 243 h 2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4" h="243">
                      <a:moveTo>
                        <a:pt x="0" y="0"/>
                      </a:moveTo>
                      <a:lnTo>
                        <a:pt x="115" y="108"/>
                      </a:lnTo>
                      <a:lnTo>
                        <a:pt x="115" y="216"/>
                      </a:lnTo>
                      <a:lnTo>
                        <a:pt x="374" y="243"/>
                      </a:lnTo>
                      <a:lnTo>
                        <a:pt x="374" y="135"/>
                      </a:lnTo>
                      <a:lnTo>
                        <a:pt x="287" y="108"/>
                      </a:lnTo>
                      <a:lnTo>
                        <a:pt x="200" y="0"/>
                      </a:lnTo>
                      <a:lnTo>
                        <a:pt x="29" y="0"/>
                      </a:lnTo>
                      <a:lnTo>
                        <a:pt x="0" y="0"/>
                      </a:lnTo>
                      <a:close/>
                    </a:path>
                  </a:pathLst>
                </a:custGeom>
                <a:solidFill>
                  <a:srgbClr val="CCFF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7" name="Freeform 163"/>
                <p:cNvSpPr>
                  <a:spLocks/>
                </p:cNvSpPr>
                <p:nvPr/>
              </p:nvSpPr>
              <p:spPr bwMode="auto">
                <a:xfrm>
                  <a:off x="2618" y="3317"/>
                  <a:ext cx="374" cy="243"/>
                </a:xfrm>
                <a:custGeom>
                  <a:avLst/>
                  <a:gdLst>
                    <a:gd name="T0" fmla="*/ 0 w 374"/>
                    <a:gd name="T1" fmla="*/ 0 h 243"/>
                    <a:gd name="T2" fmla="*/ 115 w 374"/>
                    <a:gd name="T3" fmla="*/ 108 h 243"/>
                    <a:gd name="T4" fmla="*/ 115 w 374"/>
                    <a:gd name="T5" fmla="*/ 216 h 243"/>
                    <a:gd name="T6" fmla="*/ 374 w 374"/>
                    <a:gd name="T7" fmla="*/ 243 h 243"/>
                    <a:gd name="T8" fmla="*/ 374 w 374"/>
                    <a:gd name="T9" fmla="*/ 135 h 243"/>
                    <a:gd name="T10" fmla="*/ 287 w 374"/>
                    <a:gd name="T11" fmla="*/ 108 h 243"/>
                    <a:gd name="T12" fmla="*/ 200 w 374"/>
                    <a:gd name="T13" fmla="*/ 0 h 243"/>
                    <a:gd name="T14" fmla="*/ 29 w 374"/>
                    <a:gd name="T15" fmla="*/ 0 h 243"/>
                    <a:gd name="T16" fmla="*/ 0 w 374"/>
                    <a:gd name="T17" fmla="*/ 0 h 2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4"/>
                    <a:gd name="T28" fmla="*/ 0 h 243"/>
                    <a:gd name="T29" fmla="*/ 374 w 374"/>
                    <a:gd name="T30" fmla="*/ 243 h 2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4" h="243">
                      <a:moveTo>
                        <a:pt x="0" y="0"/>
                      </a:moveTo>
                      <a:lnTo>
                        <a:pt x="115" y="108"/>
                      </a:lnTo>
                      <a:lnTo>
                        <a:pt x="115" y="216"/>
                      </a:lnTo>
                      <a:lnTo>
                        <a:pt x="374" y="243"/>
                      </a:lnTo>
                      <a:lnTo>
                        <a:pt x="374" y="135"/>
                      </a:lnTo>
                      <a:lnTo>
                        <a:pt x="287" y="108"/>
                      </a:lnTo>
                      <a:lnTo>
                        <a:pt x="200" y="0"/>
                      </a:lnTo>
                      <a:lnTo>
                        <a:pt x="29"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59" name="Group 164"/>
              <p:cNvGrpSpPr>
                <a:grpSpLocks/>
              </p:cNvGrpSpPr>
              <p:nvPr/>
            </p:nvGrpSpPr>
            <p:grpSpPr bwMode="auto">
              <a:xfrm>
                <a:off x="2245" y="3317"/>
                <a:ext cx="774" cy="516"/>
                <a:chOff x="2245" y="3317"/>
                <a:chExt cx="774" cy="516"/>
              </a:xfrm>
            </p:grpSpPr>
            <p:sp>
              <p:nvSpPr>
                <p:cNvPr id="2674" name="Freeform 165"/>
                <p:cNvSpPr>
                  <a:spLocks/>
                </p:cNvSpPr>
                <p:nvPr/>
              </p:nvSpPr>
              <p:spPr bwMode="auto">
                <a:xfrm>
                  <a:off x="2245" y="3317"/>
                  <a:ext cx="774" cy="516"/>
                </a:xfrm>
                <a:custGeom>
                  <a:avLst/>
                  <a:gdLst>
                    <a:gd name="T0" fmla="*/ 230 w 774"/>
                    <a:gd name="T1" fmla="*/ 28 h 516"/>
                    <a:gd name="T2" fmla="*/ 172 w 774"/>
                    <a:gd name="T3" fmla="*/ 135 h 516"/>
                    <a:gd name="T4" fmla="*/ 0 w 774"/>
                    <a:gd name="T5" fmla="*/ 244 h 516"/>
                    <a:gd name="T6" fmla="*/ 258 w 774"/>
                    <a:gd name="T7" fmla="*/ 244 h 516"/>
                    <a:gd name="T8" fmla="*/ 230 w 774"/>
                    <a:gd name="T9" fmla="*/ 353 h 516"/>
                    <a:gd name="T10" fmla="*/ 316 w 774"/>
                    <a:gd name="T11" fmla="*/ 353 h 516"/>
                    <a:gd name="T12" fmla="*/ 344 w 774"/>
                    <a:gd name="T13" fmla="*/ 461 h 516"/>
                    <a:gd name="T14" fmla="*/ 459 w 774"/>
                    <a:gd name="T15" fmla="*/ 434 h 516"/>
                    <a:gd name="T16" fmla="*/ 573 w 774"/>
                    <a:gd name="T17" fmla="*/ 516 h 516"/>
                    <a:gd name="T18" fmla="*/ 659 w 774"/>
                    <a:gd name="T19" fmla="*/ 353 h 516"/>
                    <a:gd name="T20" fmla="*/ 774 w 774"/>
                    <a:gd name="T21" fmla="*/ 326 h 516"/>
                    <a:gd name="T22" fmla="*/ 745 w 774"/>
                    <a:gd name="T23" fmla="*/ 244 h 516"/>
                    <a:gd name="T24" fmla="*/ 488 w 774"/>
                    <a:gd name="T25" fmla="*/ 217 h 516"/>
                    <a:gd name="T26" fmla="*/ 488 w 774"/>
                    <a:gd name="T27" fmla="*/ 108 h 516"/>
                    <a:gd name="T28" fmla="*/ 373 w 774"/>
                    <a:gd name="T29" fmla="*/ 0 h 516"/>
                    <a:gd name="T30" fmla="*/ 230 w 774"/>
                    <a:gd name="T31" fmla="*/ 28 h 5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74"/>
                    <a:gd name="T49" fmla="*/ 0 h 516"/>
                    <a:gd name="T50" fmla="*/ 774 w 774"/>
                    <a:gd name="T51" fmla="*/ 516 h 5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74" h="516">
                      <a:moveTo>
                        <a:pt x="230" y="28"/>
                      </a:moveTo>
                      <a:lnTo>
                        <a:pt x="172" y="135"/>
                      </a:lnTo>
                      <a:lnTo>
                        <a:pt x="0" y="244"/>
                      </a:lnTo>
                      <a:lnTo>
                        <a:pt x="258" y="244"/>
                      </a:lnTo>
                      <a:lnTo>
                        <a:pt x="230" y="353"/>
                      </a:lnTo>
                      <a:lnTo>
                        <a:pt x="316" y="353"/>
                      </a:lnTo>
                      <a:lnTo>
                        <a:pt x="344" y="461"/>
                      </a:lnTo>
                      <a:lnTo>
                        <a:pt x="459" y="434"/>
                      </a:lnTo>
                      <a:lnTo>
                        <a:pt x="573" y="516"/>
                      </a:lnTo>
                      <a:lnTo>
                        <a:pt x="659" y="353"/>
                      </a:lnTo>
                      <a:lnTo>
                        <a:pt x="774" y="326"/>
                      </a:lnTo>
                      <a:lnTo>
                        <a:pt x="745" y="244"/>
                      </a:lnTo>
                      <a:lnTo>
                        <a:pt x="488" y="217"/>
                      </a:lnTo>
                      <a:lnTo>
                        <a:pt x="488" y="108"/>
                      </a:lnTo>
                      <a:lnTo>
                        <a:pt x="373" y="0"/>
                      </a:lnTo>
                      <a:lnTo>
                        <a:pt x="230" y="28"/>
                      </a:lnTo>
                      <a:close/>
                    </a:path>
                  </a:pathLst>
                </a:custGeom>
                <a:solidFill>
                  <a:srgbClr val="CCFF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5" name="Freeform 166"/>
                <p:cNvSpPr>
                  <a:spLocks/>
                </p:cNvSpPr>
                <p:nvPr/>
              </p:nvSpPr>
              <p:spPr bwMode="auto">
                <a:xfrm>
                  <a:off x="2245" y="3317"/>
                  <a:ext cx="774" cy="516"/>
                </a:xfrm>
                <a:custGeom>
                  <a:avLst/>
                  <a:gdLst>
                    <a:gd name="T0" fmla="*/ 230 w 774"/>
                    <a:gd name="T1" fmla="*/ 28 h 516"/>
                    <a:gd name="T2" fmla="*/ 172 w 774"/>
                    <a:gd name="T3" fmla="*/ 135 h 516"/>
                    <a:gd name="T4" fmla="*/ 0 w 774"/>
                    <a:gd name="T5" fmla="*/ 244 h 516"/>
                    <a:gd name="T6" fmla="*/ 258 w 774"/>
                    <a:gd name="T7" fmla="*/ 244 h 516"/>
                    <a:gd name="T8" fmla="*/ 230 w 774"/>
                    <a:gd name="T9" fmla="*/ 353 h 516"/>
                    <a:gd name="T10" fmla="*/ 316 w 774"/>
                    <a:gd name="T11" fmla="*/ 353 h 516"/>
                    <a:gd name="T12" fmla="*/ 344 w 774"/>
                    <a:gd name="T13" fmla="*/ 461 h 516"/>
                    <a:gd name="T14" fmla="*/ 459 w 774"/>
                    <a:gd name="T15" fmla="*/ 434 h 516"/>
                    <a:gd name="T16" fmla="*/ 573 w 774"/>
                    <a:gd name="T17" fmla="*/ 516 h 516"/>
                    <a:gd name="T18" fmla="*/ 659 w 774"/>
                    <a:gd name="T19" fmla="*/ 353 h 516"/>
                    <a:gd name="T20" fmla="*/ 774 w 774"/>
                    <a:gd name="T21" fmla="*/ 326 h 516"/>
                    <a:gd name="T22" fmla="*/ 745 w 774"/>
                    <a:gd name="T23" fmla="*/ 244 h 516"/>
                    <a:gd name="T24" fmla="*/ 488 w 774"/>
                    <a:gd name="T25" fmla="*/ 217 h 516"/>
                    <a:gd name="T26" fmla="*/ 488 w 774"/>
                    <a:gd name="T27" fmla="*/ 108 h 516"/>
                    <a:gd name="T28" fmla="*/ 373 w 774"/>
                    <a:gd name="T29" fmla="*/ 0 h 516"/>
                    <a:gd name="T30" fmla="*/ 230 w 774"/>
                    <a:gd name="T31" fmla="*/ 28 h 5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74"/>
                    <a:gd name="T49" fmla="*/ 0 h 516"/>
                    <a:gd name="T50" fmla="*/ 774 w 774"/>
                    <a:gd name="T51" fmla="*/ 516 h 5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74" h="516">
                      <a:moveTo>
                        <a:pt x="230" y="28"/>
                      </a:moveTo>
                      <a:lnTo>
                        <a:pt x="172" y="135"/>
                      </a:lnTo>
                      <a:lnTo>
                        <a:pt x="0" y="244"/>
                      </a:lnTo>
                      <a:lnTo>
                        <a:pt x="258" y="244"/>
                      </a:lnTo>
                      <a:lnTo>
                        <a:pt x="230" y="353"/>
                      </a:lnTo>
                      <a:lnTo>
                        <a:pt x="316" y="353"/>
                      </a:lnTo>
                      <a:lnTo>
                        <a:pt x="344" y="461"/>
                      </a:lnTo>
                      <a:lnTo>
                        <a:pt x="459" y="434"/>
                      </a:lnTo>
                      <a:lnTo>
                        <a:pt x="573" y="516"/>
                      </a:lnTo>
                      <a:lnTo>
                        <a:pt x="659" y="353"/>
                      </a:lnTo>
                      <a:lnTo>
                        <a:pt x="774" y="326"/>
                      </a:lnTo>
                      <a:lnTo>
                        <a:pt x="745" y="244"/>
                      </a:lnTo>
                      <a:lnTo>
                        <a:pt x="488" y="217"/>
                      </a:lnTo>
                      <a:lnTo>
                        <a:pt x="488" y="108"/>
                      </a:lnTo>
                      <a:lnTo>
                        <a:pt x="373" y="0"/>
                      </a:lnTo>
                      <a:lnTo>
                        <a:pt x="230" y="28"/>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60" name="Rectangle 167"/>
              <p:cNvSpPr>
                <a:spLocks noChangeArrowheads="1"/>
              </p:cNvSpPr>
              <p:nvPr/>
            </p:nvSpPr>
            <p:spPr bwMode="auto">
              <a:xfrm>
                <a:off x="1573" y="2478"/>
                <a:ext cx="45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EVANGELINE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1" name="Rectangle 168"/>
              <p:cNvSpPr>
                <a:spLocks noChangeArrowheads="1"/>
              </p:cNvSpPr>
              <p:nvPr/>
            </p:nvSpPr>
            <p:spPr bwMode="auto">
              <a:xfrm>
                <a:off x="2019" y="2574"/>
                <a:ext cx="2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SAINT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2" name="Rectangle 169"/>
              <p:cNvSpPr>
                <a:spLocks noChangeArrowheads="1"/>
              </p:cNvSpPr>
              <p:nvPr/>
            </p:nvSpPr>
            <p:spPr bwMode="auto">
              <a:xfrm>
                <a:off x="2003" y="2634"/>
                <a:ext cx="29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LANDRY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3" name="Rectangle 170"/>
              <p:cNvSpPr>
                <a:spLocks noChangeArrowheads="1"/>
              </p:cNvSpPr>
              <p:nvPr/>
            </p:nvSpPr>
            <p:spPr bwMode="auto">
              <a:xfrm>
                <a:off x="1596" y="2882"/>
                <a:ext cx="27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ACADIA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4" name="Rectangle 171"/>
              <p:cNvSpPr>
                <a:spLocks noChangeArrowheads="1"/>
              </p:cNvSpPr>
              <p:nvPr/>
            </p:nvSpPr>
            <p:spPr bwMode="auto">
              <a:xfrm>
                <a:off x="1642" y="3369"/>
                <a:ext cx="4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VERMILION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5" name="Rectangle 172"/>
              <p:cNvSpPr>
                <a:spLocks noChangeArrowheads="1"/>
              </p:cNvSpPr>
              <p:nvPr/>
            </p:nvSpPr>
            <p:spPr bwMode="auto">
              <a:xfrm>
                <a:off x="2228" y="3723"/>
                <a:ext cx="14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VER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6" name="Rectangle 173"/>
              <p:cNvSpPr>
                <a:spLocks noChangeArrowheads="1"/>
              </p:cNvSpPr>
              <p:nvPr/>
            </p:nvSpPr>
            <p:spPr bwMode="auto">
              <a:xfrm rot="18420000">
                <a:off x="1884" y="2923"/>
                <a:ext cx="39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LAFAYETTE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7" name="Rectangle 174"/>
              <p:cNvSpPr>
                <a:spLocks noChangeArrowheads="1"/>
              </p:cNvSpPr>
              <p:nvPr/>
            </p:nvSpPr>
            <p:spPr bwMode="auto">
              <a:xfrm>
                <a:off x="2259" y="2973"/>
                <a:ext cx="2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SAINT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8" name="Rectangle 175"/>
              <p:cNvSpPr>
                <a:spLocks noChangeArrowheads="1"/>
              </p:cNvSpPr>
              <p:nvPr/>
            </p:nvSpPr>
            <p:spPr bwMode="auto">
              <a:xfrm>
                <a:off x="2238" y="3058"/>
                <a:ext cx="29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MARTIN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9" name="Rectangle 176"/>
              <p:cNvSpPr>
                <a:spLocks noChangeArrowheads="1"/>
              </p:cNvSpPr>
              <p:nvPr/>
            </p:nvSpPr>
            <p:spPr bwMode="auto">
              <a:xfrm>
                <a:off x="2235" y="3287"/>
                <a:ext cx="23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IBERIA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0" name="Rectangle 177"/>
              <p:cNvSpPr>
                <a:spLocks noChangeArrowheads="1"/>
              </p:cNvSpPr>
              <p:nvPr/>
            </p:nvSpPr>
            <p:spPr bwMode="auto">
              <a:xfrm>
                <a:off x="2550" y="3522"/>
                <a:ext cx="2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SAINT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1" name="Rectangle 178"/>
              <p:cNvSpPr>
                <a:spLocks noChangeArrowheads="1"/>
              </p:cNvSpPr>
              <p:nvPr/>
            </p:nvSpPr>
            <p:spPr bwMode="auto">
              <a:xfrm>
                <a:off x="2561" y="3588"/>
                <a:ext cx="22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MARY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utoShape 179"/>
              <p:cNvSpPr>
                <a:spLocks noChangeArrowheads="1"/>
              </p:cNvSpPr>
              <p:nvPr/>
            </p:nvSpPr>
            <p:spPr bwMode="auto">
              <a:xfrm>
                <a:off x="2304" y="3355"/>
                <a:ext cx="103" cy="100"/>
              </a:xfrm>
              <a:prstGeom prst="star5">
                <a:avLst/>
              </a:prstGeom>
              <a:no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3" name="Text Box 180"/>
              <p:cNvSpPr txBox="1">
                <a:spLocks noChangeArrowheads="1"/>
              </p:cNvSpPr>
              <p:nvPr/>
            </p:nvSpPr>
            <p:spPr bwMode="auto">
              <a:xfrm>
                <a:off x="1887" y="2922"/>
                <a:ext cx="447" cy="672"/>
              </a:xfrm>
              <a:prstGeom prst="rect">
                <a:avLst/>
              </a:prstGeom>
              <a:noFill/>
              <a:ln w="9525">
                <a:noFill/>
                <a:miter lim="800000"/>
                <a:headEnd/>
                <a:tailEnd/>
              </a:ln>
            </p:spPr>
            <p:txBody>
              <a:bodyPr lIns="84894" tIns="42447" rIns="84894" bIns="42447">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4</a:t>
                </a:r>
              </a:p>
            </p:txBody>
          </p:sp>
        </p:grpSp>
        <p:grpSp>
          <p:nvGrpSpPr>
            <p:cNvPr id="2077" name="Group 181"/>
            <p:cNvGrpSpPr>
              <a:grpSpLocks/>
            </p:cNvGrpSpPr>
            <p:nvPr/>
          </p:nvGrpSpPr>
          <p:grpSpPr bwMode="auto">
            <a:xfrm>
              <a:off x="323" y="1092"/>
              <a:ext cx="2482" cy="1329"/>
              <a:chOff x="323" y="1092"/>
              <a:chExt cx="2482" cy="1329"/>
            </a:xfrm>
          </p:grpSpPr>
          <p:grpSp>
            <p:nvGrpSpPr>
              <p:cNvPr id="2520" name="Group 182"/>
              <p:cNvGrpSpPr>
                <a:grpSpLocks/>
              </p:cNvGrpSpPr>
              <p:nvPr/>
            </p:nvGrpSpPr>
            <p:grpSpPr bwMode="auto">
              <a:xfrm>
                <a:off x="726" y="1092"/>
                <a:ext cx="687" cy="840"/>
                <a:chOff x="726" y="1092"/>
                <a:chExt cx="687" cy="840"/>
              </a:xfrm>
            </p:grpSpPr>
            <p:sp>
              <p:nvSpPr>
                <p:cNvPr id="2626" name="Freeform 183"/>
                <p:cNvSpPr>
                  <a:spLocks/>
                </p:cNvSpPr>
                <p:nvPr/>
              </p:nvSpPr>
              <p:spPr bwMode="auto">
                <a:xfrm>
                  <a:off x="726" y="1092"/>
                  <a:ext cx="687" cy="840"/>
                </a:xfrm>
                <a:custGeom>
                  <a:avLst/>
                  <a:gdLst>
                    <a:gd name="T0" fmla="*/ 258 w 687"/>
                    <a:gd name="T1" fmla="*/ 0 h 840"/>
                    <a:gd name="T2" fmla="*/ 315 w 687"/>
                    <a:gd name="T3" fmla="*/ 189 h 840"/>
                    <a:gd name="T4" fmla="*/ 200 w 687"/>
                    <a:gd name="T5" fmla="*/ 189 h 840"/>
                    <a:gd name="T6" fmla="*/ 200 w 687"/>
                    <a:gd name="T7" fmla="*/ 270 h 840"/>
                    <a:gd name="T8" fmla="*/ 114 w 687"/>
                    <a:gd name="T9" fmla="*/ 270 h 840"/>
                    <a:gd name="T10" fmla="*/ 86 w 687"/>
                    <a:gd name="T11" fmla="*/ 216 h 840"/>
                    <a:gd name="T12" fmla="*/ 0 w 687"/>
                    <a:gd name="T13" fmla="*/ 216 h 840"/>
                    <a:gd name="T14" fmla="*/ 0 w 687"/>
                    <a:gd name="T15" fmla="*/ 433 h 840"/>
                    <a:gd name="T16" fmla="*/ 114 w 687"/>
                    <a:gd name="T17" fmla="*/ 433 h 840"/>
                    <a:gd name="T18" fmla="*/ 114 w 687"/>
                    <a:gd name="T19" fmla="*/ 623 h 840"/>
                    <a:gd name="T20" fmla="*/ 200 w 687"/>
                    <a:gd name="T21" fmla="*/ 623 h 840"/>
                    <a:gd name="T22" fmla="*/ 200 w 687"/>
                    <a:gd name="T23" fmla="*/ 813 h 840"/>
                    <a:gd name="T24" fmla="*/ 371 w 687"/>
                    <a:gd name="T25" fmla="*/ 813 h 840"/>
                    <a:gd name="T26" fmla="*/ 457 w 687"/>
                    <a:gd name="T27" fmla="*/ 840 h 840"/>
                    <a:gd name="T28" fmla="*/ 687 w 687"/>
                    <a:gd name="T29" fmla="*/ 650 h 840"/>
                    <a:gd name="T30" fmla="*/ 601 w 687"/>
                    <a:gd name="T31" fmla="*/ 569 h 840"/>
                    <a:gd name="T32" fmla="*/ 515 w 687"/>
                    <a:gd name="T33" fmla="*/ 542 h 840"/>
                    <a:gd name="T34" fmla="*/ 457 w 687"/>
                    <a:gd name="T35" fmla="*/ 460 h 840"/>
                    <a:gd name="T36" fmla="*/ 486 w 687"/>
                    <a:gd name="T37" fmla="*/ 297 h 840"/>
                    <a:gd name="T38" fmla="*/ 543 w 687"/>
                    <a:gd name="T39" fmla="*/ 189 h 840"/>
                    <a:gd name="T40" fmla="*/ 457 w 687"/>
                    <a:gd name="T41" fmla="*/ 0 h 840"/>
                    <a:gd name="T42" fmla="*/ 258 w 687"/>
                    <a:gd name="T43" fmla="*/ 0 h 8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7"/>
                    <a:gd name="T67" fmla="*/ 0 h 840"/>
                    <a:gd name="T68" fmla="*/ 687 w 687"/>
                    <a:gd name="T69" fmla="*/ 840 h 8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7" h="840">
                      <a:moveTo>
                        <a:pt x="258" y="0"/>
                      </a:moveTo>
                      <a:lnTo>
                        <a:pt x="315" y="189"/>
                      </a:lnTo>
                      <a:lnTo>
                        <a:pt x="200" y="189"/>
                      </a:lnTo>
                      <a:lnTo>
                        <a:pt x="200" y="270"/>
                      </a:lnTo>
                      <a:lnTo>
                        <a:pt x="114" y="270"/>
                      </a:lnTo>
                      <a:lnTo>
                        <a:pt x="86" y="216"/>
                      </a:lnTo>
                      <a:lnTo>
                        <a:pt x="0" y="216"/>
                      </a:lnTo>
                      <a:lnTo>
                        <a:pt x="0" y="433"/>
                      </a:lnTo>
                      <a:lnTo>
                        <a:pt x="114" y="433"/>
                      </a:lnTo>
                      <a:lnTo>
                        <a:pt x="114" y="623"/>
                      </a:lnTo>
                      <a:lnTo>
                        <a:pt x="200" y="623"/>
                      </a:lnTo>
                      <a:lnTo>
                        <a:pt x="200" y="813"/>
                      </a:lnTo>
                      <a:lnTo>
                        <a:pt x="371" y="813"/>
                      </a:lnTo>
                      <a:lnTo>
                        <a:pt x="457" y="840"/>
                      </a:lnTo>
                      <a:lnTo>
                        <a:pt x="687" y="650"/>
                      </a:lnTo>
                      <a:lnTo>
                        <a:pt x="601" y="569"/>
                      </a:lnTo>
                      <a:lnTo>
                        <a:pt x="515" y="542"/>
                      </a:lnTo>
                      <a:lnTo>
                        <a:pt x="457" y="460"/>
                      </a:lnTo>
                      <a:lnTo>
                        <a:pt x="486" y="297"/>
                      </a:lnTo>
                      <a:lnTo>
                        <a:pt x="543" y="189"/>
                      </a:lnTo>
                      <a:lnTo>
                        <a:pt x="457" y="0"/>
                      </a:lnTo>
                      <a:lnTo>
                        <a:pt x="258" y="0"/>
                      </a:lnTo>
                      <a:close/>
                    </a:path>
                  </a:pathLst>
                </a:custGeom>
                <a:solidFill>
                  <a:srgbClr val="FFFF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184"/>
                <p:cNvSpPr>
                  <a:spLocks/>
                </p:cNvSpPr>
                <p:nvPr/>
              </p:nvSpPr>
              <p:spPr bwMode="auto">
                <a:xfrm>
                  <a:off x="726" y="1092"/>
                  <a:ext cx="687" cy="840"/>
                </a:xfrm>
                <a:custGeom>
                  <a:avLst/>
                  <a:gdLst>
                    <a:gd name="T0" fmla="*/ 258 w 687"/>
                    <a:gd name="T1" fmla="*/ 0 h 840"/>
                    <a:gd name="T2" fmla="*/ 315 w 687"/>
                    <a:gd name="T3" fmla="*/ 189 h 840"/>
                    <a:gd name="T4" fmla="*/ 200 w 687"/>
                    <a:gd name="T5" fmla="*/ 189 h 840"/>
                    <a:gd name="T6" fmla="*/ 200 w 687"/>
                    <a:gd name="T7" fmla="*/ 270 h 840"/>
                    <a:gd name="T8" fmla="*/ 114 w 687"/>
                    <a:gd name="T9" fmla="*/ 270 h 840"/>
                    <a:gd name="T10" fmla="*/ 86 w 687"/>
                    <a:gd name="T11" fmla="*/ 216 h 840"/>
                    <a:gd name="T12" fmla="*/ 0 w 687"/>
                    <a:gd name="T13" fmla="*/ 216 h 840"/>
                    <a:gd name="T14" fmla="*/ 0 w 687"/>
                    <a:gd name="T15" fmla="*/ 433 h 840"/>
                    <a:gd name="T16" fmla="*/ 114 w 687"/>
                    <a:gd name="T17" fmla="*/ 433 h 840"/>
                    <a:gd name="T18" fmla="*/ 114 w 687"/>
                    <a:gd name="T19" fmla="*/ 623 h 840"/>
                    <a:gd name="T20" fmla="*/ 200 w 687"/>
                    <a:gd name="T21" fmla="*/ 623 h 840"/>
                    <a:gd name="T22" fmla="*/ 200 w 687"/>
                    <a:gd name="T23" fmla="*/ 813 h 840"/>
                    <a:gd name="T24" fmla="*/ 371 w 687"/>
                    <a:gd name="T25" fmla="*/ 813 h 840"/>
                    <a:gd name="T26" fmla="*/ 457 w 687"/>
                    <a:gd name="T27" fmla="*/ 840 h 840"/>
                    <a:gd name="T28" fmla="*/ 687 w 687"/>
                    <a:gd name="T29" fmla="*/ 650 h 840"/>
                    <a:gd name="T30" fmla="*/ 601 w 687"/>
                    <a:gd name="T31" fmla="*/ 569 h 840"/>
                    <a:gd name="T32" fmla="*/ 515 w 687"/>
                    <a:gd name="T33" fmla="*/ 542 h 840"/>
                    <a:gd name="T34" fmla="*/ 457 w 687"/>
                    <a:gd name="T35" fmla="*/ 460 h 840"/>
                    <a:gd name="T36" fmla="*/ 486 w 687"/>
                    <a:gd name="T37" fmla="*/ 297 h 840"/>
                    <a:gd name="T38" fmla="*/ 543 w 687"/>
                    <a:gd name="T39" fmla="*/ 189 h 840"/>
                    <a:gd name="T40" fmla="*/ 457 w 687"/>
                    <a:gd name="T41" fmla="*/ 0 h 840"/>
                    <a:gd name="T42" fmla="*/ 258 w 687"/>
                    <a:gd name="T43" fmla="*/ 0 h 8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7"/>
                    <a:gd name="T67" fmla="*/ 0 h 840"/>
                    <a:gd name="T68" fmla="*/ 687 w 687"/>
                    <a:gd name="T69" fmla="*/ 840 h 8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7" h="840">
                      <a:moveTo>
                        <a:pt x="258" y="0"/>
                      </a:moveTo>
                      <a:lnTo>
                        <a:pt x="315" y="189"/>
                      </a:lnTo>
                      <a:lnTo>
                        <a:pt x="200" y="189"/>
                      </a:lnTo>
                      <a:lnTo>
                        <a:pt x="200" y="270"/>
                      </a:lnTo>
                      <a:lnTo>
                        <a:pt x="114" y="270"/>
                      </a:lnTo>
                      <a:lnTo>
                        <a:pt x="86" y="216"/>
                      </a:lnTo>
                      <a:lnTo>
                        <a:pt x="0" y="216"/>
                      </a:lnTo>
                      <a:lnTo>
                        <a:pt x="0" y="433"/>
                      </a:lnTo>
                      <a:lnTo>
                        <a:pt x="114" y="433"/>
                      </a:lnTo>
                      <a:lnTo>
                        <a:pt x="114" y="623"/>
                      </a:lnTo>
                      <a:lnTo>
                        <a:pt x="200" y="623"/>
                      </a:lnTo>
                      <a:lnTo>
                        <a:pt x="200" y="813"/>
                      </a:lnTo>
                      <a:lnTo>
                        <a:pt x="371" y="813"/>
                      </a:lnTo>
                      <a:lnTo>
                        <a:pt x="457" y="840"/>
                      </a:lnTo>
                      <a:lnTo>
                        <a:pt x="687" y="650"/>
                      </a:lnTo>
                      <a:lnTo>
                        <a:pt x="601" y="569"/>
                      </a:lnTo>
                      <a:lnTo>
                        <a:pt x="515" y="542"/>
                      </a:lnTo>
                      <a:lnTo>
                        <a:pt x="457" y="460"/>
                      </a:lnTo>
                      <a:lnTo>
                        <a:pt x="486" y="297"/>
                      </a:lnTo>
                      <a:lnTo>
                        <a:pt x="543" y="189"/>
                      </a:lnTo>
                      <a:lnTo>
                        <a:pt x="457" y="0"/>
                      </a:lnTo>
                      <a:lnTo>
                        <a:pt x="258"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21" name="Group 185"/>
              <p:cNvGrpSpPr>
                <a:grpSpLocks/>
              </p:cNvGrpSpPr>
              <p:nvPr/>
            </p:nvGrpSpPr>
            <p:grpSpPr bwMode="auto">
              <a:xfrm>
                <a:off x="1184" y="1092"/>
                <a:ext cx="604" cy="461"/>
                <a:chOff x="1184" y="1092"/>
                <a:chExt cx="604" cy="461"/>
              </a:xfrm>
            </p:grpSpPr>
            <p:sp>
              <p:nvSpPr>
                <p:cNvPr id="2624" name="Freeform 186"/>
                <p:cNvSpPr>
                  <a:spLocks/>
                </p:cNvSpPr>
                <p:nvPr/>
              </p:nvSpPr>
              <p:spPr bwMode="auto">
                <a:xfrm>
                  <a:off x="1184" y="1092"/>
                  <a:ext cx="604" cy="461"/>
                </a:xfrm>
                <a:custGeom>
                  <a:avLst/>
                  <a:gdLst>
                    <a:gd name="T0" fmla="*/ 0 w 604"/>
                    <a:gd name="T1" fmla="*/ 0 h 461"/>
                    <a:gd name="T2" fmla="*/ 86 w 604"/>
                    <a:gd name="T3" fmla="*/ 189 h 461"/>
                    <a:gd name="T4" fmla="*/ 29 w 604"/>
                    <a:gd name="T5" fmla="*/ 298 h 461"/>
                    <a:gd name="T6" fmla="*/ 0 w 604"/>
                    <a:gd name="T7" fmla="*/ 461 h 461"/>
                    <a:gd name="T8" fmla="*/ 316 w 604"/>
                    <a:gd name="T9" fmla="*/ 461 h 461"/>
                    <a:gd name="T10" fmla="*/ 316 w 604"/>
                    <a:gd name="T11" fmla="*/ 379 h 461"/>
                    <a:gd name="T12" fmla="*/ 546 w 604"/>
                    <a:gd name="T13" fmla="*/ 379 h 461"/>
                    <a:gd name="T14" fmla="*/ 604 w 604"/>
                    <a:gd name="T15" fmla="*/ 243 h 461"/>
                    <a:gd name="T16" fmla="*/ 604 w 604"/>
                    <a:gd name="T17" fmla="*/ 0 h 461"/>
                    <a:gd name="T18" fmla="*/ 0 w 604"/>
                    <a:gd name="T19" fmla="*/ 0 h 4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4"/>
                    <a:gd name="T31" fmla="*/ 0 h 461"/>
                    <a:gd name="T32" fmla="*/ 604 w 604"/>
                    <a:gd name="T33" fmla="*/ 461 h 4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4" h="461">
                      <a:moveTo>
                        <a:pt x="0" y="0"/>
                      </a:moveTo>
                      <a:lnTo>
                        <a:pt x="86" y="189"/>
                      </a:lnTo>
                      <a:lnTo>
                        <a:pt x="29" y="298"/>
                      </a:lnTo>
                      <a:lnTo>
                        <a:pt x="0" y="461"/>
                      </a:lnTo>
                      <a:lnTo>
                        <a:pt x="316" y="461"/>
                      </a:lnTo>
                      <a:lnTo>
                        <a:pt x="316" y="379"/>
                      </a:lnTo>
                      <a:lnTo>
                        <a:pt x="546" y="379"/>
                      </a:lnTo>
                      <a:lnTo>
                        <a:pt x="604" y="243"/>
                      </a:lnTo>
                      <a:lnTo>
                        <a:pt x="604" y="0"/>
                      </a:lnTo>
                      <a:lnTo>
                        <a:pt x="0" y="0"/>
                      </a:lnTo>
                      <a:close/>
                    </a:path>
                  </a:pathLst>
                </a:custGeom>
                <a:solidFill>
                  <a:srgbClr val="FFFF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5" name="Freeform 187"/>
                <p:cNvSpPr>
                  <a:spLocks/>
                </p:cNvSpPr>
                <p:nvPr/>
              </p:nvSpPr>
              <p:spPr bwMode="auto">
                <a:xfrm>
                  <a:off x="1184" y="1092"/>
                  <a:ext cx="604" cy="461"/>
                </a:xfrm>
                <a:custGeom>
                  <a:avLst/>
                  <a:gdLst>
                    <a:gd name="T0" fmla="*/ 0 w 604"/>
                    <a:gd name="T1" fmla="*/ 0 h 461"/>
                    <a:gd name="T2" fmla="*/ 86 w 604"/>
                    <a:gd name="T3" fmla="*/ 189 h 461"/>
                    <a:gd name="T4" fmla="*/ 29 w 604"/>
                    <a:gd name="T5" fmla="*/ 298 h 461"/>
                    <a:gd name="T6" fmla="*/ 0 w 604"/>
                    <a:gd name="T7" fmla="*/ 461 h 461"/>
                    <a:gd name="T8" fmla="*/ 316 w 604"/>
                    <a:gd name="T9" fmla="*/ 461 h 461"/>
                    <a:gd name="T10" fmla="*/ 316 w 604"/>
                    <a:gd name="T11" fmla="*/ 379 h 461"/>
                    <a:gd name="T12" fmla="*/ 546 w 604"/>
                    <a:gd name="T13" fmla="*/ 379 h 461"/>
                    <a:gd name="T14" fmla="*/ 604 w 604"/>
                    <a:gd name="T15" fmla="*/ 243 h 461"/>
                    <a:gd name="T16" fmla="*/ 604 w 604"/>
                    <a:gd name="T17" fmla="*/ 0 h 461"/>
                    <a:gd name="T18" fmla="*/ 0 w 604"/>
                    <a:gd name="T19" fmla="*/ 0 h 4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4"/>
                    <a:gd name="T31" fmla="*/ 0 h 461"/>
                    <a:gd name="T32" fmla="*/ 604 w 604"/>
                    <a:gd name="T33" fmla="*/ 461 h 4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4" h="461">
                      <a:moveTo>
                        <a:pt x="0" y="0"/>
                      </a:moveTo>
                      <a:lnTo>
                        <a:pt x="86" y="189"/>
                      </a:lnTo>
                      <a:lnTo>
                        <a:pt x="29" y="298"/>
                      </a:lnTo>
                      <a:lnTo>
                        <a:pt x="0" y="461"/>
                      </a:lnTo>
                      <a:lnTo>
                        <a:pt x="316" y="461"/>
                      </a:lnTo>
                      <a:lnTo>
                        <a:pt x="316" y="379"/>
                      </a:lnTo>
                      <a:lnTo>
                        <a:pt x="546" y="379"/>
                      </a:lnTo>
                      <a:lnTo>
                        <a:pt x="604" y="243"/>
                      </a:lnTo>
                      <a:lnTo>
                        <a:pt x="604"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22" name="Group 188"/>
              <p:cNvGrpSpPr>
                <a:grpSpLocks/>
              </p:cNvGrpSpPr>
              <p:nvPr/>
            </p:nvGrpSpPr>
            <p:grpSpPr bwMode="auto">
              <a:xfrm>
                <a:off x="1184" y="1470"/>
                <a:ext cx="717" cy="409"/>
                <a:chOff x="1184" y="1470"/>
                <a:chExt cx="717" cy="409"/>
              </a:xfrm>
            </p:grpSpPr>
            <p:sp>
              <p:nvSpPr>
                <p:cNvPr id="2622" name="Freeform 189"/>
                <p:cNvSpPr>
                  <a:spLocks/>
                </p:cNvSpPr>
                <p:nvPr/>
              </p:nvSpPr>
              <p:spPr bwMode="auto">
                <a:xfrm>
                  <a:off x="1184" y="1470"/>
                  <a:ext cx="717" cy="409"/>
                </a:xfrm>
                <a:custGeom>
                  <a:avLst/>
                  <a:gdLst>
                    <a:gd name="T0" fmla="*/ 0 w 717"/>
                    <a:gd name="T1" fmla="*/ 82 h 409"/>
                    <a:gd name="T2" fmla="*/ 57 w 717"/>
                    <a:gd name="T3" fmla="*/ 164 h 409"/>
                    <a:gd name="T4" fmla="*/ 144 w 717"/>
                    <a:gd name="T5" fmla="*/ 191 h 409"/>
                    <a:gd name="T6" fmla="*/ 230 w 717"/>
                    <a:gd name="T7" fmla="*/ 273 h 409"/>
                    <a:gd name="T8" fmla="*/ 258 w 717"/>
                    <a:gd name="T9" fmla="*/ 382 h 409"/>
                    <a:gd name="T10" fmla="*/ 316 w 717"/>
                    <a:gd name="T11" fmla="*/ 409 h 409"/>
                    <a:gd name="T12" fmla="*/ 717 w 717"/>
                    <a:gd name="T13" fmla="*/ 327 h 409"/>
                    <a:gd name="T14" fmla="*/ 545 w 717"/>
                    <a:gd name="T15" fmla="*/ 191 h 409"/>
                    <a:gd name="T16" fmla="*/ 574 w 717"/>
                    <a:gd name="T17" fmla="*/ 28 h 409"/>
                    <a:gd name="T18" fmla="*/ 545 w 717"/>
                    <a:gd name="T19" fmla="*/ 0 h 409"/>
                    <a:gd name="T20" fmla="*/ 316 w 717"/>
                    <a:gd name="T21" fmla="*/ 0 h 409"/>
                    <a:gd name="T22" fmla="*/ 316 w 717"/>
                    <a:gd name="T23" fmla="*/ 82 h 409"/>
                    <a:gd name="T24" fmla="*/ 0 w 717"/>
                    <a:gd name="T25" fmla="*/ 82 h 4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7"/>
                    <a:gd name="T40" fmla="*/ 0 h 409"/>
                    <a:gd name="T41" fmla="*/ 717 w 717"/>
                    <a:gd name="T42" fmla="*/ 409 h 4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7" h="409">
                      <a:moveTo>
                        <a:pt x="0" y="82"/>
                      </a:moveTo>
                      <a:lnTo>
                        <a:pt x="57" y="164"/>
                      </a:lnTo>
                      <a:lnTo>
                        <a:pt x="144" y="191"/>
                      </a:lnTo>
                      <a:lnTo>
                        <a:pt x="230" y="273"/>
                      </a:lnTo>
                      <a:lnTo>
                        <a:pt x="258" y="382"/>
                      </a:lnTo>
                      <a:lnTo>
                        <a:pt x="316" y="409"/>
                      </a:lnTo>
                      <a:lnTo>
                        <a:pt x="717" y="327"/>
                      </a:lnTo>
                      <a:lnTo>
                        <a:pt x="545" y="191"/>
                      </a:lnTo>
                      <a:lnTo>
                        <a:pt x="574" y="28"/>
                      </a:lnTo>
                      <a:lnTo>
                        <a:pt x="545" y="0"/>
                      </a:lnTo>
                      <a:lnTo>
                        <a:pt x="316" y="0"/>
                      </a:lnTo>
                      <a:lnTo>
                        <a:pt x="316" y="82"/>
                      </a:lnTo>
                      <a:lnTo>
                        <a:pt x="0" y="82"/>
                      </a:lnTo>
                      <a:close/>
                    </a:path>
                  </a:pathLst>
                </a:custGeom>
                <a:solidFill>
                  <a:srgbClr val="FFFF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3" name="Freeform 190"/>
                <p:cNvSpPr>
                  <a:spLocks/>
                </p:cNvSpPr>
                <p:nvPr/>
              </p:nvSpPr>
              <p:spPr bwMode="auto">
                <a:xfrm>
                  <a:off x="1184" y="1470"/>
                  <a:ext cx="717" cy="409"/>
                </a:xfrm>
                <a:custGeom>
                  <a:avLst/>
                  <a:gdLst>
                    <a:gd name="T0" fmla="*/ 0 w 717"/>
                    <a:gd name="T1" fmla="*/ 82 h 409"/>
                    <a:gd name="T2" fmla="*/ 57 w 717"/>
                    <a:gd name="T3" fmla="*/ 164 h 409"/>
                    <a:gd name="T4" fmla="*/ 144 w 717"/>
                    <a:gd name="T5" fmla="*/ 191 h 409"/>
                    <a:gd name="T6" fmla="*/ 230 w 717"/>
                    <a:gd name="T7" fmla="*/ 273 h 409"/>
                    <a:gd name="T8" fmla="*/ 258 w 717"/>
                    <a:gd name="T9" fmla="*/ 382 h 409"/>
                    <a:gd name="T10" fmla="*/ 316 w 717"/>
                    <a:gd name="T11" fmla="*/ 409 h 409"/>
                    <a:gd name="T12" fmla="*/ 717 w 717"/>
                    <a:gd name="T13" fmla="*/ 327 h 409"/>
                    <a:gd name="T14" fmla="*/ 545 w 717"/>
                    <a:gd name="T15" fmla="*/ 191 h 409"/>
                    <a:gd name="T16" fmla="*/ 574 w 717"/>
                    <a:gd name="T17" fmla="*/ 28 h 409"/>
                    <a:gd name="T18" fmla="*/ 545 w 717"/>
                    <a:gd name="T19" fmla="*/ 0 h 409"/>
                    <a:gd name="T20" fmla="*/ 316 w 717"/>
                    <a:gd name="T21" fmla="*/ 0 h 409"/>
                    <a:gd name="T22" fmla="*/ 316 w 717"/>
                    <a:gd name="T23" fmla="*/ 82 h 409"/>
                    <a:gd name="T24" fmla="*/ 0 w 717"/>
                    <a:gd name="T25" fmla="*/ 82 h 4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7"/>
                    <a:gd name="T40" fmla="*/ 0 h 409"/>
                    <a:gd name="T41" fmla="*/ 717 w 717"/>
                    <a:gd name="T42" fmla="*/ 409 h 4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7" h="409">
                      <a:moveTo>
                        <a:pt x="0" y="82"/>
                      </a:moveTo>
                      <a:lnTo>
                        <a:pt x="57" y="164"/>
                      </a:lnTo>
                      <a:lnTo>
                        <a:pt x="144" y="191"/>
                      </a:lnTo>
                      <a:lnTo>
                        <a:pt x="230" y="273"/>
                      </a:lnTo>
                      <a:lnTo>
                        <a:pt x="258" y="382"/>
                      </a:lnTo>
                      <a:lnTo>
                        <a:pt x="316" y="409"/>
                      </a:lnTo>
                      <a:lnTo>
                        <a:pt x="717" y="327"/>
                      </a:lnTo>
                      <a:lnTo>
                        <a:pt x="545" y="191"/>
                      </a:lnTo>
                      <a:lnTo>
                        <a:pt x="574" y="28"/>
                      </a:lnTo>
                      <a:lnTo>
                        <a:pt x="545" y="0"/>
                      </a:lnTo>
                      <a:lnTo>
                        <a:pt x="316" y="0"/>
                      </a:lnTo>
                      <a:lnTo>
                        <a:pt x="316" y="82"/>
                      </a:lnTo>
                      <a:lnTo>
                        <a:pt x="0" y="82"/>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23" name="Group 191"/>
              <p:cNvGrpSpPr>
                <a:grpSpLocks/>
              </p:cNvGrpSpPr>
              <p:nvPr/>
            </p:nvGrpSpPr>
            <p:grpSpPr bwMode="auto">
              <a:xfrm>
                <a:off x="1728" y="1335"/>
                <a:ext cx="345" cy="597"/>
                <a:chOff x="1728" y="1335"/>
                <a:chExt cx="345" cy="597"/>
              </a:xfrm>
            </p:grpSpPr>
            <p:sp>
              <p:nvSpPr>
                <p:cNvPr id="2620" name="Freeform 192"/>
                <p:cNvSpPr>
                  <a:spLocks/>
                </p:cNvSpPr>
                <p:nvPr/>
              </p:nvSpPr>
              <p:spPr bwMode="auto">
                <a:xfrm>
                  <a:off x="1728" y="1335"/>
                  <a:ext cx="345" cy="597"/>
                </a:xfrm>
                <a:custGeom>
                  <a:avLst/>
                  <a:gdLst>
                    <a:gd name="T0" fmla="*/ 0 w 345"/>
                    <a:gd name="T1" fmla="*/ 136 h 597"/>
                    <a:gd name="T2" fmla="*/ 29 w 345"/>
                    <a:gd name="T3" fmla="*/ 163 h 597"/>
                    <a:gd name="T4" fmla="*/ 0 w 345"/>
                    <a:gd name="T5" fmla="*/ 326 h 597"/>
                    <a:gd name="T6" fmla="*/ 173 w 345"/>
                    <a:gd name="T7" fmla="*/ 461 h 597"/>
                    <a:gd name="T8" fmla="*/ 258 w 345"/>
                    <a:gd name="T9" fmla="*/ 597 h 597"/>
                    <a:gd name="T10" fmla="*/ 345 w 345"/>
                    <a:gd name="T11" fmla="*/ 597 h 597"/>
                    <a:gd name="T12" fmla="*/ 345 w 345"/>
                    <a:gd name="T13" fmla="*/ 0 h 597"/>
                    <a:gd name="T14" fmla="*/ 202 w 345"/>
                    <a:gd name="T15" fmla="*/ 0 h 597"/>
                    <a:gd name="T16" fmla="*/ 58 w 345"/>
                    <a:gd name="T17" fmla="*/ 0 h 597"/>
                    <a:gd name="T18" fmla="*/ 0 w 345"/>
                    <a:gd name="T19" fmla="*/ 136 h 5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5"/>
                    <a:gd name="T31" fmla="*/ 0 h 597"/>
                    <a:gd name="T32" fmla="*/ 345 w 345"/>
                    <a:gd name="T33" fmla="*/ 597 h 5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5" h="597">
                      <a:moveTo>
                        <a:pt x="0" y="136"/>
                      </a:moveTo>
                      <a:lnTo>
                        <a:pt x="29" y="163"/>
                      </a:lnTo>
                      <a:lnTo>
                        <a:pt x="0" y="326"/>
                      </a:lnTo>
                      <a:lnTo>
                        <a:pt x="173" y="461"/>
                      </a:lnTo>
                      <a:lnTo>
                        <a:pt x="258" y="597"/>
                      </a:lnTo>
                      <a:lnTo>
                        <a:pt x="345" y="597"/>
                      </a:lnTo>
                      <a:lnTo>
                        <a:pt x="345" y="0"/>
                      </a:lnTo>
                      <a:lnTo>
                        <a:pt x="202" y="0"/>
                      </a:lnTo>
                      <a:lnTo>
                        <a:pt x="58" y="0"/>
                      </a:lnTo>
                      <a:lnTo>
                        <a:pt x="0" y="136"/>
                      </a:lnTo>
                      <a:close/>
                    </a:path>
                  </a:pathLst>
                </a:custGeom>
                <a:solidFill>
                  <a:srgbClr val="FFFF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1" name="Freeform 193"/>
                <p:cNvSpPr>
                  <a:spLocks/>
                </p:cNvSpPr>
                <p:nvPr/>
              </p:nvSpPr>
              <p:spPr bwMode="auto">
                <a:xfrm>
                  <a:off x="1728" y="1335"/>
                  <a:ext cx="345" cy="597"/>
                </a:xfrm>
                <a:custGeom>
                  <a:avLst/>
                  <a:gdLst>
                    <a:gd name="T0" fmla="*/ 0 w 345"/>
                    <a:gd name="T1" fmla="*/ 136 h 597"/>
                    <a:gd name="T2" fmla="*/ 29 w 345"/>
                    <a:gd name="T3" fmla="*/ 163 h 597"/>
                    <a:gd name="T4" fmla="*/ 0 w 345"/>
                    <a:gd name="T5" fmla="*/ 326 h 597"/>
                    <a:gd name="T6" fmla="*/ 173 w 345"/>
                    <a:gd name="T7" fmla="*/ 461 h 597"/>
                    <a:gd name="T8" fmla="*/ 258 w 345"/>
                    <a:gd name="T9" fmla="*/ 597 h 597"/>
                    <a:gd name="T10" fmla="*/ 345 w 345"/>
                    <a:gd name="T11" fmla="*/ 597 h 597"/>
                    <a:gd name="T12" fmla="*/ 345 w 345"/>
                    <a:gd name="T13" fmla="*/ 0 h 597"/>
                    <a:gd name="T14" fmla="*/ 202 w 345"/>
                    <a:gd name="T15" fmla="*/ 0 h 597"/>
                    <a:gd name="T16" fmla="*/ 58 w 345"/>
                    <a:gd name="T17" fmla="*/ 0 h 597"/>
                    <a:gd name="T18" fmla="*/ 0 w 345"/>
                    <a:gd name="T19" fmla="*/ 136 h 5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5"/>
                    <a:gd name="T31" fmla="*/ 0 h 597"/>
                    <a:gd name="T32" fmla="*/ 345 w 345"/>
                    <a:gd name="T33" fmla="*/ 597 h 5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5" h="597">
                      <a:moveTo>
                        <a:pt x="0" y="136"/>
                      </a:moveTo>
                      <a:lnTo>
                        <a:pt x="29" y="163"/>
                      </a:lnTo>
                      <a:lnTo>
                        <a:pt x="0" y="326"/>
                      </a:lnTo>
                      <a:lnTo>
                        <a:pt x="173" y="461"/>
                      </a:lnTo>
                      <a:lnTo>
                        <a:pt x="258" y="597"/>
                      </a:lnTo>
                      <a:lnTo>
                        <a:pt x="345" y="597"/>
                      </a:lnTo>
                      <a:lnTo>
                        <a:pt x="345" y="0"/>
                      </a:lnTo>
                      <a:lnTo>
                        <a:pt x="202" y="0"/>
                      </a:lnTo>
                      <a:lnTo>
                        <a:pt x="58" y="0"/>
                      </a:lnTo>
                      <a:lnTo>
                        <a:pt x="0" y="136"/>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24" name="Group 194"/>
              <p:cNvGrpSpPr>
                <a:grpSpLocks/>
              </p:cNvGrpSpPr>
              <p:nvPr/>
            </p:nvGrpSpPr>
            <p:grpSpPr bwMode="auto">
              <a:xfrm>
                <a:off x="2073" y="1253"/>
                <a:ext cx="431" cy="787"/>
                <a:chOff x="2073" y="1253"/>
                <a:chExt cx="431" cy="787"/>
              </a:xfrm>
            </p:grpSpPr>
            <p:sp>
              <p:nvSpPr>
                <p:cNvPr id="2618" name="Freeform 195"/>
                <p:cNvSpPr>
                  <a:spLocks/>
                </p:cNvSpPr>
                <p:nvPr/>
              </p:nvSpPr>
              <p:spPr bwMode="auto">
                <a:xfrm>
                  <a:off x="2073" y="1253"/>
                  <a:ext cx="431" cy="787"/>
                </a:xfrm>
                <a:custGeom>
                  <a:avLst/>
                  <a:gdLst>
                    <a:gd name="T0" fmla="*/ 0 w 431"/>
                    <a:gd name="T1" fmla="*/ 299 h 787"/>
                    <a:gd name="T2" fmla="*/ 0 w 431"/>
                    <a:gd name="T3" fmla="*/ 733 h 787"/>
                    <a:gd name="T4" fmla="*/ 57 w 431"/>
                    <a:gd name="T5" fmla="*/ 787 h 787"/>
                    <a:gd name="T6" fmla="*/ 57 w 431"/>
                    <a:gd name="T7" fmla="*/ 707 h 787"/>
                    <a:gd name="T8" fmla="*/ 172 w 431"/>
                    <a:gd name="T9" fmla="*/ 733 h 787"/>
                    <a:gd name="T10" fmla="*/ 143 w 431"/>
                    <a:gd name="T11" fmla="*/ 652 h 787"/>
                    <a:gd name="T12" fmla="*/ 201 w 431"/>
                    <a:gd name="T13" fmla="*/ 625 h 787"/>
                    <a:gd name="T14" fmla="*/ 143 w 431"/>
                    <a:gd name="T15" fmla="*/ 517 h 787"/>
                    <a:gd name="T16" fmla="*/ 258 w 431"/>
                    <a:gd name="T17" fmla="*/ 571 h 787"/>
                    <a:gd name="T18" fmla="*/ 172 w 431"/>
                    <a:gd name="T19" fmla="*/ 435 h 787"/>
                    <a:gd name="T20" fmla="*/ 287 w 431"/>
                    <a:gd name="T21" fmla="*/ 272 h 787"/>
                    <a:gd name="T22" fmla="*/ 431 w 431"/>
                    <a:gd name="T23" fmla="*/ 245 h 787"/>
                    <a:gd name="T24" fmla="*/ 402 w 431"/>
                    <a:gd name="T25" fmla="*/ 191 h 787"/>
                    <a:gd name="T26" fmla="*/ 402 w 431"/>
                    <a:gd name="T27" fmla="*/ 28 h 787"/>
                    <a:gd name="T28" fmla="*/ 345 w 431"/>
                    <a:gd name="T29" fmla="*/ 28 h 787"/>
                    <a:gd name="T30" fmla="*/ 201 w 431"/>
                    <a:gd name="T31" fmla="*/ 109 h 787"/>
                    <a:gd name="T32" fmla="*/ 86 w 431"/>
                    <a:gd name="T33" fmla="*/ 0 h 787"/>
                    <a:gd name="T34" fmla="*/ 86 w 431"/>
                    <a:gd name="T35" fmla="*/ 82 h 787"/>
                    <a:gd name="T36" fmla="*/ 0 w 431"/>
                    <a:gd name="T37" fmla="*/ 82 h 787"/>
                    <a:gd name="T38" fmla="*/ 0 w 431"/>
                    <a:gd name="T39" fmla="*/ 299 h 7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1"/>
                    <a:gd name="T61" fmla="*/ 0 h 787"/>
                    <a:gd name="T62" fmla="*/ 431 w 431"/>
                    <a:gd name="T63" fmla="*/ 787 h 7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1" h="787">
                      <a:moveTo>
                        <a:pt x="0" y="299"/>
                      </a:moveTo>
                      <a:lnTo>
                        <a:pt x="0" y="733"/>
                      </a:lnTo>
                      <a:lnTo>
                        <a:pt x="57" y="787"/>
                      </a:lnTo>
                      <a:lnTo>
                        <a:pt x="57" y="707"/>
                      </a:lnTo>
                      <a:lnTo>
                        <a:pt x="172" y="733"/>
                      </a:lnTo>
                      <a:lnTo>
                        <a:pt x="143" y="652"/>
                      </a:lnTo>
                      <a:lnTo>
                        <a:pt x="201" y="625"/>
                      </a:lnTo>
                      <a:lnTo>
                        <a:pt x="143" y="517"/>
                      </a:lnTo>
                      <a:lnTo>
                        <a:pt x="258" y="571"/>
                      </a:lnTo>
                      <a:lnTo>
                        <a:pt x="172" y="435"/>
                      </a:lnTo>
                      <a:lnTo>
                        <a:pt x="287" y="272"/>
                      </a:lnTo>
                      <a:lnTo>
                        <a:pt x="431" y="245"/>
                      </a:lnTo>
                      <a:lnTo>
                        <a:pt x="402" y="191"/>
                      </a:lnTo>
                      <a:lnTo>
                        <a:pt x="402" y="28"/>
                      </a:lnTo>
                      <a:lnTo>
                        <a:pt x="345" y="28"/>
                      </a:lnTo>
                      <a:lnTo>
                        <a:pt x="201" y="109"/>
                      </a:lnTo>
                      <a:lnTo>
                        <a:pt x="86" y="0"/>
                      </a:lnTo>
                      <a:lnTo>
                        <a:pt x="86" y="82"/>
                      </a:lnTo>
                      <a:lnTo>
                        <a:pt x="0" y="82"/>
                      </a:lnTo>
                      <a:lnTo>
                        <a:pt x="0" y="299"/>
                      </a:lnTo>
                      <a:close/>
                    </a:path>
                  </a:pathLst>
                </a:custGeom>
                <a:solidFill>
                  <a:srgbClr val="FFFF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9" name="Freeform 196"/>
                <p:cNvSpPr>
                  <a:spLocks/>
                </p:cNvSpPr>
                <p:nvPr/>
              </p:nvSpPr>
              <p:spPr bwMode="auto">
                <a:xfrm>
                  <a:off x="2073" y="1253"/>
                  <a:ext cx="431" cy="787"/>
                </a:xfrm>
                <a:custGeom>
                  <a:avLst/>
                  <a:gdLst>
                    <a:gd name="T0" fmla="*/ 0 w 431"/>
                    <a:gd name="T1" fmla="*/ 299 h 787"/>
                    <a:gd name="T2" fmla="*/ 0 w 431"/>
                    <a:gd name="T3" fmla="*/ 733 h 787"/>
                    <a:gd name="T4" fmla="*/ 57 w 431"/>
                    <a:gd name="T5" fmla="*/ 787 h 787"/>
                    <a:gd name="T6" fmla="*/ 57 w 431"/>
                    <a:gd name="T7" fmla="*/ 707 h 787"/>
                    <a:gd name="T8" fmla="*/ 172 w 431"/>
                    <a:gd name="T9" fmla="*/ 733 h 787"/>
                    <a:gd name="T10" fmla="*/ 143 w 431"/>
                    <a:gd name="T11" fmla="*/ 652 h 787"/>
                    <a:gd name="T12" fmla="*/ 201 w 431"/>
                    <a:gd name="T13" fmla="*/ 625 h 787"/>
                    <a:gd name="T14" fmla="*/ 143 w 431"/>
                    <a:gd name="T15" fmla="*/ 517 h 787"/>
                    <a:gd name="T16" fmla="*/ 258 w 431"/>
                    <a:gd name="T17" fmla="*/ 571 h 787"/>
                    <a:gd name="T18" fmla="*/ 172 w 431"/>
                    <a:gd name="T19" fmla="*/ 435 h 787"/>
                    <a:gd name="T20" fmla="*/ 287 w 431"/>
                    <a:gd name="T21" fmla="*/ 272 h 787"/>
                    <a:gd name="T22" fmla="*/ 431 w 431"/>
                    <a:gd name="T23" fmla="*/ 245 h 787"/>
                    <a:gd name="T24" fmla="*/ 402 w 431"/>
                    <a:gd name="T25" fmla="*/ 191 h 787"/>
                    <a:gd name="T26" fmla="*/ 402 w 431"/>
                    <a:gd name="T27" fmla="*/ 28 h 787"/>
                    <a:gd name="T28" fmla="*/ 345 w 431"/>
                    <a:gd name="T29" fmla="*/ 28 h 787"/>
                    <a:gd name="T30" fmla="*/ 201 w 431"/>
                    <a:gd name="T31" fmla="*/ 109 h 787"/>
                    <a:gd name="T32" fmla="*/ 86 w 431"/>
                    <a:gd name="T33" fmla="*/ 0 h 787"/>
                    <a:gd name="T34" fmla="*/ 86 w 431"/>
                    <a:gd name="T35" fmla="*/ 82 h 787"/>
                    <a:gd name="T36" fmla="*/ 0 w 431"/>
                    <a:gd name="T37" fmla="*/ 82 h 787"/>
                    <a:gd name="T38" fmla="*/ 0 w 431"/>
                    <a:gd name="T39" fmla="*/ 299 h 7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1"/>
                    <a:gd name="T61" fmla="*/ 0 h 787"/>
                    <a:gd name="T62" fmla="*/ 431 w 431"/>
                    <a:gd name="T63" fmla="*/ 787 h 7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1" h="787">
                      <a:moveTo>
                        <a:pt x="0" y="299"/>
                      </a:moveTo>
                      <a:lnTo>
                        <a:pt x="0" y="733"/>
                      </a:lnTo>
                      <a:lnTo>
                        <a:pt x="57" y="787"/>
                      </a:lnTo>
                      <a:lnTo>
                        <a:pt x="57" y="707"/>
                      </a:lnTo>
                      <a:lnTo>
                        <a:pt x="172" y="733"/>
                      </a:lnTo>
                      <a:lnTo>
                        <a:pt x="143" y="652"/>
                      </a:lnTo>
                      <a:lnTo>
                        <a:pt x="201" y="625"/>
                      </a:lnTo>
                      <a:lnTo>
                        <a:pt x="143" y="517"/>
                      </a:lnTo>
                      <a:lnTo>
                        <a:pt x="258" y="571"/>
                      </a:lnTo>
                      <a:lnTo>
                        <a:pt x="172" y="435"/>
                      </a:lnTo>
                      <a:lnTo>
                        <a:pt x="287" y="272"/>
                      </a:lnTo>
                      <a:lnTo>
                        <a:pt x="431" y="245"/>
                      </a:lnTo>
                      <a:lnTo>
                        <a:pt x="402" y="191"/>
                      </a:lnTo>
                      <a:lnTo>
                        <a:pt x="402" y="28"/>
                      </a:lnTo>
                      <a:lnTo>
                        <a:pt x="345" y="28"/>
                      </a:lnTo>
                      <a:lnTo>
                        <a:pt x="201" y="109"/>
                      </a:lnTo>
                      <a:lnTo>
                        <a:pt x="86" y="0"/>
                      </a:lnTo>
                      <a:lnTo>
                        <a:pt x="86" y="82"/>
                      </a:lnTo>
                      <a:lnTo>
                        <a:pt x="0" y="82"/>
                      </a:lnTo>
                      <a:lnTo>
                        <a:pt x="0" y="299"/>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197"/>
              <p:cNvGrpSpPr>
                <a:grpSpLocks/>
              </p:cNvGrpSpPr>
              <p:nvPr/>
            </p:nvGrpSpPr>
            <p:grpSpPr bwMode="auto">
              <a:xfrm>
                <a:off x="2218" y="1498"/>
                <a:ext cx="458" cy="760"/>
                <a:chOff x="2218" y="1498"/>
                <a:chExt cx="458" cy="760"/>
              </a:xfrm>
            </p:grpSpPr>
            <p:sp>
              <p:nvSpPr>
                <p:cNvPr id="2616" name="Freeform 198"/>
                <p:cNvSpPr>
                  <a:spLocks/>
                </p:cNvSpPr>
                <p:nvPr/>
              </p:nvSpPr>
              <p:spPr bwMode="auto">
                <a:xfrm>
                  <a:off x="2218" y="1498"/>
                  <a:ext cx="458" cy="760"/>
                </a:xfrm>
                <a:custGeom>
                  <a:avLst/>
                  <a:gdLst>
                    <a:gd name="T0" fmla="*/ 286 w 458"/>
                    <a:gd name="T1" fmla="*/ 0 h 760"/>
                    <a:gd name="T2" fmla="*/ 143 w 458"/>
                    <a:gd name="T3" fmla="*/ 27 h 760"/>
                    <a:gd name="T4" fmla="*/ 28 w 458"/>
                    <a:gd name="T5" fmla="*/ 190 h 760"/>
                    <a:gd name="T6" fmla="*/ 114 w 458"/>
                    <a:gd name="T7" fmla="*/ 326 h 760"/>
                    <a:gd name="T8" fmla="*/ 0 w 458"/>
                    <a:gd name="T9" fmla="*/ 272 h 760"/>
                    <a:gd name="T10" fmla="*/ 57 w 458"/>
                    <a:gd name="T11" fmla="*/ 380 h 760"/>
                    <a:gd name="T12" fmla="*/ 0 w 458"/>
                    <a:gd name="T13" fmla="*/ 408 h 760"/>
                    <a:gd name="T14" fmla="*/ 28 w 458"/>
                    <a:gd name="T15" fmla="*/ 488 h 760"/>
                    <a:gd name="T16" fmla="*/ 172 w 458"/>
                    <a:gd name="T17" fmla="*/ 570 h 760"/>
                    <a:gd name="T18" fmla="*/ 143 w 458"/>
                    <a:gd name="T19" fmla="*/ 706 h 760"/>
                    <a:gd name="T20" fmla="*/ 229 w 458"/>
                    <a:gd name="T21" fmla="*/ 760 h 760"/>
                    <a:gd name="T22" fmla="*/ 286 w 458"/>
                    <a:gd name="T23" fmla="*/ 706 h 760"/>
                    <a:gd name="T24" fmla="*/ 229 w 458"/>
                    <a:gd name="T25" fmla="*/ 624 h 760"/>
                    <a:gd name="T26" fmla="*/ 258 w 458"/>
                    <a:gd name="T27" fmla="*/ 570 h 760"/>
                    <a:gd name="T28" fmla="*/ 200 w 458"/>
                    <a:gd name="T29" fmla="*/ 488 h 760"/>
                    <a:gd name="T30" fmla="*/ 286 w 458"/>
                    <a:gd name="T31" fmla="*/ 488 h 760"/>
                    <a:gd name="T32" fmla="*/ 344 w 458"/>
                    <a:gd name="T33" fmla="*/ 435 h 760"/>
                    <a:gd name="T34" fmla="*/ 258 w 458"/>
                    <a:gd name="T35" fmla="*/ 353 h 760"/>
                    <a:gd name="T36" fmla="*/ 372 w 458"/>
                    <a:gd name="T37" fmla="*/ 380 h 760"/>
                    <a:gd name="T38" fmla="*/ 315 w 458"/>
                    <a:gd name="T39" fmla="*/ 217 h 760"/>
                    <a:gd name="T40" fmla="*/ 401 w 458"/>
                    <a:gd name="T41" fmla="*/ 190 h 760"/>
                    <a:gd name="T42" fmla="*/ 315 w 458"/>
                    <a:gd name="T43" fmla="*/ 135 h 760"/>
                    <a:gd name="T44" fmla="*/ 430 w 458"/>
                    <a:gd name="T45" fmla="*/ 135 h 760"/>
                    <a:gd name="T46" fmla="*/ 458 w 458"/>
                    <a:gd name="T47" fmla="*/ 0 h 760"/>
                    <a:gd name="T48" fmla="*/ 286 w 458"/>
                    <a:gd name="T49" fmla="*/ 0 h 7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8"/>
                    <a:gd name="T76" fmla="*/ 0 h 760"/>
                    <a:gd name="T77" fmla="*/ 458 w 458"/>
                    <a:gd name="T78" fmla="*/ 760 h 7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8" h="760">
                      <a:moveTo>
                        <a:pt x="286" y="0"/>
                      </a:moveTo>
                      <a:lnTo>
                        <a:pt x="143" y="27"/>
                      </a:lnTo>
                      <a:lnTo>
                        <a:pt x="28" y="190"/>
                      </a:lnTo>
                      <a:lnTo>
                        <a:pt x="114" y="326"/>
                      </a:lnTo>
                      <a:lnTo>
                        <a:pt x="0" y="272"/>
                      </a:lnTo>
                      <a:lnTo>
                        <a:pt x="57" y="380"/>
                      </a:lnTo>
                      <a:lnTo>
                        <a:pt x="0" y="408"/>
                      </a:lnTo>
                      <a:lnTo>
                        <a:pt x="28" y="488"/>
                      </a:lnTo>
                      <a:lnTo>
                        <a:pt x="172" y="570"/>
                      </a:lnTo>
                      <a:lnTo>
                        <a:pt x="143" y="706"/>
                      </a:lnTo>
                      <a:lnTo>
                        <a:pt x="229" y="760"/>
                      </a:lnTo>
                      <a:lnTo>
                        <a:pt x="286" y="706"/>
                      </a:lnTo>
                      <a:lnTo>
                        <a:pt x="229" y="624"/>
                      </a:lnTo>
                      <a:lnTo>
                        <a:pt x="258" y="570"/>
                      </a:lnTo>
                      <a:lnTo>
                        <a:pt x="200" y="488"/>
                      </a:lnTo>
                      <a:lnTo>
                        <a:pt x="286" y="488"/>
                      </a:lnTo>
                      <a:lnTo>
                        <a:pt x="344" y="435"/>
                      </a:lnTo>
                      <a:lnTo>
                        <a:pt x="258" y="353"/>
                      </a:lnTo>
                      <a:lnTo>
                        <a:pt x="372" y="380"/>
                      </a:lnTo>
                      <a:lnTo>
                        <a:pt x="315" y="217"/>
                      </a:lnTo>
                      <a:lnTo>
                        <a:pt x="401" y="190"/>
                      </a:lnTo>
                      <a:lnTo>
                        <a:pt x="315" y="135"/>
                      </a:lnTo>
                      <a:lnTo>
                        <a:pt x="430" y="135"/>
                      </a:lnTo>
                      <a:lnTo>
                        <a:pt x="458" y="0"/>
                      </a:lnTo>
                      <a:lnTo>
                        <a:pt x="286" y="0"/>
                      </a:lnTo>
                      <a:close/>
                    </a:path>
                  </a:pathLst>
                </a:custGeom>
                <a:solidFill>
                  <a:srgbClr val="FFFF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7" name="Freeform 199"/>
                <p:cNvSpPr>
                  <a:spLocks/>
                </p:cNvSpPr>
                <p:nvPr/>
              </p:nvSpPr>
              <p:spPr bwMode="auto">
                <a:xfrm>
                  <a:off x="2218" y="1498"/>
                  <a:ext cx="458" cy="760"/>
                </a:xfrm>
                <a:custGeom>
                  <a:avLst/>
                  <a:gdLst>
                    <a:gd name="T0" fmla="*/ 286 w 458"/>
                    <a:gd name="T1" fmla="*/ 0 h 760"/>
                    <a:gd name="T2" fmla="*/ 143 w 458"/>
                    <a:gd name="T3" fmla="*/ 27 h 760"/>
                    <a:gd name="T4" fmla="*/ 28 w 458"/>
                    <a:gd name="T5" fmla="*/ 190 h 760"/>
                    <a:gd name="T6" fmla="*/ 114 w 458"/>
                    <a:gd name="T7" fmla="*/ 326 h 760"/>
                    <a:gd name="T8" fmla="*/ 0 w 458"/>
                    <a:gd name="T9" fmla="*/ 272 h 760"/>
                    <a:gd name="T10" fmla="*/ 57 w 458"/>
                    <a:gd name="T11" fmla="*/ 380 h 760"/>
                    <a:gd name="T12" fmla="*/ 0 w 458"/>
                    <a:gd name="T13" fmla="*/ 408 h 760"/>
                    <a:gd name="T14" fmla="*/ 28 w 458"/>
                    <a:gd name="T15" fmla="*/ 488 h 760"/>
                    <a:gd name="T16" fmla="*/ 172 w 458"/>
                    <a:gd name="T17" fmla="*/ 570 h 760"/>
                    <a:gd name="T18" fmla="*/ 143 w 458"/>
                    <a:gd name="T19" fmla="*/ 706 h 760"/>
                    <a:gd name="T20" fmla="*/ 229 w 458"/>
                    <a:gd name="T21" fmla="*/ 760 h 760"/>
                    <a:gd name="T22" fmla="*/ 286 w 458"/>
                    <a:gd name="T23" fmla="*/ 706 h 760"/>
                    <a:gd name="T24" fmla="*/ 229 w 458"/>
                    <a:gd name="T25" fmla="*/ 624 h 760"/>
                    <a:gd name="T26" fmla="*/ 258 w 458"/>
                    <a:gd name="T27" fmla="*/ 570 h 760"/>
                    <a:gd name="T28" fmla="*/ 200 w 458"/>
                    <a:gd name="T29" fmla="*/ 488 h 760"/>
                    <a:gd name="T30" fmla="*/ 286 w 458"/>
                    <a:gd name="T31" fmla="*/ 488 h 760"/>
                    <a:gd name="T32" fmla="*/ 344 w 458"/>
                    <a:gd name="T33" fmla="*/ 435 h 760"/>
                    <a:gd name="T34" fmla="*/ 258 w 458"/>
                    <a:gd name="T35" fmla="*/ 353 h 760"/>
                    <a:gd name="T36" fmla="*/ 372 w 458"/>
                    <a:gd name="T37" fmla="*/ 380 h 760"/>
                    <a:gd name="T38" fmla="*/ 315 w 458"/>
                    <a:gd name="T39" fmla="*/ 217 h 760"/>
                    <a:gd name="T40" fmla="*/ 401 w 458"/>
                    <a:gd name="T41" fmla="*/ 190 h 760"/>
                    <a:gd name="T42" fmla="*/ 315 w 458"/>
                    <a:gd name="T43" fmla="*/ 135 h 760"/>
                    <a:gd name="T44" fmla="*/ 430 w 458"/>
                    <a:gd name="T45" fmla="*/ 135 h 760"/>
                    <a:gd name="T46" fmla="*/ 458 w 458"/>
                    <a:gd name="T47" fmla="*/ 0 h 760"/>
                    <a:gd name="T48" fmla="*/ 286 w 458"/>
                    <a:gd name="T49" fmla="*/ 0 h 7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8"/>
                    <a:gd name="T76" fmla="*/ 0 h 760"/>
                    <a:gd name="T77" fmla="*/ 458 w 458"/>
                    <a:gd name="T78" fmla="*/ 760 h 7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8" h="760">
                      <a:moveTo>
                        <a:pt x="286" y="0"/>
                      </a:moveTo>
                      <a:lnTo>
                        <a:pt x="143" y="27"/>
                      </a:lnTo>
                      <a:lnTo>
                        <a:pt x="28" y="190"/>
                      </a:lnTo>
                      <a:lnTo>
                        <a:pt x="114" y="326"/>
                      </a:lnTo>
                      <a:lnTo>
                        <a:pt x="0" y="272"/>
                      </a:lnTo>
                      <a:lnTo>
                        <a:pt x="57" y="380"/>
                      </a:lnTo>
                      <a:lnTo>
                        <a:pt x="0" y="408"/>
                      </a:lnTo>
                      <a:lnTo>
                        <a:pt x="28" y="488"/>
                      </a:lnTo>
                      <a:lnTo>
                        <a:pt x="172" y="570"/>
                      </a:lnTo>
                      <a:lnTo>
                        <a:pt x="143" y="706"/>
                      </a:lnTo>
                      <a:lnTo>
                        <a:pt x="229" y="760"/>
                      </a:lnTo>
                      <a:lnTo>
                        <a:pt x="286" y="706"/>
                      </a:lnTo>
                      <a:lnTo>
                        <a:pt x="229" y="624"/>
                      </a:lnTo>
                      <a:lnTo>
                        <a:pt x="258" y="570"/>
                      </a:lnTo>
                      <a:lnTo>
                        <a:pt x="200" y="488"/>
                      </a:lnTo>
                      <a:lnTo>
                        <a:pt x="286" y="488"/>
                      </a:lnTo>
                      <a:lnTo>
                        <a:pt x="344" y="435"/>
                      </a:lnTo>
                      <a:lnTo>
                        <a:pt x="258" y="353"/>
                      </a:lnTo>
                      <a:lnTo>
                        <a:pt x="372" y="380"/>
                      </a:lnTo>
                      <a:lnTo>
                        <a:pt x="315" y="217"/>
                      </a:lnTo>
                      <a:lnTo>
                        <a:pt x="401" y="190"/>
                      </a:lnTo>
                      <a:lnTo>
                        <a:pt x="315" y="135"/>
                      </a:lnTo>
                      <a:lnTo>
                        <a:pt x="430" y="135"/>
                      </a:lnTo>
                      <a:lnTo>
                        <a:pt x="458" y="0"/>
                      </a:lnTo>
                      <a:lnTo>
                        <a:pt x="286"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26" name="Group 200"/>
              <p:cNvGrpSpPr>
                <a:grpSpLocks/>
              </p:cNvGrpSpPr>
              <p:nvPr/>
            </p:nvGrpSpPr>
            <p:grpSpPr bwMode="auto">
              <a:xfrm>
                <a:off x="323" y="1390"/>
                <a:ext cx="603" cy="678"/>
                <a:chOff x="323" y="1390"/>
                <a:chExt cx="603" cy="678"/>
              </a:xfrm>
            </p:grpSpPr>
            <p:sp>
              <p:nvSpPr>
                <p:cNvPr id="2614" name="Freeform 201"/>
                <p:cNvSpPr>
                  <a:spLocks/>
                </p:cNvSpPr>
                <p:nvPr/>
              </p:nvSpPr>
              <p:spPr bwMode="auto">
                <a:xfrm>
                  <a:off x="323" y="1390"/>
                  <a:ext cx="603" cy="678"/>
                </a:xfrm>
                <a:custGeom>
                  <a:avLst/>
                  <a:gdLst>
                    <a:gd name="T0" fmla="*/ 0 w 603"/>
                    <a:gd name="T1" fmla="*/ 0 h 678"/>
                    <a:gd name="T2" fmla="*/ 57 w 603"/>
                    <a:gd name="T3" fmla="*/ 163 h 678"/>
                    <a:gd name="T4" fmla="*/ 28 w 603"/>
                    <a:gd name="T5" fmla="*/ 272 h 678"/>
                    <a:gd name="T6" fmla="*/ 201 w 603"/>
                    <a:gd name="T7" fmla="*/ 516 h 678"/>
                    <a:gd name="T8" fmla="*/ 172 w 603"/>
                    <a:gd name="T9" fmla="*/ 571 h 678"/>
                    <a:gd name="T10" fmla="*/ 258 w 603"/>
                    <a:gd name="T11" fmla="*/ 678 h 678"/>
                    <a:gd name="T12" fmla="*/ 316 w 603"/>
                    <a:gd name="T13" fmla="*/ 678 h 678"/>
                    <a:gd name="T14" fmla="*/ 316 w 603"/>
                    <a:gd name="T15" fmla="*/ 624 h 678"/>
                    <a:gd name="T16" fmla="*/ 373 w 603"/>
                    <a:gd name="T17" fmla="*/ 597 h 678"/>
                    <a:gd name="T18" fmla="*/ 431 w 603"/>
                    <a:gd name="T19" fmla="*/ 597 h 678"/>
                    <a:gd name="T20" fmla="*/ 459 w 603"/>
                    <a:gd name="T21" fmla="*/ 516 h 678"/>
                    <a:gd name="T22" fmla="*/ 603 w 603"/>
                    <a:gd name="T23" fmla="*/ 516 h 678"/>
                    <a:gd name="T24" fmla="*/ 603 w 603"/>
                    <a:gd name="T25" fmla="*/ 326 h 678"/>
                    <a:gd name="T26" fmla="*/ 517 w 603"/>
                    <a:gd name="T27" fmla="*/ 326 h 678"/>
                    <a:gd name="T28" fmla="*/ 517 w 603"/>
                    <a:gd name="T29" fmla="*/ 135 h 678"/>
                    <a:gd name="T30" fmla="*/ 402 w 603"/>
                    <a:gd name="T31" fmla="*/ 135 h 678"/>
                    <a:gd name="T32" fmla="*/ 402 w 603"/>
                    <a:gd name="T33" fmla="*/ 0 h 678"/>
                    <a:gd name="T34" fmla="*/ 0 w 603"/>
                    <a:gd name="T35" fmla="*/ 0 h 6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3"/>
                    <a:gd name="T55" fmla="*/ 0 h 678"/>
                    <a:gd name="T56" fmla="*/ 603 w 603"/>
                    <a:gd name="T57" fmla="*/ 678 h 6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3" h="678">
                      <a:moveTo>
                        <a:pt x="0" y="0"/>
                      </a:moveTo>
                      <a:lnTo>
                        <a:pt x="57" y="163"/>
                      </a:lnTo>
                      <a:lnTo>
                        <a:pt x="28" y="272"/>
                      </a:lnTo>
                      <a:lnTo>
                        <a:pt x="201" y="516"/>
                      </a:lnTo>
                      <a:lnTo>
                        <a:pt x="172" y="571"/>
                      </a:lnTo>
                      <a:lnTo>
                        <a:pt x="258" y="678"/>
                      </a:lnTo>
                      <a:lnTo>
                        <a:pt x="316" y="678"/>
                      </a:lnTo>
                      <a:lnTo>
                        <a:pt x="316" y="624"/>
                      </a:lnTo>
                      <a:lnTo>
                        <a:pt x="373" y="597"/>
                      </a:lnTo>
                      <a:lnTo>
                        <a:pt x="431" y="597"/>
                      </a:lnTo>
                      <a:lnTo>
                        <a:pt x="459" y="516"/>
                      </a:lnTo>
                      <a:lnTo>
                        <a:pt x="603" y="516"/>
                      </a:lnTo>
                      <a:lnTo>
                        <a:pt x="603" y="326"/>
                      </a:lnTo>
                      <a:lnTo>
                        <a:pt x="517" y="326"/>
                      </a:lnTo>
                      <a:lnTo>
                        <a:pt x="517" y="135"/>
                      </a:lnTo>
                      <a:lnTo>
                        <a:pt x="402" y="135"/>
                      </a:lnTo>
                      <a:lnTo>
                        <a:pt x="402" y="0"/>
                      </a:lnTo>
                      <a:lnTo>
                        <a:pt x="0" y="0"/>
                      </a:lnTo>
                      <a:close/>
                    </a:path>
                  </a:pathLst>
                </a:custGeom>
                <a:solidFill>
                  <a:srgbClr val="FFFF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5" name="Freeform 202"/>
                <p:cNvSpPr>
                  <a:spLocks/>
                </p:cNvSpPr>
                <p:nvPr/>
              </p:nvSpPr>
              <p:spPr bwMode="auto">
                <a:xfrm>
                  <a:off x="323" y="1390"/>
                  <a:ext cx="603" cy="678"/>
                </a:xfrm>
                <a:custGeom>
                  <a:avLst/>
                  <a:gdLst>
                    <a:gd name="T0" fmla="*/ 0 w 603"/>
                    <a:gd name="T1" fmla="*/ 0 h 678"/>
                    <a:gd name="T2" fmla="*/ 57 w 603"/>
                    <a:gd name="T3" fmla="*/ 163 h 678"/>
                    <a:gd name="T4" fmla="*/ 28 w 603"/>
                    <a:gd name="T5" fmla="*/ 272 h 678"/>
                    <a:gd name="T6" fmla="*/ 201 w 603"/>
                    <a:gd name="T7" fmla="*/ 516 h 678"/>
                    <a:gd name="T8" fmla="*/ 172 w 603"/>
                    <a:gd name="T9" fmla="*/ 571 h 678"/>
                    <a:gd name="T10" fmla="*/ 258 w 603"/>
                    <a:gd name="T11" fmla="*/ 678 h 678"/>
                    <a:gd name="T12" fmla="*/ 316 w 603"/>
                    <a:gd name="T13" fmla="*/ 678 h 678"/>
                    <a:gd name="T14" fmla="*/ 316 w 603"/>
                    <a:gd name="T15" fmla="*/ 624 h 678"/>
                    <a:gd name="T16" fmla="*/ 373 w 603"/>
                    <a:gd name="T17" fmla="*/ 597 h 678"/>
                    <a:gd name="T18" fmla="*/ 431 w 603"/>
                    <a:gd name="T19" fmla="*/ 597 h 678"/>
                    <a:gd name="T20" fmla="*/ 459 w 603"/>
                    <a:gd name="T21" fmla="*/ 516 h 678"/>
                    <a:gd name="T22" fmla="*/ 603 w 603"/>
                    <a:gd name="T23" fmla="*/ 516 h 678"/>
                    <a:gd name="T24" fmla="*/ 603 w 603"/>
                    <a:gd name="T25" fmla="*/ 326 h 678"/>
                    <a:gd name="T26" fmla="*/ 517 w 603"/>
                    <a:gd name="T27" fmla="*/ 326 h 678"/>
                    <a:gd name="T28" fmla="*/ 517 w 603"/>
                    <a:gd name="T29" fmla="*/ 135 h 678"/>
                    <a:gd name="T30" fmla="*/ 402 w 603"/>
                    <a:gd name="T31" fmla="*/ 135 h 678"/>
                    <a:gd name="T32" fmla="*/ 402 w 603"/>
                    <a:gd name="T33" fmla="*/ 0 h 678"/>
                    <a:gd name="T34" fmla="*/ 0 w 603"/>
                    <a:gd name="T35" fmla="*/ 0 h 6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3"/>
                    <a:gd name="T55" fmla="*/ 0 h 678"/>
                    <a:gd name="T56" fmla="*/ 603 w 603"/>
                    <a:gd name="T57" fmla="*/ 678 h 6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3" h="678">
                      <a:moveTo>
                        <a:pt x="0" y="0"/>
                      </a:moveTo>
                      <a:lnTo>
                        <a:pt x="57" y="163"/>
                      </a:lnTo>
                      <a:lnTo>
                        <a:pt x="28" y="272"/>
                      </a:lnTo>
                      <a:lnTo>
                        <a:pt x="201" y="516"/>
                      </a:lnTo>
                      <a:lnTo>
                        <a:pt x="172" y="571"/>
                      </a:lnTo>
                      <a:lnTo>
                        <a:pt x="258" y="678"/>
                      </a:lnTo>
                      <a:lnTo>
                        <a:pt x="316" y="678"/>
                      </a:lnTo>
                      <a:lnTo>
                        <a:pt x="316" y="624"/>
                      </a:lnTo>
                      <a:lnTo>
                        <a:pt x="373" y="597"/>
                      </a:lnTo>
                      <a:lnTo>
                        <a:pt x="431" y="597"/>
                      </a:lnTo>
                      <a:lnTo>
                        <a:pt x="459" y="516"/>
                      </a:lnTo>
                      <a:lnTo>
                        <a:pt x="603" y="516"/>
                      </a:lnTo>
                      <a:lnTo>
                        <a:pt x="603" y="326"/>
                      </a:lnTo>
                      <a:lnTo>
                        <a:pt x="517" y="326"/>
                      </a:lnTo>
                      <a:lnTo>
                        <a:pt x="517" y="135"/>
                      </a:lnTo>
                      <a:lnTo>
                        <a:pt x="402" y="135"/>
                      </a:lnTo>
                      <a:lnTo>
                        <a:pt x="402"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27" name="Group 203"/>
              <p:cNvGrpSpPr>
                <a:grpSpLocks/>
              </p:cNvGrpSpPr>
              <p:nvPr/>
            </p:nvGrpSpPr>
            <p:grpSpPr bwMode="auto">
              <a:xfrm>
                <a:off x="610" y="1906"/>
                <a:ext cx="717" cy="488"/>
                <a:chOff x="610" y="1906"/>
                <a:chExt cx="717" cy="488"/>
              </a:xfrm>
            </p:grpSpPr>
            <p:sp>
              <p:nvSpPr>
                <p:cNvPr id="2612" name="Freeform 204"/>
                <p:cNvSpPr>
                  <a:spLocks/>
                </p:cNvSpPr>
                <p:nvPr/>
              </p:nvSpPr>
              <p:spPr bwMode="auto">
                <a:xfrm>
                  <a:off x="610" y="1906"/>
                  <a:ext cx="717" cy="488"/>
                </a:xfrm>
                <a:custGeom>
                  <a:avLst/>
                  <a:gdLst>
                    <a:gd name="T0" fmla="*/ 28 w 717"/>
                    <a:gd name="T1" fmla="*/ 162 h 488"/>
                    <a:gd name="T2" fmla="*/ 57 w 717"/>
                    <a:gd name="T3" fmla="*/ 325 h 488"/>
                    <a:gd name="T4" fmla="*/ 0 w 717"/>
                    <a:gd name="T5" fmla="*/ 352 h 488"/>
                    <a:gd name="T6" fmla="*/ 28 w 717"/>
                    <a:gd name="T7" fmla="*/ 434 h 488"/>
                    <a:gd name="T8" fmla="*/ 0 w 717"/>
                    <a:gd name="T9" fmla="*/ 488 h 488"/>
                    <a:gd name="T10" fmla="*/ 115 w 717"/>
                    <a:gd name="T11" fmla="*/ 461 h 488"/>
                    <a:gd name="T12" fmla="*/ 717 w 717"/>
                    <a:gd name="T13" fmla="*/ 461 h 488"/>
                    <a:gd name="T14" fmla="*/ 717 w 717"/>
                    <a:gd name="T15" fmla="*/ 108 h 488"/>
                    <a:gd name="T16" fmla="*/ 573 w 717"/>
                    <a:gd name="T17" fmla="*/ 27 h 488"/>
                    <a:gd name="T18" fmla="*/ 487 w 717"/>
                    <a:gd name="T19" fmla="*/ 0 h 488"/>
                    <a:gd name="T20" fmla="*/ 172 w 717"/>
                    <a:gd name="T21" fmla="*/ 0 h 488"/>
                    <a:gd name="T22" fmla="*/ 143 w 717"/>
                    <a:gd name="T23" fmla="*/ 80 h 488"/>
                    <a:gd name="T24" fmla="*/ 86 w 717"/>
                    <a:gd name="T25" fmla="*/ 80 h 488"/>
                    <a:gd name="T26" fmla="*/ 28 w 717"/>
                    <a:gd name="T27" fmla="*/ 108 h 488"/>
                    <a:gd name="T28" fmla="*/ 28 w 717"/>
                    <a:gd name="T29" fmla="*/ 162 h 4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17"/>
                    <a:gd name="T46" fmla="*/ 0 h 488"/>
                    <a:gd name="T47" fmla="*/ 717 w 717"/>
                    <a:gd name="T48" fmla="*/ 488 h 4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17" h="488">
                      <a:moveTo>
                        <a:pt x="28" y="162"/>
                      </a:moveTo>
                      <a:lnTo>
                        <a:pt x="57" y="325"/>
                      </a:lnTo>
                      <a:lnTo>
                        <a:pt x="0" y="352"/>
                      </a:lnTo>
                      <a:lnTo>
                        <a:pt x="28" y="434"/>
                      </a:lnTo>
                      <a:lnTo>
                        <a:pt x="0" y="488"/>
                      </a:lnTo>
                      <a:lnTo>
                        <a:pt x="115" y="461"/>
                      </a:lnTo>
                      <a:lnTo>
                        <a:pt x="717" y="461"/>
                      </a:lnTo>
                      <a:lnTo>
                        <a:pt x="717" y="108"/>
                      </a:lnTo>
                      <a:lnTo>
                        <a:pt x="573" y="27"/>
                      </a:lnTo>
                      <a:lnTo>
                        <a:pt x="487" y="0"/>
                      </a:lnTo>
                      <a:lnTo>
                        <a:pt x="172" y="0"/>
                      </a:lnTo>
                      <a:lnTo>
                        <a:pt x="143" y="80"/>
                      </a:lnTo>
                      <a:lnTo>
                        <a:pt x="86" y="80"/>
                      </a:lnTo>
                      <a:lnTo>
                        <a:pt x="28" y="108"/>
                      </a:lnTo>
                      <a:lnTo>
                        <a:pt x="28" y="162"/>
                      </a:lnTo>
                      <a:close/>
                    </a:path>
                  </a:pathLst>
                </a:custGeom>
                <a:solidFill>
                  <a:srgbClr val="FFFF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3" name="Freeform 205"/>
                <p:cNvSpPr>
                  <a:spLocks/>
                </p:cNvSpPr>
                <p:nvPr/>
              </p:nvSpPr>
              <p:spPr bwMode="auto">
                <a:xfrm>
                  <a:off x="610" y="1906"/>
                  <a:ext cx="717" cy="488"/>
                </a:xfrm>
                <a:custGeom>
                  <a:avLst/>
                  <a:gdLst>
                    <a:gd name="T0" fmla="*/ 28 w 717"/>
                    <a:gd name="T1" fmla="*/ 162 h 488"/>
                    <a:gd name="T2" fmla="*/ 57 w 717"/>
                    <a:gd name="T3" fmla="*/ 325 h 488"/>
                    <a:gd name="T4" fmla="*/ 0 w 717"/>
                    <a:gd name="T5" fmla="*/ 352 h 488"/>
                    <a:gd name="T6" fmla="*/ 28 w 717"/>
                    <a:gd name="T7" fmla="*/ 434 h 488"/>
                    <a:gd name="T8" fmla="*/ 0 w 717"/>
                    <a:gd name="T9" fmla="*/ 488 h 488"/>
                    <a:gd name="T10" fmla="*/ 115 w 717"/>
                    <a:gd name="T11" fmla="*/ 461 h 488"/>
                    <a:gd name="T12" fmla="*/ 717 w 717"/>
                    <a:gd name="T13" fmla="*/ 461 h 488"/>
                    <a:gd name="T14" fmla="*/ 717 w 717"/>
                    <a:gd name="T15" fmla="*/ 108 h 488"/>
                    <a:gd name="T16" fmla="*/ 573 w 717"/>
                    <a:gd name="T17" fmla="*/ 27 h 488"/>
                    <a:gd name="T18" fmla="*/ 487 w 717"/>
                    <a:gd name="T19" fmla="*/ 0 h 488"/>
                    <a:gd name="T20" fmla="*/ 172 w 717"/>
                    <a:gd name="T21" fmla="*/ 0 h 488"/>
                    <a:gd name="T22" fmla="*/ 143 w 717"/>
                    <a:gd name="T23" fmla="*/ 80 h 488"/>
                    <a:gd name="T24" fmla="*/ 86 w 717"/>
                    <a:gd name="T25" fmla="*/ 80 h 488"/>
                    <a:gd name="T26" fmla="*/ 28 w 717"/>
                    <a:gd name="T27" fmla="*/ 108 h 488"/>
                    <a:gd name="T28" fmla="*/ 28 w 717"/>
                    <a:gd name="T29" fmla="*/ 162 h 4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17"/>
                    <a:gd name="T46" fmla="*/ 0 h 488"/>
                    <a:gd name="T47" fmla="*/ 717 w 717"/>
                    <a:gd name="T48" fmla="*/ 488 h 4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17" h="488">
                      <a:moveTo>
                        <a:pt x="28" y="162"/>
                      </a:moveTo>
                      <a:lnTo>
                        <a:pt x="57" y="325"/>
                      </a:lnTo>
                      <a:lnTo>
                        <a:pt x="0" y="352"/>
                      </a:lnTo>
                      <a:lnTo>
                        <a:pt x="28" y="434"/>
                      </a:lnTo>
                      <a:lnTo>
                        <a:pt x="0" y="488"/>
                      </a:lnTo>
                      <a:lnTo>
                        <a:pt x="115" y="461"/>
                      </a:lnTo>
                      <a:lnTo>
                        <a:pt x="717" y="461"/>
                      </a:lnTo>
                      <a:lnTo>
                        <a:pt x="717" y="108"/>
                      </a:lnTo>
                      <a:lnTo>
                        <a:pt x="573" y="27"/>
                      </a:lnTo>
                      <a:lnTo>
                        <a:pt x="487" y="0"/>
                      </a:lnTo>
                      <a:lnTo>
                        <a:pt x="172" y="0"/>
                      </a:lnTo>
                      <a:lnTo>
                        <a:pt x="143" y="80"/>
                      </a:lnTo>
                      <a:lnTo>
                        <a:pt x="86" y="80"/>
                      </a:lnTo>
                      <a:lnTo>
                        <a:pt x="28" y="108"/>
                      </a:lnTo>
                      <a:lnTo>
                        <a:pt x="28" y="162"/>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28" name="Group 206"/>
              <p:cNvGrpSpPr>
                <a:grpSpLocks/>
              </p:cNvGrpSpPr>
              <p:nvPr/>
            </p:nvGrpSpPr>
            <p:grpSpPr bwMode="auto">
              <a:xfrm>
                <a:off x="1184" y="1743"/>
                <a:ext cx="802" cy="624"/>
                <a:chOff x="1184" y="1743"/>
                <a:chExt cx="802" cy="624"/>
              </a:xfrm>
            </p:grpSpPr>
            <p:sp>
              <p:nvSpPr>
                <p:cNvPr id="2610" name="Freeform 207"/>
                <p:cNvSpPr>
                  <a:spLocks/>
                </p:cNvSpPr>
                <p:nvPr/>
              </p:nvSpPr>
              <p:spPr bwMode="auto">
                <a:xfrm>
                  <a:off x="1184" y="1743"/>
                  <a:ext cx="802" cy="624"/>
                </a:xfrm>
                <a:custGeom>
                  <a:avLst/>
                  <a:gdLst>
                    <a:gd name="T0" fmla="*/ 229 w 802"/>
                    <a:gd name="T1" fmla="*/ 0 h 624"/>
                    <a:gd name="T2" fmla="*/ 0 w 802"/>
                    <a:gd name="T3" fmla="*/ 190 h 624"/>
                    <a:gd name="T4" fmla="*/ 143 w 802"/>
                    <a:gd name="T5" fmla="*/ 270 h 624"/>
                    <a:gd name="T6" fmla="*/ 143 w 802"/>
                    <a:gd name="T7" fmla="*/ 624 h 624"/>
                    <a:gd name="T8" fmla="*/ 430 w 802"/>
                    <a:gd name="T9" fmla="*/ 624 h 624"/>
                    <a:gd name="T10" fmla="*/ 545 w 802"/>
                    <a:gd name="T11" fmla="*/ 542 h 624"/>
                    <a:gd name="T12" fmla="*/ 631 w 802"/>
                    <a:gd name="T13" fmla="*/ 570 h 624"/>
                    <a:gd name="T14" fmla="*/ 688 w 802"/>
                    <a:gd name="T15" fmla="*/ 570 h 624"/>
                    <a:gd name="T16" fmla="*/ 688 w 802"/>
                    <a:gd name="T17" fmla="*/ 217 h 624"/>
                    <a:gd name="T18" fmla="*/ 773 w 802"/>
                    <a:gd name="T19" fmla="*/ 217 h 624"/>
                    <a:gd name="T20" fmla="*/ 802 w 802"/>
                    <a:gd name="T21" fmla="*/ 190 h 624"/>
                    <a:gd name="T22" fmla="*/ 717 w 802"/>
                    <a:gd name="T23" fmla="*/ 54 h 624"/>
                    <a:gd name="T24" fmla="*/ 316 w 802"/>
                    <a:gd name="T25" fmla="*/ 136 h 624"/>
                    <a:gd name="T26" fmla="*/ 258 w 802"/>
                    <a:gd name="T27" fmla="*/ 108 h 624"/>
                    <a:gd name="T28" fmla="*/ 229 w 802"/>
                    <a:gd name="T29" fmla="*/ 0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2"/>
                    <a:gd name="T46" fmla="*/ 0 h 624"/>
                    <a:gd name="T47" fmla="*/ 802 w 80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2" h="624">
                      <a:moveTo>
                        <a:pt x="229" y="0"/>
                      </a:moveTo>
                      <a:lnTo>
                        <a:pt x="0" y="190"/>
                      </a:lnTo>
                      <a:lnTo>
                        <a:pt x="143" y="270"/>
                      </a:lnTo>
                      <a:lnTo>
                        <a:pt x="143" y="624"/>
                      </a:lnTo>
                      <a:lnTo>
                        <a:pt x="430" y="624"/>
                      </a:lnTo>
                      <a:lnTo>
                        <a:pt x="545" y="542"/>
                      </a:lnTo>
                      <a:lnTo>
                        <a:pt x="631" y="570"/>
                      </a:lnTo>
                      <a:lnTo>
                        <a:pt x="688" y="570"/>
                      </a:lnTo>
                      <a:lnTo>
                        <a:pt x="688" y="217"/>
                      </a:lnTo>
                      <a:lnTo>
                        <a:pt x="773" y="217"/>
                      </a:lnTo>
                      <a:lnTo>
                        <a:pt x="802" y="190"/>
                      </a:lnTo>
                      <a:lnTo>
                        <a:pt x="717" y="54"/>
                      </a:lnTo>
                      <a:lnTo>
                        <a:pt x="316" y="136"/>
                      </a:lnTo>
                      <a:lnTo>
                        <a:pt x="258" y="108"/>
                      </a:lnTo>
                      <a:lnTo>
                        <a:pt x="229" y="0"/>
                      </a:lnTo>
                      <a:close/>
                    </a:path>
                  </a:pathLst>
                </a:custGeom>
                <a:solidFill>
                  <a:srgbClr val="FFFF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1" name="Freeform 208"/>
                <p:cNvSpPr>
                  <a:spLocks/>
                </p:cNvSpPr>
                <p:nvPr/>
              </p:nvSpPr>
              <p:spPr bwMode="auto">
                <a:xfrm>
                  <a:off x="1184" y="1743"/>
                  <a:ext cx="802" cy="624"/>
                </a:xfrm>
                <a:custGeom>
                  <a:avLst/>
                  <a:gdLst>
                    <a:gd name="T0" fmla="*/ 229 w 802"/>
                    <a:gd name="T1" fmla="*/ 0 h 624"/>
                    <a:gd name="T2" fmla="*/ 0 w 802"/>
                    <a:gd name="T3" fmla="*/ 190 h 624"/>
                    <a:gd name="T4" fmla="*/ 143 w 802"/>
                    <a:gd name="T5" fmla="*/ 270 h 624"/>
                    <a:gd name="T6" fmla="*/ 143 w 802"/>
                    <a:gd name="T7" fmla="*/ 624 h 624"/>
                    <a:gd name="T8" fmla="*/ 430 w 802"/>
                    <a:gd name="T9" fmla="*/ 624 h 624"/>
                    <a:gd name="T10" fmla="*/ 545 w 802"/>
                    <a:gd name="T11" fmla="*/ 542 h 624"/>
                    <a:gd name="T12" fmla="*/ 631 w 802"/>
                    <a:gd name="T13" fmla="*/ 570 h 624"/>
                    <a:gd name="T14" fmla="*/ 688 w 802"/>
                    <a:gd name="T15" fmla="*/ 570 h 624"/>
                    <a:gd name="T16" fmla="*/ 688 w 802"/>
                    <a:gd name="T17" fmla="*/ 217 h 624"/>
                    <a:gd name="T18" fmla="*/ 773 w 802"/>
                    <a:gd name="T19" fmla="*/ 217 h 624"/>
                    <a:gd name="T20" fmla="*/ 802 w 802"/>
                    <a:gd name="T21" fmla="*/ 190 h 624"/>
                    <a:gd name="T22" fmla="*/ 717 w 802"/>
                    <a:gd name="T23" fmla="*/ 54 h 624"/>
                    <a:gd name="T24" fmla="*/ 316 w 802"/>
                    <a:gd name="T25" fmla="*/ 136 h 624"/>
                    <a:gd name="T26" fmla="*/ 258 w 802"/>
                    <a:gd name="T27" fmla="*/ 108 h 624"/>
                    <a:gd name="T28" fmla="*/ 229 w 802"/>
                    <a:gd name="T29" fmla="*/ 0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2"/>
                    <a:gd name="T46" fmla="*/ 0 h 624"/>
                    <a:gd name="T47" fmla="*/ 802 w 80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2" h="624">
                      <a:moveTo>
                        <a:pt x="229" y="0"/>
                      </a:moveTo>
                      <a:lnTo>
                        <a:pt x="0" y="190"/>
                      </a:lnTo>
                      <a:lnTo>
                        <a:pt x="143" y="270"/>
                      </a:lnTo>
                      <a:lnTo>
                        <a:pt x="143" y="624"/>
                      </a:lnTo>
                      <a:lnTo>
                        <a:pt x="430" y="624"/>
                      </a:lnTo>
                      <a:lnTo>
                        <a:pt x="545" y="542"/>
                      </a:lnTo>
                      <a:lnTo>
                        <a:pt x="631" y="570"/>
                      </a:lnTo>
                      <a:lnTo>
                        <a:pt x="688" y="570"/>
                      </a:lnTo>
                      <a:lnTo>
                        <a:pt x="688" y="217"/>
                      </a:lnTo>
                      <a:lnTo>
                        <a:pt x="773" y="217"/>
                      </a:lnTo>
                      <a:lnTo>
                        <a:pt x="802" y="190"/>
                      </a:lnTo>
                      <a:lnTo>
                        <a:pt x="717" y="54"/>
                      </a:lnTo>
                      <a:lnTo>
                        <a:pt x="316" y="136"/>
                      </a:lnTo>
                      <a:lnTo>
                        <a:pt x="258" y="108"/>
                      </a:lnTo>
                      <a:lnTo>
                        <a:pt x="229"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29" name="Group 209"/>
              <p:cNvGrpSpPr>
                <a:grpSpLocks/>
              </p:cNvGrpSpPr>
              <p:nvPr/>
            </p:nvGrpSpPr>
            <p:grpSpPr bwMode="auto">
              <a:xfrm>
                <a:off x="1816" y="1932"/>
                <a:ext cx="573" cy="489"/>
                <a:chOff x="1816" y="1932"/>
                <a:chExt cx="573" cy="489"/>
              </a:xfrm>
            </p:grpSpPr>
            <p:sp>
              <p:nvSpPr>
                <p:cNvPr id="2608" name="Freeform 210"/>
                <p:cNvSpPr>
                  <a:spLocks/>
                </p:cNvSpPr>
                <p:nvPr/>
              </p:nvSpPr>
              <p:spPr bwMode="auto">
                <a:xfrm>
                  <a:off x="1816" y="1932"/>
                  <a:ext cx="573" cy="489"/>
                </a:xfrm>
                <a:custGeom>
                  <a:avLst/>
                  <a:gdLst>
                    <a:gd name="T0" fmla="*/ 171 w 573"/>
                    <a:gd name="T1" fmla="*/ 0 h 489"/>
                    <a:gd name="T2" fmla="*/ 142 w 573"/>
                    <a:gd name="T3" fmla="*/ 28 h 489"/>
                    <a:gd name="T4" fmla="*/ 57 w 573"/>
                    <a:gd name="T5" fmla="*/ 28 h 489"/>
                    <a:gd name="T6" fmla="*/ 57 w 573"/>
                    <a:gd name="T7" fmla="*/ 380 h 489"/>
                    <a:gd name="T8" fmla="*/ 0 w 573"/>
                    <a:gd name="T9" fmla="*/ 380 h 489"/>
                    <a:gd name="T10" fmla="*/ 0 w 573"/>
                    <a:gd name="T11" fmla="*/ 407 h 489"/>
                    <a:gd name="T12" fmla="*/ 57 w 573"/>
                    <a:gd name="T13" fmla="*/ 461 h 489"/>
                    <a:gd name="T14" fmla="*/ 57 w 573"/>
                    <a:gd name="T15" fmla="*/ 489 h 489"/>
                    <a:gd name="T16" fmla="*/ 430 w 573"/>
                    <a:gd name="T17" fmla="*/ 489 h 489"/>
                    <a:gd name="T18" fmla="*/ 458 w 573"/>
                    <a:gd name="T19" fmla="*/ 352 h 489"/>
                    <a:gd name="T20" fmla="*/ 548 w 573"/>
                    <a:gd name="T21" fmla="*/ 273 h 489"/>
                    <a:gd name="T22" fmla="*/ 573 w 573"/>
                    <a:gd name="T23" fmla="*/ 135 h 489"/>
                    <a:gd name="T24" fmla="*/ 430 w 573"/>
                    <a:gd name="T25" fmla="*/ 54 h 489"/>
                    <a:gd name="T26" fmla="*/ 315 w 573"/>
                    <a:gd name="T27" fmla="*/ 28 h 489"/>
                    <a:gd name="T28" fmla="*/ 315 w 573"/>
                    <a:gd name="T29" fmla="*/ 108 h 489"/>
                    <a:gd name="T30" fmla="*/ 257 w 573"/>
                    <a:gd name="T31" fmla="*/ 54 h 489"/>
                    <a:gd name="T32" fmla="*/ 257 w 573"/>
                    <a:gd name="T33" fmla="*/ 0 h 489"/>
                    <a:gd name="T34" fmla="*/ 171 w 573"/>
                    <a:gd name="T35" fmla="*/ 0 h 4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3"/>
                    <a:gd name="T55" fmla="*/ 0 h 489"/>
                    <a:gd name="T56" fmla="*/ 573 w 573"/>
                    <a:gd name="T57" fmla="*/ 489 h 4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3" h="489">
                      <a:moveTo>
                        <a:pt x="171" y="0"/>
                      </a:moveTo>
                      <a:lnTo>
                        <a:pt x="142" y="28"/>
                      </a:lnTo>
                      <a:lnTo>
                        <a:pt x="57" y="28"/>
                      </a:lnTo>
                      <a:lnTo>
                        <a:pt x="57" y="380"/>
                      </a:lnTo>
                      <a:lnTo>
                        <a:pt x="0" y="380"/>
                      </a:lnTo>
                      <a:lnTo>
                        <a:pt x="0" y="407"/>
                      </a:lnTo>
                      <a:lnTo>
                        <a:pt x="57" y="461"/>
                      </a:lnTo>
                      <a:lnTo>
                        <a:pt x="57" y="489"/>
                      </a:lnTo>
                      <a:lnTo>
                        <a:pt x="430" y="489"/>
                      </a:lnTo>
                      <a:lnTo>
                        <a:pt x="458" y="352"/>
                      </a:lnTo>
                      <a:lnTo>
                        <a:pt x="548" y="273"/>
                      </a:lnTo>
                      <a:lnTo>
                        <a:pt x="573" y="135"/>
                      </a:lnTo>
                      <a:lnTo>
                        <a:pt x="430" y="54"/>
                      </a:lnTo>
                      <a:lnTo>
                        <a:pt x="315" y="28"/>
                      </a:lnTo>
                      <a:lnTo>
                        <a:pt x="315" y="108"/>
                      </a:lnTo>
                      <a:lnTo>
                        <a:pt x="257" y="54"/>
                      </a:lnTo>
                      <a:lnTo>
                        <a:pt x="257" y="0"/>
                      </a:lnTo>
                      <a:lnTo>
                        <a:pt x="171" y="0"/>
                      </a:lnTo>
                      <a:close/>
                    </a:path>
                  </a:pathLst>
                </a:custGeom>
                <a:solidFill>
                  <a:srgbClr val="FFFF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9" name="Freeform 211"/>
                <p:cNvSpPr>
                  <a:spLocks/>
                </p:cNvSpPr>
                <p:nvPr/>
              </p:nvSpPr>
              <p:spPr bwMode="auto">
                <a:xfrm>
                  <a:off x="1816" y="1932"/>
                  <a:ext cx="573" cy="489"/>
                </a:xfrm>
                <a:custGeom>
                  <a:avLst/>
                  <a:gdLst>
                    <a:gd name="T0" fmla="*/ 171 w 573"/>
                    <a:gd name="T1" fmla="*/ 0 h 489"/>
                    <a:gd name="T2" fmla="*/ 142 w 573"/>
                    <a:gd name="T3" fmla="*/ 28 h 489"/>
                    <a:gd name="T4" fmla="*/ 57 w 573"/>
                    <a:gd name="T5" fmla="*/ 28 h 489"/>
                    <a:gd name="T6" fmla="*/ 57 w 573"/>
                    <a:gd name="T7" fmla="*/ 380 h 489"/>
                    <a:gd name="T8" fmla="*/ 0 w 573"/>
                    <a:gd name="T9" fmla="*/ 380 h 489"/>
                    <a:gd name="T10" fmla="*/ 0 w 573"/>
                    <a:gd name="T11" fmla="*/ 407 h 489"/>
                    <a:gd name="T12" fmla="*/ 57 w 573"/>
                    <a:gd name="T13" fmla="*/ 461 h 489"/>
                    <a:gd name="T14" fmla="*/ 57 w 573"/>
                    <a:gd name="T15" fmla="*/ 489 h 489"/>
                    <a:gd name="T16" fmla="*/ 430 w 573"/>
                    <a:gd name="T17" fmla="*/ 489 h 489"/>
                    <a:gd name="T18" fmla="*/ 458 w 573"/>
                    <a:gd name="T19" fmla="*/ 352 h 489"/>
                    <a:gd name="T20" fmla="*/ 548 w 573"/>
                    <a:gd name="T21" fmla="*/ 273 h 489"/>
                    <a:gd name="T22" fmla="*/ 573 w 573"/>
                    <a:gd name="T23" fmla="*/ 135 h 489"/>
                    <a:gd name="T24" fmla="*/ 430 w 573"/>
                    <a:gd name="T25" fmla="*/ 54 h 489"/>
                    <a:gd name="T26" fmla="*/ 315 w 573"/>
                    <a:gd name="T27" fmla="*/ 28 h 489"/>
                    <a:gd name="T28" fmla="*/ 315 w 573"/>
                    <a:gd name="T29" fmla="*/ 108 h 489"/>
                    <a:gd name="T30" fmla="*/ 257 w 573"/>
                    <a:gd name="T31" fmla="*/ 54 h 489"/>
                    <a:gd name="T32" fmla="*/ 257 w 573"/>
                    <a:gd name="T33" fmla="*/ 0 h 489"/>
                    <a:gd name="T34" fmla="*/ 171 w 573"/>
                    <a:gd name="T35" fmla="*/ 0 h 4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3"/>
                    <a:gd name="T55" fmla="*/ 0 h 489"/>
                    <a:gd name="T56" fmla="*/ 573 w 573"/>
                    <a:gd name="T57" fmla="*/ 489 h 4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3" h="489">
                      <a:moveTo>
                        <a:pt x="171" y="0"/>
                      </a:moveTo>
                      <a:lnTo>
                        <a:pt x="142" y="28"/>
                      </a:lnTo>
                      <a:lnTo>
                        <a:pt x="57" y="28"/>
                      </a:lnTo>
                      <a:lnTo>
                        <a:pt x="57" y="380"/>
                      </a:lnTo>
                      <a:lnTo>
                        <a:pt x="0" y="380"/>
                      </a:lnTo>
                      <a:lnTo>
                        <a:pt x="0" y="407"/>
                      </a:lnTo>
                      <a:lnTo>
                        <a:pt x="57" y="461"/>
                      </a:lnTo>
                      <a:lnTo>
                        <a:pt x="57" y="489"/>
                      </a:lnTo>
                      <a:lnTo>
                        <a:pt x="430" y="489"/>
                      </a:lnTo>
                      <a:lnTo>
                        <a:pt x="458" y="352"/>
                      </a:lnTo>
                      <a:lnTo>
                        <a:pt x="548" y="273"/>
                      </a:lnTo>
                      <a:lnTo>
                        <a:pt x="573" y="135"/>
                      </a:lnTo>
                      <a:lnTo>
                        <a:pt x="430" y="54"/>
                      </a:lnTo>
                      <a:lnTo>
                        <a:pt x="315" y="28"/>
                      </a:lnTo>
                      <a:lnTo>
                        <a:pt x="315" y="108"/>
                      </a:lnTo>
                      <a:lnTo>
                        <a:pt x="257" y="54"/>
                      </a:lnTo>
                      <a:lnTo>
                        <a:pt x="257" y="0"/>
                      </a:lnTo>
                      <a:lnTo>
                        <a:pt x="171"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30" name="Rectangle 212"/>
              <p:cNvSpPr>
                <a:spLocks noChangeArrowheads="1"/>
              </p:cNvSpPr>
              <p:nvPr/>
            </p:nvSpPr>
            <p:spPr bwMode="auto">
              <a:xfrm>
                <a:off x="527" y="1603"/>
                <a:ext cx="26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SABINE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1" name="Rectangle 213"/>
              <p:cNvSpPr>
                <a:spLocks noChangeArrowheads="1"/>
              </p:cNvSpPr>
              <p:nvPr/>
            </p:nvSpPr>
            <p:spPr bwMode="auto">
              <a:xfrm>
                <a:off x="1079" y="1439"/>
                <a:ext cx="2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2" name="Rectangle 214"/>
              <p:cNvSpPr>
                <a:spLocks noChangeArrowheads="1"/>
              </p:cNvSpPr>
              <p:nvPr/>
            </p:nvSpPr>
            <p:spPr bwMode="auto">
              <a:xfrm>
                <a:off x="1069" y="1500"/>
                <a:ext cx="4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3" name="Rectangle 215"/>
              <p:cNvSpPr>
                <a:spLocks noChangeArrowheads="1"/>
              </p:cNvSpPr>
              <p:nvPr/>
            </p:nvSpPr>
            <p:spPr bwMode="auto">
              <a:xfrm>
                <a:off x="1066" y="1557"/>
                <a:ext cx="5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4" name="Rectangle 216"/>
              <p:cNvSpPr>
                <a:spLocks noChangeArrowheads="1"/>
              </p:cNvSpPr>
              <p:nvPr/>
            </p:nvSpPr>
            <p:spPr bwMode="auto">
              <a:xfrm>
                <a:off x="1066" y="1614"/>
                <a:ext cx="4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5" name="Rectangle 217"/>
              <p:cNvSpPr>
                <a:spLocks noChangeArrowheads="1"/>
              </p:cNvSpPr>
              <p:nvPr/>
            </p:nvSpPr>
            <p:spPr bwMode="auto">
              <a:xfrm>
                <a:off x="1066" y="1673"/>
                <a:ext cx="54"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6" name="Rectangle 218"/>
              <p:cNvSpPr>
                <a:spLocks noChangeArrowheads="1"/>
              </p:cNvSpPr>
              <p:nvPr/>
            </p:nvSpPr>
            <p:spPr bwMode="auto">
              <a:xfrm>
                <a:off x="1069" y="1734"/>
                <a:ext cx="4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7" name="Rectangle 219"/>
              <p:cNvSpPr>
                <a:spLocks noChangeArrowheads="1"/>
              </p:cNvSpPr>
              <p:nvPr/>
            </p:nvSpPr>
            <p:spPr bwMode="auto">
              <a:xfrm>
                <a:off x="1069" y="1793"/>
                <a:ext cx="4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8" name="Rectangle 220"/>
              <p:cNvSpPr>
                <a:spLocks noChangeArrowheads="1"/>
              </p:cNvSpPr>
              <p:nvPr/>
            </p:nvSpPr>
            <p:spPr bwMode="auto">
              <a:xfrm>
                <a:off x="1465" y="1638"/>
                <a:ext cx="25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GRANT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9" name="Rectangle 221"/>
              <p:cNvSpPr>
                <a:spLocks noChangeArrowheads="1"/>
              </p:cNvSpPr>
              <p:nvPr/>
            </p:nvSpPr>
            <p:spPr bwMode="auto">
              <a:xfrm>
                <a:off x="1778" y="1554"/>
                <a:ext cx="29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LASALLE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0" name="Rectangle 222"/>
              <p:cNvSpPr>
                <a:spLocks noChangeArrowheads="1"/>
              </p:cNvSpPr>
              <p:nvPr/>
            </p:nvSpPr>
            <p:spPr bwMode="auto">
              <a:xfrm>
                <a:off x="2387" y="1541"/>
                <a:ext cx="4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1" name="Rectangle 223"/>
              <p:cNvSpPr>
                <a:spLocks noChangeArrowheads="1"/>
              </p:cNvSpPr>
              <p:nvPr/>
            </p:nvSpPr>
            <p:spPr bwMode="auto">
              <a:xfrm>
                <a:off x="2387" y="1600"/>
                <a:ext cx="5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2" name="Rectangle 224"/>
              <p:cNvSpPr>
                <a:spLocks noChangeArrowheads="1"/>
              </p:cNvSpPr>
              <p:nvPr/>
            </p:nvSpPr>
            <p:spPr bwMode="auto">
              <a:xfrm>
                <a:off x="2387" y="1659"/>
                <a:ext cx="5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3" name="Rectangle 225"/>
              <p:cNvSpPr>
                <a:spLocks noChangeArrowheads="1"/>
              </p:cNvSpPr>
              <p:nvPr/>
            </p:nvSpPr>
            <p:spPr bwMode="auto">
              <a:xfrm>
                <a:off x="2387" y="1718"/>
                <a:ext cx="4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4" name="Rectangle 226"/>
              <p:cNvSpPr>
                <a:spLocks noChangeArrowheads="1"/>
              </p:cNvSpPr>
              <p:nvPr/>
            </p:nvSpPr>
            <p:spPr bwMode="auto">
              <a:xfrm>
                <a:off x="2387" y="1779"/>
                <a:ext cx="5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5" name="Rectangle 227"/>
              <p:cNvSpPr>
                <a:spLocks noChangeArrowheads="1"/>
              </p:cNvSpPr>
              <p:nvPr/>
            </p:nvSpPr>
            <p:spPr bwMode="auto">
              <a:xfrm>
                <a:off x="2387" y="1836"/>
                <a:ext cx="4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6" name="Rectangle 228"/>
              <p:cNvSpPr>
                <a:spLocks noChangeArrowheads="1"/>
              </p:cNvSpPr>
              <p:nvPr/>
            </p:nvSpPr>
            <p:spPr bwMode="auto">
              <a:xfrm>
                <a:off x="2387" y="1892"/>
                <a:ext cx="54"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7" name="Rectangle 229"/>
              <p:cNvSpPr>
                <a:spLocks noChangeArrowheads="1"/>
              </p:cNvSpPr>
              <p:nvPr/>
            </p:nvSpPr>
            <p:spPr bwMode="auto">
              <a:xfrm>
                <a:off x="2400" y="1951"/>
                <a:ext cx="2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8" name="Rectangle 230"/>
              <p:cNvSpPr>
                <a:spLocks noChangeArrowheads="1"/>
              </p:cNvSpPr>
              <p:nvPr/>
            </p:nvSpPr>
            <p:spPr bwMode="auto">
              <a:xfrm>
                <a:off x="2387" y="2013"/>
                <a:ext cx="5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9" name="Rectangle 231"/>
              <p:cNvSpPr>
                <a:spLocks noChangeArrowheads="1"/>
              </p:cNvSpPr>
              <p:nvPr/>
            </p:nvSpPr>
            <p:spPr bwMode="auto">
              <a:xfrm>
                <a:off x="864" y="2129"/>
                <a:ext cx="31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VERNON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0" name="Rectangle 232"/>
              <p:cNvSpPr>
                <a:spLocks noChangeArrowheads="1"/>
              </p:cNvSpPr>
              <p:nvPr/>
            </p:nvSpPr>
            <p:spPr bwMode="auto">
              <a:xfrm>
                <a:off x="1474" y="2085"/>
                <a:ext cx="30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RAPIDES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1" name="Rectangle 233"/>
              <p:cNvSpPr>
                <a:spLocks noChangeArrowheads="1"/>
              </p:cNvSpPr>
              <p:nvPr/>
            </p:nvSpPr>
            <p:spPr bwMode="auto">
              <a:xfrm>
                <a:off x="1969" y="2153"/>
                <a:ext cx="40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AVOYELLES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2" name="Rectangle 234"/>
              <p:cNvSpPr>
                <a:spLocks noChangeArrowheads="1"/>
              </p:cNvSpPr>
              <p:nvPr/>
            </p:nvSpPr>
            <p:spPr bwMode="auto">
              <a:xfrm>
                <a:off x="2600" y="2270"/>
                <a:ext cx="20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WEST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53" name="Group 235"/>
              <p:cNvGrpSpPr>
                <a:grpSpLocks/>
              </p:cNvGrpSpPr>
              <p:nvPr/>
            </p:nvGrpSpPr>
            <p:grpSpPr bwMode="auto">
              <a:xfrm>
                <a:off x="726" y="1092"/>
                <a:ext cx="687" cy="840"/>
                <a:chOff x="726" y="1092"/>
                <a:chExt cx="687" cy="840"/>
              </a:xfrm>
            </p:grpSpPr>
            <p:sp>
              <p:nvSpPr>
                <p:cNvPr id="2606" name="Freeform 236"/>
                <p:cNvSpPr>
                  <a:spLocks/>
                </p:cNvSpPr>
                <p:nvPr/>
              </p:nvSpPr>
              <p:spPr bwMode="auto">
                <a:xfrm>
                  <a:off x="726" y="1092"/>
                  <a:ext cx="687" cy="840"/>
                </a:xfrm>
                <a:custGeom>
                  <a:avLst/>
                  <a:gdLst>
                    <a:gd name="T0" fmla="*/ 258 w 687"/>
                    <a:gd name="T1" fmla="*/ 0 h 840"/>
                    <a:gd name="T2" fmla="*/ 315 w 687"/>
                    <a:gd name="T3" fmla="*/ 189 h 840"/>
                    <a:gd name="T4" fmla="*/ 200 w 687"/>
                    <a:gd name="T5" fmla="*/ 189 h 840"/>
                    <a:gd name="T6" fmla="*/ 200 w 687"/>
                    <a:gd name="T7" fmla="*/ 270 h 840"/>
                    <a:gd name="T8" fmla="*/ 114 w 687"/>
                    <a:gd name="T9" fmla="*/ 270 h 840"/>
                    <a:gd name="T10" fmla="*/ 86 w 687"/>
                    <a:gd name="T11" fmla="*/ 216 h 840"/>
                    <a:gd name="T12" fmla="*/ 0 w 687"/>
                    <a:gd name="T13" fmla="*/ 216 h 840"/>
                    <a:gd name="T14" fmla="*/ 0 w 687"/>
                    <a:gd name="T15" fmla="*/ 433 h 840"/>
                    <a:gd name="T16" fmla="*/ 114 w 687"/>
                    <a:gd name="T17" fmla="*/ 433 h 840"/>
                    <a:gd name="T18" fmla="*/ 114 w 687"/>
                    <a:gd name="T19" fmla="*/ 623 h 840"/>
                    <a:gd name="T20" fmla="*/ 200 w 687"/>
                    <a:gd name="T21" fmla="*/ 623 h 840"/>
                    <a:gd name="T22" fmla="*/ 200 w 687"/>
                    <a:gd name="T23" fmla="*/ 813 h 840"/>
                    <a:gd name="T24" fmla="*/ 371 w 687"/>
                    <a:gd name="T25" fmla="*/ 813 h 840"/>
                    <a:gd name="T26" fmla="*/ 457 w 687"/>
                    <a:gd name="T27" fmla="*/ 840 h 840"/>
                    <a:gd name="T28" fmla="*/ 687 w 687"/>
                    <a:gd name="T29" fmla="*/ 650 h 840"/>
                    <a:gd name="T30" fmla="*/ 601 w 687"/>
                    <a:gd name="T31" fmla="*/ 569 h 840"/>
                    <a:gd name="T32" fmla="*/ 515 w 687"/>
                    <a:gd name="T33" fmla="*/ 542 h 840"/>
                    <a:gd name="T34" fmla="*/ 457 w 687"/>
                    <a:gd name="T35" fmla="*/ 460 h 840"/>
                    <a:gd name="T36" fmla="*/ 486 w 687"/>
                    <a:gd name="T37" fmla="*/ 297 h 840"/>
                    <a:gd name="T38" fmla="*/ 543 w 687"/>
                    <a:gd name="T39" fmla="*/ 189 h 840"/>
                    <a:gd name="T40" fmla="*/ 457 w 687"/>
                    <a:gd name="T41" fmla="*/ 0 h 840"/>
                    <a:gd name="T42" fmla="*/ 258 w 687"/>
                    <a:gd name="T43" fmla="*/ 0 h 8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7"/>
                    <a:gd name="T67" fmla="*/ 0 h 840"/>
                    <a:gd name="T68" fmla="*/ 687 w 687"/>
                    <a:gd name="T69" fmla="*/ 840 h 8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7" h="840">
                      <a:moveTo>
                        <a:pt x="258" y="0"/>
                      </a:moveTo>
                      <a:lnTo>
                        <a:pt x="315" y="189"/>
                      </a:lnTo>
                      <a:lnTo>
                        <a:pt x="200" y="189"/>
                      </a:lnTo>
                      <a:lnTo>
                        <a:pt x="200" y="270"/>
                      </a:lnTo>
                      <a:lnTo>
                        <a:pt x="114" y="270"/>
                      </a:lnTo>
                      <a:lnTo>
                        <a:pt x="86" y="216"/>
                      </a:lnTo>
                      <a:lnTo>
                        <a:pt x="0" y="216"/>
                      </a:lnTo>
                      <a:lnTo>
                        <a:pt x="0" y="433"/>
                      </a:lnTo>
                      <a:lnTo>
                        <a:pt x="114" y="433"/>
                      </a:lnTo>
                      <a:lnTo>
                        <a:pt x="114" y="623"/>
                      </a:lnTo>
                      <a:lnTo>
                        <a:pt x="200" y="623"/>
                      </a:lnTo>
                      <a:lnTo>
                        <a:pt x="200" y="813"/>
                      </a:lnTo>
                      <a:lnTo>
                        <a:pt x="371" y="813"/>
                      </a:lnTo>
                      <a:lnTo>
                        <a:pt x="457" y="840"/>
                      </a:lnTo>
                      <a:lnTo>
                        <a:pt x="687" y="650"/>
                      </a:lnTo>
                      <a:lnTo>
                        <a:pt x="601" y="569"/>
                      </a:lnTo>
                      <a:lnTo>
                        <a:pt x="515" y="542"/>
                      </a:lnTo>
                      <a:lnTo>
                        <a:pt x="457" y="460"/>
                      </a:lnTo>
                      <a:lnTo>
                        <a:pt x="486" y="297"/>
                      </a:lnTo>
                      <a:lnTo>
                        <a:pt x="543" y="189"/>
                      </a:lnTo>
                      <a:lnTo>
                        <a:pt x="457" y="0"/>
                      </a:lnTo>
                      <a:lnTo>
                        <a:pt x="258" y="0"/>
                      </a:lnTo>
                      <a:close/>
                    </a:path>
                  </a:pathLst>
                </a:custGeom>
                <a:solidFill>
                  <a:srgbClr val="FFFF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7" name="Freeform 237"/>
                <p:cNvSpPr>
                  <a:spLocks/>
                </p:cNvSpPr>
                <p:nvPr/>
              </p:nvSpPr>
              <p:spPr bwMode="auto">
                <a:xfrm>
                  <a:off x="726" y="1092"/>
                  <a:ext cx="687" cy="840"/>
                </a:xfrm>
                <a:custGeom>
                  <a:avLst/>
                  <a:gdLst>
                    <a:gd name="T0" fmla="*/ 258 w 687"/>
                    <a:gd name="T1" fmla="*/ 0 h 840"/>
                    <a:gd name="T2" fmla="*/ 315 w 687"/>
                    <a:gd name="T3" fmla="*/ 189 h 840"/>
                    <a:gd name="T4" fmla="*/ 200 w 687"/>
                    <a:gd name="T5" fmla="*/ 189 h 840"/>
                    <a:gd name="T6" fmla="*/ 200 w 687"/>
                    <a:gd name="T7" fmla="*/ 270 h 840"/>
                    <a:gd name="T8" fmla="*/ 114 w 687"/>
                    <a:gd name="T9" fmla="*/ 270 h 840"/>
                    <a:gd name="T10" fmla="*/ 86 w 687"/>
                    <a:gd name="T11" fmla="*/ 216 h 840"/>
                    <a:gd name="T12" fmla="*/ 0 w 687"/>
                    <a:gd name="T13" fmla="*/ 216 h 840"/>
                    <a:gd name="T14" fmla="*/ 0 w 687"/>
                    <a:gd name="T15" fmla="*/ 433 h 840"/>
                    <a:gd name="T16" fmla="*/ 114 w 687"/>
                    <a:gd name="T17" fmla="*/ 433 h 840"/>
                    <a:gd name="T18" fmla="*/ 114 w 687"/>
                    <a:gd name="T19" fmla="*/ 623 h 840"/>
                    <a:gd name="T20" fmla="*/ 200 w 687"/>
                    <a:gd name="T21" fmla="*/ 623 h 840"/>
                    <a:gd name="T22" fmla="*/ 200 w 687"/>
                    <a:gd name="T23" fmla="*/ 813 h 840"/>
                    <a:gd name="T24" fmla="*/ 371 w 687"/>
                    <a:gd name="T25" fmla="*/ 813 h 840"/>
                    <a:gd name="T26" fmla="*/ 457 w 687"/>
                    <a:gd name="T27" fmla="*/ 840 h 840"/>
                    <a:gd name="T28" fmla="*/ 687 w 687"/>
                    <a:gd name="T29" fmla="*/ 650 h 840"/>
                    <a:gd name="T30" fmla="*/ 601 w 687"/>
                    <a:gd name="T31" fmla="*/ 569 h 840"/>
                    <a:gd name="T32" fmla="*/ 515 w 687"/>
                    <a:gd name="T33" fmla="*/ 542 h 840"/>
                    <a:gd name="T34" fmla="*/ 457 w 687"/>
                    <a:gd name="T35" fmla="*/ 460 h 840"/>
                    <a:gd name="T36" fmla="*/ 486 w 687"/>
                    <a:gd name="T37" fmla="*/ 297 h 840"/>
                    <a:gd name="T38" fmla="*/ 543 w 687"/>
                    <a:gd name="T39" fmla="*/ 189 h 840"/>
                    <a:gd name="T40" fmla="*/ 457 w 687"/>
                    <a:gd name="T41" fmla="*/ 0 h 840"/>
                    <a:gd name="T42" fmla="*/ 258 w 687"/>
                    <a:gd name="T43" fmla="*/ 0 h 8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7"/>
                    <a:gd name="T67" fmla="*/ 0 h 840"/>
                    <a:gd name="T68" fmla="*/ 687 w 687"/>
                    <a:gd name="T69" fmla="*/ 840 h 8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7" h="840">
                      <a:moveTo>
                        <a:pt x="258" y="0"/>
                      </a:moveTo>
                      <a:lnTo>
                        <a:pt x="315" y="189"/>
                      </a:lnTo>
                      <a:lnTo>
                        <a:pt x="200" y="189"/>
                      </a:lnTo>
                      <a:lnTo>
                        <a:pt x="200" y="270"/>
                      </a:lnTo>
                      <a:lnTo>
                        <a:pt x="114" y="270"/>
                      </a:lnTo>
                      <a:lnTo>
                        <a:pt x="86" y="216"/>
                      </a:lnTo>
                      <a:lnTo>
                        <a:pt x="0" y="216"/>
                      </a:lnTo>
                      <a:lnTo>
                        <a:pt x="0" y="433"/>
                      </a:lnTo>
                      <a:lnTo>
                        <a:pt x="114" y="433"/>
                      </a:lnTo>
                      <a:lnTo>
                        <a:pt x="114" y="623"/>
                      </a:lnTo>
                      <a:lnTo>
                        <a:pt x="200" y="623"/>
                      </a:lnTo>
                      <a:lnTo>
                        <a:pt x="200" y="813"/>
                      </a:lnTo>
                      <a:lnTo>
                        <a:pt x="371" y="813"/>
                      </a:lnTo>
                      <a:lnTo>
                        <a:pt x="457" y="840"/>
                      </a:lnTo>
                      <a:lnTo>
                        <a:pt x="687" y="650"/>
                      </a:lnTo>
                      <a:lnTo>
                        <a:pt x="601" y="569"/>
                      </a:lnTo>
                      <a:lnTo>
                        <a:pt x="515" y="542"/>
                      </a:lnTo>
                      <a:lnTo>
                        <a:pt x="457" y="460"/>
                      </a:lnTo>
                      <a:lnTo>
                        <a:pt x="486" y="297"/>
                      </a:lnTo>
                      <a:lnTo>
                        <a:pt x="543" y="189"/>
                      </a:lnTo>
                      <a:lnTo>
                        <a:pt x="457" y="0"/>
                      </a:lnTo>
                      <a:lnTo>
                        <a:pt x="258"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54" name="Group 238"/>
              <p:cNvGrpSpPr>
                <a:grpSpLocks/>
              </p:cNvGrpSpPr>
              <p:nvPr/>
            </p:nvGrpSpPr>
            <p:grpSpPr bwMode="auto">
              <a:xfrm>
                <a:off x="1184" y="1092"/>
                <a:ext cx="604" cy="461"/>
                <a:chOff x="1184" y="1092"/>
                <a:chExt cx="604" cy="461"/>
              </a:xfrm>
            </p:grpSpPr>
            <p:sp>
              <p:nvSpPr>
                <p:cNvPr id="2604" name="Freeform 239"/>
                <p:cNvSpPr>
                  <a:spLocks/>
                </p:cNvSpPr>
                <p:nvPr/>
              </p:nvSpPr>
              <p:spPr bwMode="auto">
                <a:xfrm>
                  <a:off x="1184" y="1092"/>
                  <a:ext cx="604" cy="461"/>
                </a:xfrm>
                <a:custGeom>
                  <a:avLst/>
                  <a:gdLst>
                    <a:gd name="T0" fmla="*/ 0 w 604"/>
                    <a:gd name="T1" fmla="*/ 0 h 461"/>
                    <a:gd name="T2" fmla="*/ 86 w 604"/>
                    <a:gd name="T3" fmla="*/ 189 h 461"/>
                    <a:gd name="T4" fmla="*/ 29 w 604"/>
                    <a:gd name="T5" fmla="*/ 298 h 461"/>
                    <a:gd name="T6" fmla="*/ 0 w 604"/>
                    <a:gd name="T7" fmla="*/ 461 h 461"/>
                    <a:gd name="T8" fmla="*/ 316 w 604"/>
                    <a:gd name="T9" fmla="*/ 461 h 461"/>
                    <a:gd name="T10" fmla="*/ 316 w 604"/>
                    <a:gd name="T11" fmla="*/ 379 h 461"/>
                    <a:gd name="T12" fmla="*/ 546 w 604"/>
                    <a:gd name="T13" fmla="*/ 379 h 461"/>
                    <a:gd name="T14" fmla="*/ 604 w 604"/>
                    <a:gd name="T15" fmla="*/ 243 h 461"/>
                    <a:gd name="T16" fmla="*/ 604 w 604"/>
                    <a:gd name="T17" fmla="*/ 0 h 461"/>
                    <a:gd name="T18" fmla="*/ 0 w 604"/>
                    <a:gd name="T19" fmla="*/ 0 h 4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4"/>
                    <a:gd name="T31" fmla="*/ 0 h 461"/>
                    <a:gd name="T32" fmla="*/ 604 w 604"/>
                    <a:gd name="T33" fmla="*/ 461 h 4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4" h="461">
                      <a:moveTo>
                        <a:pt x="0" y="0"/>
                      </a:moveTo>
                      <a:lnTo>
                        <a:pt x="86" y="189"/>
                      </a:lnTo>
                      <a:lnTo>
                        <a:pt x="29" y="298"/>
                      </a:lnTo>
                      <a:lnTo>
                        <a:pt x="0" y="461"/>
                      </a:lnTo>
                      <a:lnTo>
                        <a:pt x="316" y="461"/>
                      </a:lnTo>
                      <a:lnTo>
                        <a:pt x="316" y="379"/>
                      </a:lnTo>
                      <a:lnTo>
                        <a:pt x="546" y="379"/>
                      </a:lnTo>
                      <a:lnTo>
                        <a:pt x="604" y="243"/>
                      </a:lnTo>
                      <a:lnTo>
                        <a:pt x="604" y="0"/>
                      </a:lnTo>
                      <a:lnTo>
                        <a:pt x="0" y="0"/>
                      </a:lnTo>
                      <a:close/>
                    </a:path>
                  </a:pathLst>
                </a:custGeom>
                <a:solidFill>
                  <a:srgbClr val="FFFF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5" name="Freeform 240"/>
                <p:cNvSpPr>
                  <a:spLocks/>
                </p:cNvSpPr>
                <p:nvPr/>
              </p:nvSpPr>
              <p:spPr bwMode="auto">
                <a:xfrm>
                  <a:off x="1184" y="1092"/>
                  <a:ext cx="604" cy="461"/>
                </a:xfrm>
                <a:custGeom>
                  <a:avLst/>
                  <a:gdLst>
                    <a:gd name="T0" fmla="*/ 0 w 604"/>
                    <a:gd name="T1" fmla="*/ 0 h 461"/>
                    <a:gd name="T2" fmla="*/ 86 w 604"/>
                    <a:gd name="T3" fmla="*/ 189 h 461"/>
                    <a:gd name="T4" fmla="*/ 29 w 604"/>
                    <a:gd name="T5" fmla="*/ 298 h 461"/>
                    <a:gd name="T6" fmla="*/ 0 w 604"/>
                    <a:gd name="T7" fmla="*/ 461 h 461"/>
                    <a:gd name="T8" fmla="*/ 316 w 604"/>
                    <a:gd name="T9" fmla="*/ 461 h 461"/>
                    <a:gd name="T10" fmla="*/ 316 w 604"/>
                    <a:gd name="T11" fmla="*/ 379 h 461"/>
                    <a:gd name="T12" fmla="*/ 546 w 604"/>
                    <a:gd name="T13" fmla="*/ 379 h 461"/>
                    <a:gd name="T14" fmla="*/ 604 w 604"/>
                    <a:gd name="T15" fmla="*/ 243 h 461"/>
                    <a:gd name="T16" fmla="*/ 604 w 604"/>
                    <a:gd name="T17" fmla="*/ 0 h 461"/>
                    <a:gd name="T18" fmla="*/ 0 w 604"/>
                    <a:gd name="T19" fmla="*/ 0 h 4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4"/>
                    <a:gd name="T31" fmla="*/ 0 h 461"/>
                    <a:gd name="T32" fmla="*/ 604 w 604"/>
                    <a:gd name="T33" fmla="*/ 461 h 4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4" h="461">
                      <a:moveTo>
                        <a:pt x="0" y="0"/>
                      </a:moveTo>
                      <a:lnTo>
                        <a:pt x="86" y="189"/>
                      </a:lnTo>
                      <a:lnTo>
                        <a:pt x="29" y="298"/>
                      </a:lnTo>
                      <a:lnTo>
                        <a:pt x="0" y="461"/>
                      </a:lnTo>
                      <a:lnTo>
                        <a:pt x="316" y="461"/>
                      </a:lnTo>
                      <a:lnTo>
                        <a:pt x="316" y="379"/>
                      </a:lnTo>
                      <a:lnTo>
                        <a:pt x="546" y="379"/>
                      </a:lnTo>
                      <a:lnTo>
                        <a:pt x="604" y="243"/>
                      </a:lnTo>
                      <a:lnTo>
                        <a:pt x="604"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55" name="Group 241"/>
              <p:cNvGrpSpPr>
                <a:grpSpLocks/>
              </p:cNvGrpSpPr>
              <p:nvPr/>
            </p:nvGrpSpPr>
            <p:grpSpPr bwMode="auto">
              <a:xfrm>
                <a:off x="1184" y="1470"/>
                <a:ext cx="717" cy="409"/>
                <a:chOff x="1184" y="1470"/>
                <a:chExt cx="717" cy="409"/>
              </a:xfrm>
            </p:grpSpPr>
            <p:sp>
              <p:nvSpPr>
                <p:cNvPr id="2602" name="Freeform 242"/>
                <p:cNvSpPr>
                  <a:spLocks/>
                </p:cNvSpPr>
                <p:nvPr/>
              </p:nvSpPr>
              <p:spPr bwMode="auto">
                <a:xfrm>
                  <a:off x="1184" y="1470"/>
                  <a:ext cx="717" cy="409"/>
                </a:xfrm>
                <a:custGeom>
                  <a:avLst/>
                  <a:gdLst>
                    <a:gd name="T0" fmla="*/ 0 w 717"/>
                    <a:gd name="T1" fmla="*/ 82 h 409"/>
                    <a:gd name="T2" fmla="*/ 57 w 717"/>
                    <a:gd name="T3" fmla="*/ 164 h 409"/>
                    <a:gd name="T4" fmla="*/ 144 w 717"/>
                    <a:gd name="T5" fmla="*/ 191 h 409"/>
                    <a:gd name="T6" fmla="*/ 230 w 717"/>
                    <a:gd name="T7" fmla="*/ 273 h 409"/>
                    <a:gd name="T8" fmla="*/ 258 w 717"/>
                    <a:gd name="T9" fmla="*/ 382 h 409"/>
                    <a:gd name="T10" fmla="*/ 316 w 717"/>
                    <a:gd name="T11" fmla="*/ 409 h 409"/>
                    <a:gd name="T12" fmla="*/ 717 w 717"/>
                    <a:gd name="T13" fmla="*/ 327 h 409"/>
                    <a:gd name="T14" fmla="*/ 545 w 717"/>
                    <a:gd name="T15" fmla="*/ 191 h 409"/>
                    <a:gd name="T16" fmla="*/ 574 w 717"/>
                    <a:gd name="T17" fmla="*/ 28 h 409"/>
                    <a:gd name="T18" fmla="*/ 545 w 717"/>
                    <a:gd name="T19" fmla="*/ 0 h 409"/>
                    <a:gd name="T20" fmla="*/ 316 w 717"/>
                    <a:gd name="T21" fmla="*/ 0 h 409"/>
                    <a:gd name="T22" fmla="*/ 316 w 717"/>
                    <a:gd name="T23" fmla="*/ 82 h 409"/>
                    <a:gd name="T24" fmla="*/ 0 w 717"/>
                    <a:gd name="T25" fmla="*/ 82 h 4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7"/>
                    <a:gd name="T40" fmla="*/ 0 h 409"/>
                    <a:gd name="T41" fmla="*/ 717 w 717"/>
                    <a:gd name="T42" fmla="*/ 409 h 4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7" h="409">
                      <a:moveTo>
                        <a:pt x="0" y="82"/>
                      </a:moveTo>
                      <a:lnTo>
                        <a:pt x="57" y="164"/>
                      </a:lnTo>
                      <a:lnTo>
                        <a:pt x="144" y="191"/>
                      </a:lnTo>
                      <a:lnTo>
                        <a:pt x="230" y="273"/>
                      </a:lnTo>
                      <a:lnTo>
                        <a:pt x="258" y="382"/>
                      </a:lnTo>
                      <a:lnTo>
                        <a:pt x="316" y="409"/>
                      </a:lnTo>
                      <a:lnTo>
                        <a:pt x="717" y="327"/>
                      </a:lnTo>
                      <a:lnTo>
                        <a:pt x="545" y="191"/>
                      </a:lnTo>
                      <a:lnTo>
                        <a:pt x="574" y="28"/>
                      </a:lnTo>
                      <a:lnTo>
                        <a:pt x="545" y="0"/>
                      </a:lnTo>
                      <a:lnTo>
                        <a:pt x="316" y="0"/>
                      </a:lnTo>
                      <a:lnTo>
                        <a:pt x="316" y="82"/>
                      </a:lnTo>
                      <a:lnTo>
                        <a:pt x="0" y="82"/>
                      </a:lnTo>
                      <a:close/>
                    </a:path>
                  </a:pathLst>
                </a:custGeom>
                <a:solidFill>
                  <a:srgbClr val="FFFF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3" name="Freeform 243"/>
                <p:cNvSpPr>
                  <a:spLocks/>
                </p:cNvSpPr>
                <p:nvPr/>
              </p:nvSpPr>
              <p:spPr bwMode="auto">
                <a:xfrm>
                  <a:off x="1184" y="1470"/>
                  <a:ext cx="717" cy="409"/>
                </a:xfrm>
                <a:custGeom>
                  <a:avLst/>
                  <a:gdLst>
                    <a:gd name="T0" fmla="*/ 0 w 717"/>
                    <a:gd name="T1" fmla="*/ 82 h 409"/>
                    <a:gd name="T2" fmla="*/ 57 w 717"/>
                    <a:gd name="T3" fmla="*/ 164 h 409"/>
                    <a:gd name="T4" fmla="*/ 144 w 717"/>
                    <a:gd name="T5" fmla="*/ 191 h 409"/>
                    <a:gd name="T6" fmla="*/ 230 w 717"/>
                    <a:gd name="T7" fmla="*/ 273 h 409"/>
                    <a:gd name="T8" fmla="*/ 258 w 717"/>
                    <a:gd name="T9" fmla="*/ 382 h 409"/>
                    <a:gd name="T10" fmla="*/ 316 w 717"/>
                    <a:gd name="T11" fmla="*/ 409 h 409"/>
                    <a:gd name="T12" fmla="*/ 717 w 717"/>
                    <a:gd name="T13" fmla="*/ 327 h 409"/>
                    <a:gd name="T14" fmla="*/ 545 w 717"/>
                    <a:gd name="T15" fmla="*/ 191 h 409"/>
                    <a:gd name="T16" fmla="*/ 574 w 717"/>
                    <a:gd name="T17" fmla="*/ 28 h 409"/>
                    <a:gd name="T18" fmla="*/ 545 w 717"/>
                    <a:gd name="T19" fmla="*/ 0 h 409"/>
                    <a:gd name="T20" fmla="*/ 316 w 717"/>
                    <a:gd name="T21" fmla="*/ 0 h 409"/>
                    <a:gd name="T22" fmla="*/ 316 w 717"/>
                    <a:gd name="T23" fmla="*/ 82 h 409"/>
                    <a:gd name="T24" fmla="*/ 0 w 717"/>
                    <a:gd name="T25" fmla="*/ 82 h 4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7"/>
                    <a:gd name="T40" fmla="*/ 0 h 409"/>
                    <a:gd name="T41" fmla="*/ 717 w 717"/>
                    <a:gd name="T42" fmla="*/ 409 h 4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7" h="409">
                      <a:moveTo>
                        <a:pt x="0" y="82"/>
                      </a:moveTo>
                      <a:lnTo>
                        <a:pt x="57" y="164"/>
                      </a:lnTo>
                      <a:lnTo>
                        <a:pt x="144" y="191"/>
                      </a:lnTo>
                      <a:lnTo>
                        <a:pt x="230" y="273"/>
                      </a:lnTo>
                      <a:lnTo>
                        <a:pt x="258" y="382"/>
                      </a:lnTo>
                      <a:lnTo>
                        <a:pt x="316" y="409"/>
                      </a:lnTo>
                      <a:lnTo>
                        <a:pt x="717" y="327"/>
                      </a:lnTo>
                      <a:lnTo>
                        <a:pt x="545" y="191"/>
                      </a:lnTo>
                      <a:lnTo>
                        <a:pt x="574" y="28"/>
                      </a:lnTo>
                      <a:lnTo>
                        <a:pt x="545" y="0"/>
                      </a:lnTo>
                      <a:lnTo>
                        <a:pt x="316" y="0"/>
                      </a:lnTo>
                      <a:lnTo>
                        <a:pt x="316" y="82"/>
                      </a:lnTo>
                      <a:lnTo>
                        <a:pt x="0" y="82"/>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56" name="Group 244"/>
              <p:cNvGrpSpPr>
                <a:grpSpLocks/>
              </p:cNvGrpSpPr>
              <p:nvPr/>
            </p:nvGrpSpPr>
            <p:grpSpPr bwMode="auto">
              <a:xfrm>
                <a:off x="1728" y="1335"/>
                <a:ext cx="345" cy="597"/>
                <a:chOff x="1728" y="1335"/>
                <a:chExt cx="345" cy="597"/>
              </a:xfrm>
            </p:grpSpPr>
            <p:sp>
              <p:nvSpPr>
                <p:cNvPr id="2600" name="Freeform 245"/>
                <p:cNvSpPr>
                  <a:spLocks/>
                </p:cNvSpPr>
                <p:nvPr/>
              </p:nvSpPr>
              <p:spPr bwMode="auto">
                <a:xfrm>
                  <a:off x="1728" y="1335"/>
                  <a:ext cx="345" cy="597"/>
                </a:xfrm>
                <a:custGeom>
                  <a:avLst/>
                  <a:gdLst>
                    <a:gd name="T0" fmla="*/ 0 w 345"/>
                    <a:gd name="T1" fmla="*/ 136 h 597"/>
                    <a:gd name="T2" fmla="*/ 29 w 345"/>
                    <a:gd name="T3" fmla="*/ 163 h 597"/>
                    <a:gd name="T4" fmla="*/ 0 w 345"/>
                    <a:gd name="T5" fmla="*/ 326 h 597"/>
                    <a:gd name="T6" fmla="*/ 173 w 345"/>
                    <a:gd name="T7" fmla="*/ 461 h 597"/>
                    <a:gd name="T8" fmla="*/ 258 w 345"/>
                    <a:gd name="T9" fmla="*/ 597 h 597"/>
                    <a:gd name="T10" fmla="*/ 345 w 345"/>
                    <a:gd name="T11" fmla="*/ 597 h 597"/>
                    <a:gd name="T12" fmla="*/ 345 w 345"/>
                    <a:gd name="T13" fmla="*/ 0 h 597"/>
                    <a:gd name="T14" fmla="*/ 202 w 345"/>
                    <a:gd name="T15" fmla="*/ 0 h 597"/>
                    <a:gd name="T16" fmla="*/ 58 w 345"/>
                    <a:gd name="T17" fmla="*/ 0 h 597"/>
                    <a:gd name="T18" fmla="*/ 0 w 345"/>
                    <a:gd name="T19" fmla="*/ 136 h 5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5"/>
                    <a:gd name="T31" fmla="*/ 0 h 597"/>
                    <a:gd name="T32" fmla="*/ 345 w 345"/>
                    <a:gd name="T33" fmla="*/ 597 h 5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5" h="597">
                      <a:moveTo>
                        <a:pt x="0" y="136"/>
                      </a:moveTo>
                      <a:lnTo>
                        <a:pt x="29" y="163"/>
                      </a:lnTo>
                      <a:lnTo>
                        <a:pt x="0" y="326"/>
                      </a:lnTo>
                      <a:lnTo>
                        <a:pt x="173" y="461"/>
                      </a:lnTo>
                      <a:lnTo>
                        <a:pt x="258" y="597"/>
                      </a:lnTo>
                      <a:lnTo>
                        <a:pt x="345" y="597"/>
                      </a:lnTo>
                      <a:lnTo>
                        <a:pt x="345" y="0"/>
                      </a:lnTo>
                      <a:lnTo>
                        <a:pt x="202" y="0"/>
                      </a:lnTo>
                      <a:lnTo>
                        <a:pt x="58" y="0"/>
                      </a:lnTo>
                      <a:lnTo>
                        <a:pt x="0" y="136"/>
                      </a:lnTo>
                      <a:close/>
                    </a:path>
                  </a:pathLst>
                </a:custGeom>
                <a:solidFill>
                  <a:srgbClr val="FFFF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1" name="Freeform 246"/>
                <p:cNvSpPr>
                  <a:spLocks/>
                </p:cNvSpPr>
                <p:nvPr/>
              </p:nvSpPr>
              <p:spPr bwMode="auto">
                <a:xfrm>
                  <a:off x="1728" y="1335"/>
                  <a:ext cx="345" cy="597"/>
                </a:xfrm>
                <a:custGeom>
                  <a:avLst/>
                  <a:gdLst>
                    <a:gd name="T0" fmla="*/ 0 w 345"/>
                    <a:gd name="T1" fmla="*/ 136 h 597"/>
                    <a:gd name="T2" fmla="*/ 29 w 345"/>
                    <a:gd name="T3" fmla="*/ 163 h 597"/>
                    <a:gd name="T4" fmla="*/ 0 w 345"/>
                    <a:gd name="T5" fmla="*/ 326 h 597"/>
                    <a:gd name="T6" fmla="*/ 173 w 345"/>
                    <a:gd name="T7" fmla="*/ 461 h 597"/>
                    <a:gd name="T8" fmla="*/ 258 w 345"/>
                    <a:gd name="T9" fmla="*/ 597 h 597"/>
                    <a:gd name="T10" fmla="*/ 345 w 345"/>
                    <a:gd name="T11" fmla="*/ 597 h 597"/>
                    <a:gd name="T12" fmla="*/ 345 w 345"/>
                    <a:gd name="T13" fmla="*/ 0 h 597"/>
                    <a:gd name="T14" fmla="*/ 202 w 345"/>
                    <a:gd name="T15" fmla="*/ 0 h 597"/>
                    <a:gd name="T16" fmla="*/ 58 w 345"/>
                    <a:gd name="T17" fmla="*/ 0 h 597"/>
                    <a:gd name="T18" fmla="*/ 0 w 345"/>
                    <a:gd name="T19" fmla="*/ 136 h 5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5"/>
                    <a:gd name="T31" fmla="*/ 0 h 597"/>
                    <a:gd name="T32" fmla="*/ 345 w 345"/>
                    <a:gd name="T33" fmla="*/ 597 h 5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5" h="597">
                      <a:moveTo>
                        <a:pt x="0" y="136"/>
                      </a:moveTo>
                      <a:lnTo>
                        <a:pt x="29" y="163"/>
                      </a:lnTo>
                      <a:lnTo>
                        <a:pt x="0" y="326"/>
                      </a:lnTo>
                      <a:lnTo>
                        <a:pt x="173" y="461"/>
                      </a:lnTo>
                      <a:lnTo>
                        <a:pt x="258" y="597"/>
                      </a:lnTo>
                      <a:lnTo>
                        <a:pt x="345" y="597"/>
                      </a:lnTo>
                      <a:lnTo>
                        <a:pt x="345" y="0"/>
                      </a:lnTo>
                      <a:lnTo>
                        <a:pt x="202" y="0"/>
                      </a:lnTo>
                      <a:lnTo>
                        <a:pt x="58" y="0"/>
                      </a:lnTo>
                      <a:lnTo>
                        <a:pt x="0" y="136"/>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57" name="Group 247"/>
              <p:cNvGrpSpPr>
                <a:grpSpLocks/>
              </p:cNvGrpSpPr>
              <p:nvPr/>
            </p:nvGrpSpPr>
            <p:grpSpPr bwMode="auto">
              <a:xfrm>
                <a:off x="2073" y="1253"/>
                <a:ext cx="431" cy="787"/>
                <a:chOff x="2073" y="1253"/>
                <a:chExt cx="431" cy="787"/>
              </a:xfrm>
            </p:grpSpPr>
            <p:sp>
              <p:nvSpPr>
                <p:cNvPr id="2598" name="Freeform 248"/>
                <p:cNvSpPr>
                  <a:spLocks/>
                </p:cNvSpPr>
                <p:nvPr/>
              </p:nvSpPr>
              <p:spPr bwMode="auto">
                <a:xfrm>
                  <a:off x="2073" y="1253"/>
                  <a:ext cx="431" cy="787"/>
                </a:xfrm>
                <a:custGeom>
                  <a:avLst/>
                  <a:gdLst>
                    <a:gd name="T0" fmla="*/ 0 w 431"/>
                    <a:gd name="T1" fmla="*/ 299 h 787"/>
                    <a:gd name="T2" fmla="*/ 0 w 431"/>
                    <a:gd name="T3" fmla="*/ 733 h 787"/>
                    <a:gd name="T4" fmla="*/ 57 w 431"/>
                    <a:gd name="T5" fmla="*/ 787 h 787"/>
                    <a:gd name="T6" fmla="*/ 57 w 431"/>
                    <a:gd name="T7" fmla="*/ 707 h 787"/>
                    <a:gd name="T8" fmla="*/ 172 w 431"/>
                    <a:gd name="T9" fmla="*/ 733 h 787"/>
                    <a:gd name="T10" fmla="*/ 143 w 431"/>
                    <a:gd name="T11" fmla="*/ 652 h 787"/>
                    <a:gd name="T12" fmla="*/ 201 w 431"/>
                    <a:gd name="T13" fmla="*/ 625 h 787"/>
                    <a:gd name="T14" fmla="*/ 143 w 431"/>
                    <a:gd name="T15" fmla="*/ 517 h 787"/>
                    <a:gd name="T16" fmla="*/ 258 w 431"/>
                    <a:gd name="T17" fmla="*/ 571 h 787"/>
                    <a:gd name="T18" fmla="*/ 172 w 431"/>
                    <a:gd name="T19" fmla="*/ 435 h 787"/>
                    <a:gd name="T20" fmla="*/ 287 w 431"/>
                    <a:gd name="T21" fmla="*/ 272 h 787"/>
                    <a:gd name="T22" fmla="*/ 431 w 431"/>
                    <a:gd name="T23" fmla="*/ 245 h 787"/>
                    <a:gd name="T24" fmla="*/ 402 w 431"/>
                    <a:gd name="T25" fmla="*/ 191 h 787"/>
                    <a:gd name="T26" fmla="*/ 402 w 431"/>
                    <a:gd name="T27" fmla="*/ 28 h 787"/>
                    <a:gd name="T28" fmla="*/ 345 w 431"/>
                    <a:gd name="T29" fmla="*/ 28 h 787"/>
                    <a:gd name="T30" fmla="*/ 201 w 431"/>
                    <a:gd name="T31" fmla="*/ 109 h 787"/>
                    <a:gd name="T32" fmla="*/ 86 w 431"/>
                    <a:gd name="T33" fmla="*/ 0 h 787"/>
                    <a:gd name="T34" fmla="*/ 86 w 431"/>
                    <a:gd name="T35" fmla="*/ 82 h 787"/>
                    <a:gd name="T36" fmla="*/ 0 w 431"/>
                    <a:gd name="T37" fmla="*/ 82 h 787"/>
                    <a:gd name="T38" fmla="*/ 0 w 431"/>
                    <a:gd name="T39" fmla="*/ 299 h 7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1"/>
                    <a:gd name="T61" fmla="*/ 0 h 787"/>
                    <a:gd name="T62" fmla="*/ 431 w 431"/>
                    <a:gd name="T63" fmla="*/ 787 h 7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1" h="787">
                      <a:moveTo>
                        <a:pt x="0" y="299"/>
                      </a:moveTo>
                      <a:lnTo>
                        <a:pt x="0" y="733"/>
                      </a:lnTo>
                      <a:lnTo>
                        <a:pt x="57" y="787"/>
                      </a:lnTo>
                      <a:lnTo>
                        <a:pt x="57" y="707"/>
                      </a:lnTo>
                      <a:lnTo>
                        <a:pt x="172" y="733"/>
                      </a:lnTo>
                      <a:lnTo>
                        <a:pt x="143" y="652"/>
                      </a:lnTo>
                      <a:lnTo>
                        <a:pt x="201" y="625"/>
                      </a:lnTo>
                      <a:lnTo>
                        <a:pt x="143" y="517"/>
                      </a:lnTo>
                      <a:lnTo>
                        <a:pt x="258" y="571"/>
                      </a:lnTo>
                      <a:lnTo>
                        <a:pt x="172" y="435"/>
                      </a:lnTo>
                      <a:lnTo>
                        <a:pt x="287" y="272"/>
                      </a:lnTo>
                      <a:lnTo>
                        <a:pt x="431" y="245"/>
                      </a:lnTo>
                      <a:lnTo>
                        <a:pt x="402" y="191"/>
                      </a:lnTo>
                      <a:lnTo>
                        <a:pt x="402" y="28"/>
                      </a:lnTo>
                      <a:lnTo>
                        <a:pt x="345" y="28"/>
                      </a:lnTo>
                      <a:lnTo>
                        <a:pt x="201" y="109"/>
                      </a:lnTo>
                      <a:lnTo>
                        <a:pt x="86" y="0"/>
                      </a:lnTo>
                      <a:lnTo>
                        <a:pt x="86" y="82"/>
                      </a:lnTo>
                      <a:lnTo>
                        <a:pt x="0" y="82"/>
                      </a:lnTo>
                      <a:lnTo>
                        <a:pt x="0" y="299"/>
                      </a:lnTo>
                      <a:close/>
                    </a:path>
                  </a:pathLst>
                </a:custGeom>
                <a:solidFill>
                  <a:srgbClr val="FFFF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9" name="Freeform 249"/>
                <p:cNvSpPr>
                  <a:spLocks/>
                </p:cNvSpPr>
                <p:nvPr/>
              </p:nvSpPr>
              <p:spPr bwMode="auto">
                <a:xfrm>
                  <a:off x="2073" y="1253"/>
                  <a:ext cx="431" cy="787"/>
                </a:xfrm>
                <a:custGeom>
                  <a:avLst/>
                  <a:gdLst>
                    <a:gd name="T0" fmla="*/ 0 w 431"/>
                    <a:gd name="T1" fmla="*/ 299 h 787"/>
                    <a:gd name="T2" fmla="*/ 0 w 431"/>
                    <a:gd name="T3" fmla="*/ 733 h 787"/>
                    <a:gd name="T4" fmla="*/ 57 w 431"/>
                    <a:gd name="T5" fmla="*/ 787 h 787"/>
                    <a:gd name="T6" fmla="*/ 57 w 431"/>
                    <a:gd name="T7" fmla="*/ 707 h 787"/>
                    <a:gd name="T8" fmla="*/ 172 w 431"/>
                    <a:gd name="T9" fmla="*/ 733 h 787"/>
                    <a:gd name="T10" fmla="*/ 143 w 431"/>
                    <a:gd name="T11" fmla="*/ 652 h 787"/>
                    <a:gd name="T12" fmla="*/ 201 w 431"/>
                    <a:gd name="T13" fmla="*/ 625 h 787"/>
                    <a:gd name="T14" fmla="*/ 143 w 431"/>
                    <a:gd name="T15" fmla="*/ 517 h 787"/>
                    <a:gd name="T16" fmla="*/ 258 w 431"/>
                    <a:gd name="T17" fmla="*/ 571 h 787"/>
                    <a:gd name="T18" fmla="*/ 172 w 431"/>
                    <a:gd name="T19" fmla="*/ 435 h 787"/>
                    <a:gd name="T20" fmla="*/ 287 w 431"/>
                    <a:gd name="T21" fmla="*/ 272 h 787"/>
                    <a:gd name="T22" fmla="*/ 431 w 431"/>
                    <a:gd name="T23" fmla="*/ 245 h 787"/>
                    <a:gd name="T24" fmla="*/ 402 w 431"/>
                    <a:gd name="T25" fmla="*/ 191 h 787"/>
                    <a:gd name="T26" fmla="*/ 402 w 431"/>
                    <a:gd name="T27" fmla="*/ 28 h 787"/>
                    <a:gd name="T28" fmla="*/ 345 w 431"/>
                    <a:gd name="T29" fmla="*/ 28 h 787"/>
                    <a:gd name="T30" fmla="*/ 201 w 431"/>
                    <a:gd name="T31" fmla="*/ 109 h 787"/>
                    <a:gd name="T32" fmla="*/ 86 w 431"/>
                    <a:gd name="T33" fmla="*/ 0 h 787"/>
                    <a:gd name="T34" fmla="*/ 86 w 431"/>
                    <a:gd name="T35" fmla="*/ 82 h 787"/>
                    <a:gd name="T36" fmla="*/ 0 w 431"/>
                    <a:gd name="T37" fmla="*/ 82 h 787"/>
                    <a:gd name="T38" fmla="*/ 0 w 431"/>
                    <a:gd name="T39" fmla="*/ 299 h 7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1"/>
                    <a:gd name="T61" fmla="*/ 0 h 787"/>
                    <a:gd name="T62" fmla="*/ 431 w 431"/>
                    <a:gd name="T63" fmla="*/ 787 h 7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1" h="787">
                      <a:moveTo>
                        <a:pt x="0" y="299"/>
                      </a:moveTo>
                      <a:lnTo>
                        <a:pt x="0" y="733"/>
                      </a:lnTo>
                      <a:lnTo>
                        <a:pt x="57" y="787"/>
                      </a:lnTo>
                      <a:lnTo>
                        <a:pt x="57" y="707"/>
                      </a:lnTo>
                      <a:lnTo>
                        <a:pt x="172" y="733"/>
                      </a:lnTo>
                      <a:lnTo>
                        <a:pt x="143" y="652"/>
                      </a:lnTo>
                      <a:lnTo>
                        <a:pt x="201" y="625"/>
                      </a:lnTo>
                      <a:lnTo>
                        <a:pt x="143" y="517"/>
                      </a:lnTo>
                      <a:lnTo>
                        <a:pt x="258" y="571"/>
                      </a:lnTo>
                      <a:lnTo>
                        <a:pt x="172" y="435"/>
                      </a:lnTo>
                      <a:lnTo>
                        <a:pt x="287" y="272"/>
                      </a:lnTo>
                      <a:lnTo>
                        <a:pt x="431" y="245"/>
                      </a:lnTo>
                      <a:lnTo>
                        <a:pt x="402" y="191"/>
                      </a:lnTo>
                      <a:lnTo>
                        <a:pt x="402" y="28"/>
                      </a:lnTo>
                      <a:lnTo>
                        <a:pt x="345" y="28"/>
                      </a:lnTo>
                      <a:lnTo>
                        <a:pt x="201" y="109"/>
                      </a:lnTo>
                      <a:lnTo>
                        <a:pt x="86" y="0"/>
                      </a:lnTo>
                      <a:lnTo>
                        <a:pt x="86" y="82"/>
                      </a:lnTo>
                      <a:lnTo>
                        <a:pt x="0" y="82"/>
                      </a:lnTo>
                      <a:lnTo>
                        <a:pt x="0" y="299"/>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58" name="Group 250"/>
              <p:cNvGrpSpPr>
                <a:grpSpLocks/>
              </p:cNvGrpSpPr>
              <p:nvPr/>
            </p:nvGrpSpPr>
            <p:grpSpPr bwMode="auto">
              <a:xfrm>
                <a:off x="2218" y="1498"/>
                <a:ext cx="458" cy="760"/>
                <a:chOff x="2218" y="1498"/>
                <a:chExt cx="458" cy="760"/>
              </a:xfrm>
            </p:grpSpPr>
            <p:sp>
              <p:nvSpPr>
                <p:cNvPr id="2596" name="Freeform 251"/>
                <p:cNvSpPr>
                  <a:spLocks/>
                </p:cNvSpPr>
                <p:nvPr/>
              </p:nvSpPr>
              <p:spPr bwMode="auto">
                <a:xfrm>
                  <a:off x="2218" y="1498"/>
                  <a:ext cx="458" cy="760"/>
                </a:xfrm>
                <a:custGeom>
                  <a:avLst/>
                  <a:gdLst>
                    <a:gd name="T0" fmla="*/ 286 w 458"/>
                    <a:gd name="T1" fmla="*/ 0 h 760"/>
                    <a:gd name="T2" fmla="*/ 143 w 458"/>
                    <a:gd name="T3" fmla="*/ 27 h 760"/>
                    <a:gd name="T4" fmla="*/ 28 w 458"/>
                    <a:gd name="T5" fmla="*/ 190 h 760"/>
                    <a:gd name="T6" fmla="*/ 114 w 458"/>
                    <a:gd name="T7" fmla="*/ 326 h 760"/>
                    <a:gd name="T8" fmla="*/ 0 w 458"/>
                    <a:gd name="T9" fmla="*/ 272 h 760"/>
                    <a:gd name="T10" fmla="*/ 57 w 458"/>
                    <a:gd name="T11" fmla="*/ 380 h 760"/>
                    <a:gd name="T12" fmla="*/ 0 w 458"/>
                    <a:gd name="T13" fmla="*/ 408 h 760"/>
                    <a:gd name="T14" fmla="*/ 28 w 458"/>
                    <a:gd name="T15" fmla="*/ 488 h 760"/>
                    <a:gd name="T16" fmla="*/ 172 w 458"/>
                    <a:gd name="T17" fmla="*/ 570 h 760"/>
                    <a:gd name="T18" fmla="*/ 143 w 458"/>
                    <a:gd name="T19" fmla="*/ 706 h 760"/>
                    <a:gd name="T20" fmla="*/ 229 w 458"/>
                    <a:gd name="T21" fmla="*/ 760 h 760"/>
                    <a:gd name="T22" fmla="*/ 286 w 458"/>
                    <a:gd name="T23" fmla="*/ 706 h 760"/>
                    <a:gd name="T24" fmla="*/ 229 w 458"/>
                    <a:gd name="T25" fmla="*/ 624 h 760"/>
                    <a:gd name="T26" fmla="*/ 258 w 458"/>
                    <a:gd name="T27" fmla="*/ 570 h 760"/>
                    <a:gd name="T28" fmla="*/ 200 w 458"/>
                    <a:gd name="T29" fmla="*/ 488 h 760"/>
                    <a:gd name="T30" fmla="*/ 286 w 458"/>
                    <a:gd name="T31" fmla="*/ 488 h 760"/>
                    <a:gd name="T32" fmla="*/ 344 w 458"/>
                    <a:gd name="T33" fmla="*/ 435 h 760"/>
                    <a:gd name="T34" fmla="*/ 258 w 458"/>
                    <a:gd name="T35" fmla="*/ 353 h 760"/>
                    <a:gd name="T36" fmla="*/ 372 w 458"/>
                    <a:gd name="T37" fmla="*/ 380 h 760"/>
                    <a:gd name="T38" fmla="*/ 315 w 458"/>
                    <a:gd name="T39" fmla="*/ 217 h 760"/>
                    <a:gd name="T40" fmla="*/ 401 w 458"/>
                    <a:gd name="T41" fmla="*/ 190 h 760"/>
                    <a:gd name="T42" fmla="*/ 315 w 458"/>
                    <a:gd name="T43" fmla="*/ 135 h 760"/>
                    <a:gd name="T44" fmla="*/ 430 w 458"/>
                    <a:gd name="T45" fmla="*/ 135 h 760"/>
                    <a:gd name="T46" fmla="*/ 458 w 458"/>
                    <a:gd name="T47" fmla="*/ 0 h 760"/>
                    <a:gd name="T48" fmla="*/ 286 w 458"/>
                    <a:gd name="T49" fmla="*/ 0 h 7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8"/>
                    <a:gd name="T76" fmla="*/ 0 h 760"/>
                    <a:gd name="T77" fmla="*/ 458 w 458"/>
                    <a:gd name="T78" fmla="*/ 760 h 7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8" h="760">
                      <a:moveTo>
                        <a:pt x="286" y="0"/>
                      </a:moveTo>
                      <a:lnTo>
                        <a:pt x="143" y="27"/>
                      </a:lnTo>
                      <a:lnTo>
                        <a:pt x="28" y="190"/>
                      </a:lnTo>
                      <a:lnTo>
                        <a:pt x="114" y="326"/>
                      </a:lnTo>
                      <a:lnTo>
                        <a:pt x="0" y="272"/>
                      </a:lnTo>
                      <a:lnTo>
                        <a:pt x="57" y="380"/>
                      </a:lnTo>
                      <a:lnTo>
                        <a:pt x="0" y="408"/>
                      </a:lnTo>
                      <a:lnTo>
                        <a:pt x="28" y="488"/>
                      </a:lnTo>
                      <a:lnTo>
                        <a:pt x="172" y="570"/>
                      </a:lnTo>
                      <a:lnTo>
                        <a:pt x="143" y="706"/>
                      </a:lnTo>
                      <a:lnTo>
                        <a:pt x="229" y="760"/>
                      </a:lnTo>
                      <a:lnTo>
                        <a:pt x="286" y="706"/>
                      </a:lnTo>
                      <a:lnTo>
                        <a:pt x="229" y="624"/>
                      </a:lnTo>
                      <a:lnTo>
                        <a:pt x="258" y="570"/>
                      </a:lnTo>
                      <a:lnTo>
                        <a:pt x="200" y="488"/>
                      </a:lnTo>
                      <a:lnTo>
                        <a:pt x="286" y="488"/>
                      </a:lnTo>
                      <a:lnTo>
                        <a:pt x="344" y="435"/>
                      </a:lnTo>
                      <a:lnTo>
                        <a:pt x="258" y="353"/>
                      </a:lnTo>
                      <a:lnTo>
                        <a:pt x="372" y="380"/>
                      </a:lnTo>
                      <a:lnTo>
                        <a:pt x="315" y="217"/>
                      </a:lnTo>
                      <a:lnTo>
                        <a:pt x="401" y="190"/>
                      </a:lnTo>
                      <a:lnTo>
                        <a:pt x="315" y="135"/>
                      </a:lnTo>
                      <a:lnTo>
                        <a:pt x="430" y="135"/>
                      </a:lnTo>
                      <a:lnTo>
                        <a:pt x="458" y="0"/>
                      </a:lnTo>
                      <a:lnTo>
                        <a:pt x="286" y="0"/>
                      </a:lnTo>
                      <a:close/>
                    </a:path>
                  </a:pathLst>
                </a:custGeom>
                <a:solidFill>
                  <a:srgbClr val="FFFF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7" name="Freeform 252"/>
                <p:cNvSpPr>
                  <a:spLocks/>
                </p:cNvSpPr>
                <p:nvPr/>
              </p:nvSpPr>
              <p:spPr bwMode="auto">
                <a:xfrm>
                  <a:off x="2218" y="1498"/>
                  <a:ext cx="458" cy="760"/>
                </a:xfrm>
                <a:custGeom>
                  <a:avLst/>
                  <a:gdLst>
                    <a:gd name="T0" fmla="*/ 286 w 458"/>
                    <a:gd name="T1" fmla="*/ 0 h 760"/>
                    <a:gd name="T2" fmla="*/ 143 w 458"/>
                    <a:gd name="T3" fmla="*/ 27 h 760"/>
                    <a:gd name="T4" fmla="*/ 28 w 458"/>
                    <a:gd name="T5" fmla="*/ 190 h 760"/>
                    <a:gd name="T6" fmla="*/ 114 w 458"/>
                    <a:gd name="T7" fmla="*/ 326 h 760"/>
                    <a:gd name="T8" fmla="*/ 0 w 458"/>
                    <a:gd name="T9" fmla="*/ 272 h 760"/>
                    <a:gd name="T10" fmla="*/ 57 w 458"/>
                    <a:gd name="T11" fmla="*/ 380 h 760"/>
                    <a:gd name="T12" fmla="*/ 0 w 458"/>
                    <a:gd name="T13" fmla="*/ 408 h 760"/>
                    <a:gd name="T14" fmla="*/ 28 w 458"/>
                    <a:gd name="T15" fmla="*/ 488 h 760"/>
                    <a:gd name="T16" fmla="*/ 172 w 458"/>
                    <a:gd name="T17" fmla="*/ 570 h 760"/>
                    <a:gd name="T18" fmla="*/ 143 w 458"/>
                    <a:gd name="T19" fmla="*/ 706 h 760"/>
                    <a:gd name="T20" fmla="*/ 229 w 458"/>
                    <a:gd name="T21" fmla="*/ 760 h 760"/>
                    <a:gd name="T22" fmla="*/ 286 w 458"/>
                    <a:gd name="T23" fmla="*/ 706 h 760"/>
                    <a:gd name="T24" fmla="*/ 229 w 458"/>
                    <a:gd name="T25" fmla="*/ 624 h 760"/>
                    <a:gd name="T26" fmla="*/ 258 w 458"/>
                    <a:gd name="T27" fmla="*/ 570 h 760"/>
                    <a:gd name="T28" fmla="*/ 200 w 458"/>
                    <a:gd name="T29" fmla="*/ 488 h 760"/>
                    <a:gd name="T30" fmla="*/ 286 w 458"/>
                    <a:gd name="T31" fmla="*/ 488 h 760"/>
                    <a:gd name="T32" fmla="*/ 344 w 458"/>
                    <a:gd name="T33" fmla="*/ 435 h 760"/>
                    <a:gd name="T34" fmla="*/ 258 w 458"/>
                    <a:gd name="T35" fmla="*/ 353 h 760"/>
                    <a:gd name="T36" fmla="*/ 372 w 458"/>
                    <a:gd name="T37" fmla="*/ 380 h 760"/>
                    <a:gd name="T38" fmla="*/ 315 w 458"/>
                    <a:gd name="T39" fmla="*/ 217 h 760"/>
                    <a:gd name="T40" fmla="*/ 401 w 458"/>
                    <a:gd name="T41" fmla="*/ 190 h 760"/>
                    <a:gd name="T42" fmla="*/ 315 w 458"/>
                    <a:gd name="T43" fmla="*/ 135 h 760"/>
                    <a:gd name="T44" fmla="*/ 430 w 458"/>
                    <a:gd name="T45" fmla="*/ 135 h 760"/>
                    <a:gd name="T46" fmla="*/ 458 w 458"/>
                    <a:gd name="T47" fmla="*/ 0 h 760"/>
                    <a:gd name="T48" fmla="*/ 286 w 458"/>
                    <a:gd name="T49" fmla="*/ 0 h 7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8"/>
                    <a:gd name="T76" fmla="*/ 0 h 760"/>
                    <a:gd name="T77" fmla="*/ 458 w 458"/>
                    <a:gd name="T78" fmla="*/ 760 h 7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8" h="760">
                      <a:moveTo>
                        <a:pt x="286" y="0"/>
                      </a:moveTo>
                      <a:lnTo>
                        <a:pt x="143" y="27"/>
                      </a:lnTo>
                      <a:lnTo>
                        <a:pt x="28" y="190"/>
                      </a:lnTo>
                      <a:lnTo>
                        <a:pt x="114" y="326"/>
                      </a:lnTo>
                      <a:lnTo>
                        <a:pt x="0" y="272"/>
                      </a:lnTo>
                      <a:lnTo>
                        <a:pt x="57" y="380"/>
                      </a:lnTo>
                      <a:lnTo>
                        <a:pt x="0" y="408"/>
                      </a:lnTo>
                      <a:lnTo>
                        <a:pt x="28" y="488"/>
                      </a:lnTo>
                      <a:lnTo>
                        <a:pt x="172" y="570"/>
                      </a:lnTo>
                      <a:lnTo>
                        <a:pt x="143" y="706"/>
                      </a:lnTo>
                      <a:lnTo>
                        <a:pt x="229" y="760"/>
                      </a:lnTo>
                      <a:lnTo>
                        <a:pt x="286" y="706"/>
                      </a:lnTo>
                      <a:lnTo>
                        <a:pt x="229" y="624"/>
                      </a:lnTo>
                      <a:lnTo>
                        <a:pt x="258" y="570"/>
                      </a:lnTo>
                      <a:lnTo>
                        <a:pt x="200" y="488"/>
                      </a:lnTo>
                      <a:lnTo>
                        <a:pt x="286" y="488"/>
                      </a:lnTo>
                      <a:lnTo>
                        <a:pt x="344" y="435"/>
                      </a:lnTo>
                      <a:lnTo>
                        <a:pt x="258" y="353"/>
                      </a:lnTo>
                      <a:lnTo>
                        <a:pt x="372" y="380"/>
                      </a:lnTo>
                      <a:lnTo>
                        <a:pt x="315" y="217"/>
                      </a:lnTo>
                      <a:lnTo>
                        <a:pt x="401" y="190"/>
                      </a:lnTo>
                      <a:lnTo>
                        <a:pt x="315" y="135"/>
                      </a:lnTo>
                      <a:lnTo>
                        <a:pt x="430" y="135"/>
                      </a:lnTo>
                      <a:lnTo>
                        <a:pt x="458" y="0"/>
                      </a:lnTo>
                      <a:lnTo>
                        <a:pt x="286"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59" name="Group 253"/>
              <p:cNvGrpSpPr>
                <a:grpSpLocks/>
              </p:cNvGrpSpPr>
              <p:nvPr/>
            </p:nvGrpSpPr>
            <p:grpSpPr bwMode="auto">
              <a:xfrm>
                <a:off x="323" y="1390"/>
                <a:ext cx="603" cy="678"/>
                <a:chOff x="323" y="1390"/>
                <a:chExt cx="603" cy="678"/>
              </a:xfrm>
            </p:grpSpPr>
            <p:sp>
              <p:nvSpPr>
                <p:cNvPr id="2594" name="Freeform 254"/>
                <p:cNvSpPr>
                  <a:spLocks/>
                </p:cNvSpPr>
                <p:nvPr/>
              </p:nvSpPr>
              <p:spPr bwMode="auto">
                <a:xfrm>
                  <a:off x="323" y="1390"/>
                  <a:ext cx="603" cy="678"/>
                </a:xfrm>
                <a:custGeom>
                  <a:avLst/>
                  <a:gdLst>
                    <a:gd name="T0" fmla="*/ 0 w 603"/>
                    <a:gd name="T1" fmla="*/ 0 h 678"/>
                    <a:gd name="T2" fmla="*/ 57 w 603"/>
                    <a:gd name="T3" fmla="*/ 163 h 678"/>
                    <a:gd name="T4" fmla="*/ 28 w 603"/>
                    <a:gd name="T5" fmla="*/ 272 h 678"/>
                    <a:gd name="T6" fmla="*/ 201 w 603"/>
                    <a:gd name="T7" fmla="*/ 516 h 678"/>
                    <a:gd name="T8" fmla="*/ 172 w 603"/>
                    <a:gd name="T9" fmla="*/ 571 h 678"/>
                    <a:gd name="T10" fmla="*/ 258 w 603"/>
                    <a:gd name="T11" fmla="*/ 678 h 678"/>
                    <a:gd name="T12" fmla="*/ 316 w 603"/>
                    <a:gd name="T13" fmla="*/ 678 h 678"/>
                    <a:gd name="T14" fmla="*/ 316 w 603"/>
                    <a:gd name="T15" fmla="*/ 624 h 678"/>
                    <a:gd name="T16" fmla="*/ 373 w 603"/>
                    <a:gd name="T17" fmla="*/ 597 h 678"/>
                    <a:gd name="T18" fmla="*/ 431 w 603"/>
                    <a:gd name="T19" fmla="*/ 597 h 678"/>
                    <a:gd name="T20" fmla="*/ 459 w 603"/>
                    <a:gd name="T21" fmla="*/ 516 h 678"/>
                    <a:gd name="T22" fmla="*/ 603 w 603"/>
                    <a:gd name="T23" fmla="*/ 516 h 678"/>
                    <a:gd name="T24" fmla="*/ 603 w 603"/>
                    <a:gd name="T25" fmla="*/ 326 h 678"/>
                    <a:gd name="T26" fmla="*/ 517 w 603"/>
                    <a:gd name="T27" fmla="*/ 326 h 678"/>
                    <a:gd name="T28" fmla="*/ 517 w 603"/>
                    <a:gd name="T29" fmla="*/ 135 h 678"/>
                    <a:gd name="T30" fmla="*/ 402 w 603"/>
                    <a:gd name="T31" fmla="*/ 135 h 678"/>
                    <a:gd name="T32" fmla="*/ 402 w 603"/>
                    <a:gd name="T33" fmla="*/ 0 h 678"/>
                    <a:gd name="T34" fmla="*/ 0 w 603"/>
                    <a:gd name="T35" fmla="*/ 0 h 6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3"/>
                    <a:gd name="T55" fmla="*/ 0 h 678"/>
                    <a:gd name="T56" fmla="*/ 603 w 603"/>
                    <a:gd name="T57" fmla="*/ 678 h 6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3" h="678">
                      <a:moveTo>
                        <a:pt x="0" y="0"/>
                      </a:moveTo>
                      <a:lnTo>
                        <a:pt x="57" y="163"/>
                      </a:lnTo>
                      <a:lnTo>
                        <a:pt x="28" y="272"/>
                      </a:lnTo>
                      <a:lnTo>
                        <a:pt x="201" y="516"/>
                      </a:lnTo>
                      <a:lnTo>
                        <a:pt x="172" y="571"/>
                      </a:lnTo>
                      <a:lnTo>
                        <a:pt x="258" y="678"/>
                      </a:lnTo>
                      <a:lnTo>
                        <a:pt x="316" y="678"/>
                      </a:lnTo>
                      <a:lnTo>
                        <a:pt x="316" y="624"/>
                      </a:lnTo>
                      <a:lnTo>
                        <a:pt x="373" y="597"/>
                      </a:lnTo>
                      <a:lnTo>
                        <a:pt x="431" y="597"/>
                      </a:lnTo>
                      <a:lnTo>
                        <a:pt x="459" y="516"/>
                      </a:lnTo>
                      <a:lnTo>
                        <a:pt x="603" y="516"/>
                      </a:lnTo>
                      <a:lnTo>
                        <a:pt x="603" y="326"/>
                      </a:lnTo>
                      <a:lnTo>
                        <a:pt x="517" y="326"/>
                      </a:lnTo>
                      <a:lnTo>
                        <a:pt x="517" y="135"/>
                      </a:lnTo>
                      <a:lnTo>
                        <a:pt x="402" y="135"/>
                      </a:lnTo>
                      <a:lnTo>
                        <a:pt x="402" y="0"/>
                      </a:lnTo>
                      <a:lnTo>
                        <a:pt x="0" y="0"/>
                      </a:lnTo>
                      <a:close/>
                    </a:path>
                  </a:pathLst>
                </a:custGeom>
                <a:solidFill>
                  <a:srgbClr val="FFFF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5" name="Freeform 255"/>
                <p:cNvSpPr>
                  <a:spLocks/>
                </p:cNvSpPr>
                <p:nvPr/>
              </p:nvSpPr>
              <p:spPr bwMode="auto">
                <a:xfrm>
                  <a:off x="323" y="1390"/>
                  <a:ext cx="603" cy="678"/>
                </a:xfrm>
                <a:custGeom>
                  <a:avLst/>
                  <a:gdLst>
                    <a:gd name="T0" fmla="*/ 0 w 603"/>
                    <a:gd name="T1" fmla="*/ 0 h 678"/>
                    <a:gd name="T2" fmla="*/ 57 w 603"/>
                    <a:gd name="T3" fmla="*/ 163 h 678"/>
                    <a:gd name="T4" fmla="*/ 28 w 603"/>
                    <a:gd name="T5" fmla="*/ 272 h 678"/>
                    <a:gd name="T6" fmla="*/ 201 w 603"/>
                    <a:gd name="T7" fmla="*/ 516 h 678"/>
                    <a:gd name="T8" fmla="*/ 172 w 603"/>
                    <a:gd name="T9" fmla="*/ 571 h 678"/>
                    <a:gd name="T10" fmla="*/ 258 w 603"/>
                    <a:gd name="T11" fmla="*/ 678 h 678"/>
                    <a:gd name="T12" fmla="*/ 316 w 603"/>
                    <a:gd name="T13" fmla="*/ 678 h 678"/>
                    <a:gd name="T14" fmla="*/ 316 w 603"/>
                    <a:gd name="T15" fmla="*/ 624 h 678"/>
                    <a:gd name="T16" fmla="*/ 373 w 603"/>
                    <a:gd name="T17" fmla="*/ 597 h 678"/>
                    <a:gd name="T18" fmla="*/ 431 w 603"/>
                    <a:gd name="T19" fmla="*/ 597 h 678"/>
                    <a:gd name="T20" fmla="*/ 459 w 603"/>
                    <a:gd name="T21" fmla="*/ 516 h 678"/>
                    <a:gd name="T22" fmla="*/ 603 w 603"/>
                    <a:gd name="T23" fmla="*/ 516 h 678"/>
                    <a:gd name="T24" fmla="*/ 603 w 603"/>
                    <a:gd name="T25" fmla="*/ 326 h 678"/>
                    <a:gd name="T26" fmla="*/ 517 w 603"/>
                    <a:gd name="T27" fmla="*/ 326 h 678"/>
                    <a:gd name="T28" fmla="*/ 517 w 603"/>
                    <a:gd name="T29" fmla="*/ 135 h 678"/>
                    <a:gd name="T30" fmla="*/ 402 w 603"/>
                    <a:gd name="T31" fmla="*/ 135 h 678"/>
                    <a:gd name="T32" fmla="*/ 402 w 603"/>
                    <a:gd name="T33" fmla="*/ 0 h 678"/>
                    <a:gd name="T34" fmla="*/ 0 w 603"/>
                    <a:gd name="T35" fmla="*/ 0 h 6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3"/>
                    <a:gd name="T55" fmla="*/ 0 h 678"/>
                    <a:gd name="T56" fmla="*/ 603 w 603"/>
                    <a:gd name="T57" fmla="*/ 678 h 6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3" h="678">
                      <a:moveTo>
                        <a:pt x="0" y="0"/>
                      </a:moveTo>
                      <a:lnTo>
                        <a:pt x="57" y="163"/>
                      </a:lnTo>
                      <a:lnTo>
                        <a:pt x="28" y="272"/>
                      </a:lnTo>
                      <a:lnTo>
                        <a:pt x="201" y="516"/>
                      </a:lnTo>
                      <a:lnTo>
                        <a:pt x="172" y="571"/>
                      </a:lnTo>
                      <a:lnTo>
                        <a:pt x="258" y="678"/>
                      </a:lnTo>
                      <a:lnTo>
                        <a:pt x="316" y="678"/>
                      </a:lnTo>
                      <a:lnTo>
                        <a:pt x="316" y="624"/>
                      </a:lnTo>
                      <a:lnTo>
                        <a:pt x="373" y="597"/>
                      </a:lnTo>
                      <a:lnTo>
                        <a:pt x="431" y="597"/>
                      </a:lnTo>
                      <a:lnTo>
                        <a:pt x="459" y="516"/>
                      </a:lnTo>
                      <a:lnTo>
                        <a:pt x="603" y="516"/>
                      </a:lnTo>
                      <a:lnTo>
                        <a:pt x="603" y="326"/>
                      </a:lnTo>
                      <a:lnTo>
                        <a:pt x="517" y="326"/>
                      </a:lnTo>
                      <a:lnTo>
                        <a:pt x="517" y="135"/>
                      </a:lnTo>
                      <a:lnTo>
                        <a:pt x="402" y="135"/>
                      </a:lnTo>
                      <a:lnTo>
                        <a:pt x="402"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60" name="Group 256"/>
              <p:cNvGrpSpPr>
                <a:grpSpLocks/>
              </p:cNvGrpSpPr>
              <p:nvPr/>
            </p:nvGrpSpPr>
            <p:grpSpPr bwMode="auto">
              <a:xfrm>
                <a:off x="610" y="1906"/>
                <a:ext cx="717" cy="488"/>
                <a:chOff x="610" y="1906"/>
                <a:chExt cx="717" cy="488"/>
              </a:xfrm>
            </p:grpSpPr>
            <p:sp>
              <p:nvSpPr>
                <p:cNvPr id="2592" name="Freeform 257"/>
                <p:cNvSpPr>
                  <a:spLocks/>
                </p:cNvSpPr>
                <p:nvPr/>
              </p:nvSpPr>
              <p:spPr bwMode="auto">
                <a:xfrm>
                  <a:off x="610" y="1906"/>
                  <a:ext cx="717" cy="488"/>
                </a:xfrm>
                <a:custGeom>
                  <a:avLst/>
                  <a:gdLst>
                    <a:gd name="T0" fmla="*/ 28 w 717"/>
                    <a:gd name="T1" fmla="*/ 162 h 488"/>
                    <a:gd name="T2" fmla="*/ 57 w 717"/>
                    <a:gd name="T3" fmla="*/ 325 h 488"/>
                    <a:gd name="T4" fmla="*/ 0 w 717"/>
                    <a:gd name="T5" fmla="*/ 352 h 488"/>
                    <a:gd name="T6" fmla="*/ 28 w 717"/>
                    <a:gd name="T7" fmla="*/ 434 h 488"/>
                    <a:gd name="T8" fmla="*/ 0 w 717"/>
                    <a:gd name="T9" fmla="*/ 488 h 488"/>
                    <a:gd name="T10" fmla="*/ 115 w 717"/>
                    <a:gd name="T11" fmla="*/ 461 h 488"/>
                    <a:gd name="T12" fmla="*/ 717 w 717"/>
                    <a:gd name="T13" fmla="*/ 461 h 488"/>
                    <a:gd name="T14" fmla="*/ 717 w 717"/>
                    <a:gd name="T15" fmla="*/ 108 h 488"/>
                    <a:gd name="T16" fmla="*/ 573 w 717"/>
                    <a:gd name="T17" fmla="*/ 27 h 488"/>
                    <a:gd name="T18" fmla="*/ 487 w 717"/>
                    <a:gd name="T19" fmla="*/ 0 h 488"/>
                    <a:gd name="T20" fmla="*/ 172 w 717"/>
                    <a:gd name="T21" fmla="*/ 0 h 488"/>
                    <a:gd name="T22" fmla="*/ 143 w 717"/>
                    <a:gd name="T23" fmla="*/ 80 h 488"/>
                    <a:gd name="T24" fmla="*/ 86 w 717"/>
                    <a:gd name="T25" fmla="*/ 80 h 488"/>
                    <a:gd name="T26" fmla="*/ 28 w 717"/>
                    <a:gd name="T27" fmla="*/ 108 h 488"/>
                    <a:gd name="T28" fmla="*/ 28 w 717"/>
                    <a:gd name="T29" fmla="*/ 162 h 4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17"/>
                    <a:gd name="T46" fmla="*/ 0 h 488"/>
                    <a:gd name="T47" fmla="*/ 717 w 717"/>
                    <a:gd name="T48" fmla="*/ 488 h 4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17" h="488">
                      <a:moveTo>
                        <a:pt x="28" y="162"/>
                      </a:moveTo>
                      <a:lnTo>
                        <a:pt x="57" y="325"/>
                      </a:lnTo>
                      <a:lnTo>
                        <a:pt x="0" y="352"/>
                      </a:lnTo>
                      <a:lnTo>
                        <a:pt x="28" y="434"/>
                      </a:lnTo>
                      <a:lnTo>
                        <a:pt x="0" y="488"/>
                      </a:lnTo>
                      <a:lnTo>
                        <a:pt x="115" y="461"/>
                      </a:lnTo>
                      <a:lnTo>
                        <a:pt x="717" y="461"/>
                      </a:lnTo>
                      <a:lnTo>
                        <a:pt x="717" y="108"/>
                      </a:lnTo>
                      <a:lnTo>
                        <a:pt x="573" y="27"/>
                      </a:lnTo>
                      <a:lnTo>
                        <a:pt x="487" y="0"/>
                      </a:lnTo>
                      <a:lnTo>
                        <a:pt x="172" y="0"/>
                      </a:lnTo>
                      <a:lnTo>
                        <a:pt x="143" y="80"/>
                      </a:lnTo>
                      <a:lnTo>
                        <a:pt x="86" y="80"/>
                      </a:lnTo>
                      <a:lnTo>
                        <a:pt x="28" y="108"/>
                      </a:lnTo>
                      <a:lnTo>
                        <a:pt x="28" y="162"/>
                      </a:lnTo>
                      <a:close/>
                    </a:path>
                  </a:pathLst>
                </a:custGeom>
                <a:solidFill>
                  <a:srgbClr val="FFFF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3" name="Freeform 258"/>
                <p:cNvSpPr>
                  <a:spLocks/>
                </p:cNvSpPr>
                <p:nvPr/>
              </p:nvSpPr>
              <p:spPr bwMode="auto">
                <a:xfrm>
                  <a:off x="610" y="1906"/>
                  <a:ext cx="717" cy="488"/>
                </a:xfrm>
                <a:custGeom>
                  <a:avLst/>
                  <a:gdLst>
                    <a:gd name="T0" fmla="*/ 28 w 717"/>
                    <a:gd name="T1" fmla="*/ 162 h 488"/>
                    <a:gd name="T2" fmla="*/ 57 w 717"/>
                    <a:gd name="T3" fmla="*/ 325 h 488"/>
                    <a:gd name="T4" fmla="*/ 0 w 717"/>
                    <a:gd name="T5" fmla="*/ 352 h 488"/>
                    <a:gd name="T6" fmla="*/ 28 w 717"/>
                    <a:gd name="T7" fmla="*/ 434 h 488"/>
                    <a:gd name="T8" fmla="*/ 0 w 717"/>
                    <a:gd name="T9" fmla="*/ 488 h 488"/>
                    <a:gd name="T10" fmla="*/ 115 w 717"/>
                    <a:gd name="T11" fmla="*/ 461 h 488"/>
                    <a:gd name="T12" fmla="*/ 717 w 717"/>
                    <a:gd name="T13" fmla="*/ 461 h 488"/>
                    <a:gd name="T14" fmla="*/ 717 w 717"/>
                    <a:gd name="T15" fmla="*/ 108 h 488"/>
                    <a:gd name="T16" fmla="*/ 573 w 717"/>
                    <a:gd name="T17" fmla="*/ 27 h 488"/>
                    <a:gd name="T18" fmla="*/ 487 w 717"/>
                    <a:gd name="T19" fmla="*/ 0 h 488"/>
                    <a:gd name="T20" fmla="*/ 172 w 717"/>
                    <a:gd name="T21" fmla="*/ 0 h 488"/>
                    <a:gd name="T22" fmla="*/ 143 w 717"/>
                    <a:gd name="T23" fmla="*/ 80 h 488"/>
                    <a:gd name="T24" fmla="*/ 86 w 717"/>
                    <a:gd name="T25" fmla="*/ 80 h 488"/>
                    <a:gd name="T26" fmla="*/ 28 w 717"/>
                    <a:gd name="T27" fmla="*/ 108 h 488"/>
                    <a:gd name="T28" fmla="*/ 28 w 717"/>
                    <a:gd name="T29" fmla="*/ 162 h 4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17"/>
                    <a:gd name="T46" fmla="*/ 0 h 488"/>
                    <a:gd name="T47" fmla="*/ 717 w 717"/>
                    <a:gd name="T48" fmla="*/ 488 h 4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17" h="488">
                      <a:moveTo>
                        <a:pt x="28" y="162"/>
                      </a:moveTo>
                      <a:lnTo>
                        <a:pt x="57" y="325"/>
                      </a:lnTo>
                      <a:lnTo>
                        <a:pt x="0" y="352"/>
                      </a:lnTo>
                      <a:lnTo>
                        <a:pt x="28" y="434"/>
                      </a:lnTo>
                      <a:lnTo>
                        <a:pt x="0" y="488"/>
                      </a:lnTo>
                      <a:lnTo>
                        <a:pt x="115" y="461"/>
                      </a:lnTo>
                      <a:lnTo>
                        <a:pt x="717" y="461"/>
                      </a:lnTo>
                      <a:lnTo>
                        <a:pt x="717" y="108"/>
                      </a:lnTo>
                      <a:lnTo>
                        <a:pt x="573" y="27"/>
                      </a:lnTo>
                      <a:lnTo>
                        <a:pt x="487" y="0"/>
                      </a:lnTo>
                      <a:lnTo>
                        <a:pt x="172" y="0"/>
                      </a:lnTo>
                      <a:lnTo>
                        <a:pt x="143" y="80"/>
                      </a:lnTo>
                      <a:lnTo>
                        <a:pt x="86" y="80"/>
                      </a:lnTo>
                      <a:lnTo>
                        <a:pt x="28" y="108"/>
                      </a:lnTo>
                      <a:lnTo>
                        <a:pt x="28" y="162"/>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61" name="Group 259"/>
              <p:cNvGrpSpPr>
                <a:grpSpLocks/>
              </p:cNvGrpSpPr>
              <p:nvPr/>
            </p:nvGrpSpPr>
            <p:grpSpPr bwMode="auto">
              <a:xfrm>
                <a:off x="1184" y="1743"/>
                <a:ext cx="802" cy="624"/>
                <a:chOff x="1184" y="1743"/>
                <a:chExt cx="802" cy="624"/>
              </a:xfrm>
            </p:grpSpPr>
            <p:sp>
              <p:nvSpPr>
                <p:cNvPr id="2590" name="Freeform 260"/>
                <p:cNvSpPr>
                  <a:spLocks/>
                </p:cNvSpPr>
                <p:nvPr/>
              </p:nvSpPr>
              <p:spPr bwMode="auto">
                <a:xfrm>
                  <a:off x="1184" y="1743"/>
                  <a:ext cx="802" cy="624"/>
                </a:xfrm>
                <a:custGeom>
                  <a:avLst/>
                  <a:gdLst>
                    <a:gd name="T0" fmla="*/ 229 w 802"/>
                    <a:gd name="T1" fmla="*/ 0 h 624"/>
                    <a:gd name="T2" fmla="*/ 0 w 802"/>
                    <a:gd name="T3" fmla="*/ 190 h 624"/>
                    <a:gd name="T4" fmla="*/ 143 w 802"/>
                    <a:gd name="T5" fmla="*/ 270 h 624"/>
                    <a:gd name="T6" fmla="*/ 143 w 802"/>
                    <a:gd name="T7" fmla="*/ 624 h 624"/>
                    <a:gd name="T8" fmla="*/ 430 w 802"/>
                    <a:gd name="T9" fmla="*/ 624 h 624"/>
                    <a:gd name="T10" fmla="*/ 545 w 802"/>
                    <a:gd name="T11" fmla="*/ 542 h 624"/>
                    <a:gd name="T12" fmla="*/ 631 w 802"/>
                    <a:gd name="T13" fmla="*/ 570 h 624"/>
                    <a:gd name="T14" fmla="*/ 688 w 802"/>
                    <a:gd name="T15" fmla="*/ 570 h 624"/>
                    <a:gd name="T16" fmla="*/ 688 w 802"/>
                    <a:gd name="T17" fmla="*/ 217 h 624"/>
                    <a:gd name="T18" fmla="*/ 773 w 802"/>
                    <a:gd name="T19" fmla="*/ 217 h 624"/>
                    <a:gd name="T20" fmla="*/ 802 w 802"/>
                    <a:gd name="T21" fmla="*/ 190 h 624"/>
                    <a:gd name="T22" fmla="*/ 717 w 802"/>
                    <a:gd name="T23" fmla="*/ 54 h 624"/>
                    <a:gd name="T24" fmla="*/ 316 w 802"/>
                    <a:gd name="T25" fmla="*/ 136 h 624"/>
                    <a:gd name="T26" fmla="*/ 258 w 802"/>
                    <a:gd name="T27" fmla="*/ 108 h 624"/>
                    <a:gd name="T28" fmla="*/ 229 w 802"/>
                    <a:gd name="T29" fmla="*/ 0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2"/>
                    <a:gd name="T46" fmla="*/ 0 h 624"/>
                    <a:gd name="T47" fmla="*/ 802 w 80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2" h="624">
                      <a:moveTo>
                        <a:pt x="229" y="0"/>
                      </a:moveTo>
                      <a:lnTo>
                        <a:pt x="0" y="190"/>
                      </a:lnTo>
                      <a:lnTo>
                        <a:pt x="143" y="270"/>
                      </a:lnTo>
                      <a:lnTo>
                        <a:pt x="143" y="624"/>
                      </a:lnTo>
                      <a:lnTo>
                        <a:pt x="430" y="624"/>
                      </a:lnTo>
                      <a:lnTo>
                        <a:pt x="545" y="542"/>
                      </a:lnTo>
                      <a:lnTo>
                        <a:pt x="631" y="570"/>
                      </a:lnTo>
                      <a:lnTo>
                        <a:pt x="688" y="570"/>
                      </a:lnTo>
                      <a:lnTo>
                        <a:pt x="688" y="217"/>
                      </a:lnTo>
                      <a:lnTo>
                        <a:pt x="773" y="217"/>
                      </a:lnTo>
                      <a:lnTo>
                        <a:pt x="802" y="190"/>
                      </a:lnTo>
                      <a:lnTo>
                        <a:pt x="717" y="54"/>
                      </a:lnTo>
                      <a:lnTo>
                        <a:pt x="316" y="136"/>
                      </a:lnTo>
                      <a:lnTo>
                        <a:pt x="258" y="108"/>
                      </a:lnTo>
                      <a:lnTo>
                        <a:pt x="229" y="0"/>
                      </a:lnTo>
                      <a:close/>
                    </a:path>
                  </a:pathLst>
                </a:custGeom>
                <a:solidFill>
                  <a:srgbClr val="FFFF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1" name="Freeform 261"/>
                <p:cNvSpPr>
                  <a:spLocks/>
                </p:cNvSpPr>
                <p:nvPr/>
              </p:nvSpPr>
              <p:spPr bwMode="auto">
                <a:xfrm>
                  <a:off x="1184" y="1743"/>
                  <a:ext cx="802" cy="624"/>
                </a:xfrm>
                <a:custGeom>
                  <a:avLst/>
                  <a:gdLst>
                    <a:gd name="T0" fmla="*/ 229 w 802"/>
                    <a:gd name="T1" fmla="*/ 0 h 624"/>
                    <a:gd name="T2" fmla="*/ 0 w 802"/>
                    <a:gd name="T3" fmla="*/ 190 h 624"/>
                    <a:gd name="T4" fmla="*/ 143 w 802"/>
                    <a:gd name="T5" fmla="*/ 270 h 624"/>
                    <a:gd name="T6" fmla="*/ 143 w 802"/>
                    <a:gd name="T7" fmla="*/ 624 h 624"/>
                    <a:gd name="T8" fmla="*/ 430 w 802"/>
                    <a:gd name="T9" fmla="*/ 624 h 624"/>
                    <a:gd name="T10" fmla="*/ 545 w 802"/>
                    <a:gd name="T11" fmla="*/ 542 h 624"/>
                    <a:gd name="T12" fmla="*/ 631 w 802"/>
                    <a:gd name="T13" fmla="*/ 570 h 624"/>
                    <a:gd name="T14" fmla="*/ 688 w 802"/>
                    <a:gd name="T15" fmla="*/ 570 h 624"/>
                    <a:gd name="T16" fmla="*/ 688 w 802"/>
                    <a:gd name="T17" fmla="*/ 217 h 624"/>
                    <a:gd name="T18" fmla="*/ 773 w 802"/>
                    <a:gd name="T19" fmla="*/ 217 h 624"/>
                    <a:gd name="T20" fmla="*/ 802 w 802"/>
                    <a:gd name="T21" fmla="*/ 190 h 624"/>
                    <a:gd name="T22" fmla="*/ 717 w 802"/>
                    <a:gd name="T23" fmla="*/ 54 h 624"/>
                    <a:gd name="T24" fmla="*/ 316 w 802"/>
                    <a:gd name="T25" fmla="*/ 136 h 624"/>
                    <a:gd name="T26" fmla="*/ 258 w 802"/>
                    <a:gd name="T27" fmla="*/ 108 h 624"/>
                    <a:gd name="T28" fmla="*/ 229 w 802"/>
                    <a:gd name="T29" fmla="*/ 0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2"/>
                    <a:gd name="T46" fmla="*/ 0 h 624"/>
                    <a:gd name="T47" fmla="*/ 802 w 80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2" h="624">
                      <a:moveTo>
                        <a:pt x="229" y="0"/>
                      </a:moveTo>
                      <a:lnTo>
                        <a:pt x="0" y="190"/>
                      </a:lnTo>
                      <a:lnTo>
                        <a:pt x="143" y="270"/>
                      </a:lnTo>
                      <a:lnTo>
                        <a:pt x="143" y="624"/>
                      </a:lnTo>
                      <a:lnTo>
                        <a:pt x="430" y="624"/>
                      </a:lnTo>
                      <a:lnTo>
                        <a:pt x="545" y="542"/>
                      </a:lnTo>
                      <a:lnTo>
                        <a:pt x="631" y="570"/>
                      </a:lnTo>
                      <a:lnTo>
                        <a:pt x="688" y="570"/>
                      </a:lnTo>
                      <a:lnTo>
                        <a:pt x="688" y="217"/>
                      </a:lnTo>
                      <a:lnTo>
                        <a:pt x="773" y="217"/>
                      </a:lnTo>
                      <a:lnTo>
                        <a:pt x="802" y="190"/>
                      </a:lnTo>
                      <a:lnTo>
                        <a:pt x="717" y="54"/>
                      </a:lnTo>
                      <a:lnTo>
                        <a:pt x="316" y="136"/>
                      </a:lnTo>
                      <a:lnTo>
                        <a:pt x="258" y="108"/>
                      </a:lnTo>
                      <a:lnTo>
                        <a:pt x="229"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62" name="Group 262"/>
              <p:cNvGrpSpPr>
                <a:grpSpLocks/>
              </p:cNvGrpSpPr>
              <p:nvPr/>
            </p:nvGrpSpPr>
            <p:grpSpPr bwMode="auto">
              <a:xfrm>
                <a:off x="1816" y="1932"/>
                <a:ext cx="573" cy="489"/>
                <a:chOff x="1816" y="1932"/>
                <a:chExt cx="573" cy="489"/>
              </a:xfrm>
            </p:grpSpPr>
            <p:sp>
              <p:nvSpPr>
                <p:cNvPr id="2588" name="Freeform 263"/>
                <p:cNvSpPr>
                  <a:spLocks/>
                </p:cNvSpPr>
                <p:nvPr/>
              </p:nvSpPr>
              <p:spPr bwMode="auto">
                <a:xfrm>
                  <a:off x="1816" y="1932"/>
                  <a:ext cx="573" cy="489"/>
                </a:xfrm>
                <a:custGeom>
                  <a:avLst/>
                  <a:gdLst>
                    <a:gd name="T0" fmla="*/ 171 w 573"/>
                    <a:gd name="T1" fmla="*/ 0 h 489"/>
                    <a:gd name="T2" fmla="*/ 142 w 573"/>
                    <a:gd name="T3" fmla="*/ 28 h 489"/>
                    <a:gd name="T4" fmla="*/ 57 w 573"/>
                    <a:gd name="T5" fmla="*/ 28 h 489"/>
                    <a:gd name="T6" fmla="*/ 57 w 573"/>
                    <a:gd name="T7" fmla="*/ 380 h 489"/>
                    <a:gd name="T8" fmla="*/ 0 w 573"/>
                    <a:gd name="T9" fmla="*/ 380 h 489"/>
                    <a:gd name="T10" fmla="*/ 0 w 573"/>
                    <a:gd name="T11" fmla="*/ 407 h 489"/>
                    <a:gd name="T12" fmla="*/ 57 w 573"/>
                    <a:gd name="T13" fmla="*/ 461 h 489"/>
                    <a:gd name="T14" fmla="*/ 57 w 573"/>
                    <a:gd name="T15" fmla="*/ 489 h 489"/>
                    <a:gd name="T16" fmla="*/ 430 w 573"/>
                    <a:gd name="T17" fmla="*/ 489 h 489"/>
                    <a:gd name="T18" fmla="*/ 458 w 573"/>
                    <a:gd name="T19" fmla="*/ 352 h 489"/>
                    <a:gd name="T20" fmla="*/ 548 w 573"/>
                    <a:gd name="T21" fmla="*/ 273 h 489"/>
                    <a:gd name="T22" fmla="*/ 573 w 573"/>
                    <a:gd name="T23" fmla="*/ 135 h 489"/>
                    <a:gd name="T24" fmla="*/ 430 w 573"/>
                    <a:gd name="T25" fmla="*/ 54 h 489"/>
                    <a:gd name="T26" fmla="*/ 315 w 573"/>
                    <a:gd name="T27" fmla="*/ 28 h 489"/>
                    <a:gd name="T28" fmla="*/ 315 w 573"/>
                    <a:gd name="T29" fmla="*/ 108 h 489"/>
                    <a:gd name="T30" fmla="*/ 257 w 573"/>
                    <a:gd name="T31" fmla="*/ 54 h 489"/>
                    <a:gd name="T32" fmla="*/ 257 w 573"/>
                    <a:gd name="T33" fmla="*/ 0 h 489"/>
                    <a:gd name="T34" fmla="*/ 171 w 573"/>
                    <a:gd name="T35" fmla="*/ 0 h 4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3"/>
                    <a:gd name="T55" fmla="*/ 0 h 489"/>
                    <a:gd name="T56" fmla="*/ 573 w 573"/>
                    <a:gd name="T57" fmla="*/ 489 h 4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3" h="489">
                      <a:moveTo>
                        <a:pt x="171" y="0"/>
                      </a:moveTo>
                      <a:lnTo>
                        <a:pt x="142" y="28"/>
                      </a:lnTo>
                      <a:lnTo>
                        <a:pt x="57" y="28"/>
                      </a:lnTo>
                      <a:lnTo>
                        <a:pt x="57" y="380"/>
                      </a:lnTo>
                      <a:lnTo>
                        <a:pt x="0" y="380"/>
                      </a:lnTo>
                      <a:lnTo>
                        <a:pt x="0" y="407"/>
                      </a:lnTo>
                      <a:lnTo>
                        <a:pt x="57" y="461"/>
                      </a:lnTo>
                      <a:lnTo>
                        <a:pt x="57" y="489"/>
                      </a:lnTo>
                      <a:lnTo>
                        <a:pt x="430" y="489"/>
                      </a:lnTo>
                      <a:lnTo>
                        <a:pt x="458" y="352"/>
                      </a:lnTo>
                      <a:lnTo>
                        <a:pt x="548" y="273"/>
                      </a:lnTo>
                      <a:lnTo>
                        <a:pt x="573" y="135"/>
                      </a:lnTo>
                      <a:lnTo>
                        <a:pt x="430" y="54"/>
                      </a:lnTo>
                      <a:lnTo>
                        <a:pt x="315" y="28"/>
                      </a:lnTo>
                      <a:lnTo>
                        <a:pt x="315" y="108"/>
                      </a:lnTo>
                      <a:lnTo>
                        <a:pt x="257" y="54"/>
                      </a:lnTo>
                      <a:lnTo>
                        <a:pt x="257" y="0"/>
                      </a:lnTo>
                      <a:lnTo>
                        <a:pt x="171" y="0"/>
                      </a:lnTo>
                      <a:close/>
                    </a:path>
                  </a:pathLst>
                </a:custGeom>
                <a:solidFill>
                  <a:srgbClr val="FFFF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9" name="Freeform 264"/>
                <p:cNvSpPr>
                  <a:spLocks/>
                </p:cNvSpPr>
                <p:nvPr/>
              </p:nvSpPr>
              <p:spPr bwMode="auto">
                <a:xfrm>
                  <a:off x="1816" y="1932"/>
                  <a:ext cx="573" cy="489"/>
                </a:xfrm>
                <a:custGeom>
                  <a:avLst/>
                  <a:gdLst>
                    <a:gd name="T0" fmla="*/ 171 w 573"/>
                    <a:gd name="T1" fmla="*/ 0 h 489"/>
                    <a:gd name="T2" fmla="*/ 142 w 573"/>
                    <a:gd name="T3" fmla="*/ 28 h 489"/>
                    <a:gd name="T4" fmla="*/ 57 w 573"/>
                    <a:gd name="T5" fmla="*/ 28 h 489"/>
                    <a:gd name="T6" fmla="*/ 57 w 573"/>
                    <a:gd name="T7" fmla="*/ 380 h 489"/>
                    <a:gd name="T8" fmla="*/ 0 w 573"/>
                    <a:gd name="T9" fmla="*/ 380 h 489"/>
                    <a:gd name="T10" fmla="*/ 0 w 573"/>
                    <a:gd name="T11" fmla="*/ 407 h 489"/>
                    <a:gd name="T12" fmla="*/ 57 w 573"/>
                    <a:gd name="T13" fmla="*/ 461 h 489"/>
                    <a:gd name="T14" fmla="*/ 57 w 573"/>
                    <a:gd name="T15" fmla="*/ 489 h 489"/>
                    <a:gd name="T16" fmla="*/ 430 w 573"/>
                    <a:gd name="T17" fmla="*/ 489 h 489"/>
                    <a:gd name="T18" fmla="*/ 458 w 573"/>
                    <a:gd name="T19" fmla="*/ 352 h 489"/>
                    <a:gd name="T20" fmla="*/ 548 w 573"/>
                    <a:gd name="T21" fmla="*/ 273 h 489"/>
                    <a:gd name="T22" fmla="*/ 573 w 573"/>
                    <a:gd name="T23" fmla="*/ 135 h 489"/>
                    <a:gd name="T24" fmla="*/ 430 w 573"/>
                    <a:gd name="T25" fmla="*/ 54 h 489"/>
                    <a:gd name="T26" fmla="*/ 315 w 573"/>
                    <a:gd name="T27" fmla="*/ 28 h 489"/>
                    <a:gd name="T28" fmla="*/ 315 w 573"/>
                    <a:gd name="T29" fmla="*/ 108 h 489"/>
                    <a:gd name="T30" fmla="*/ 257 w 573"/>
                    <a:gd name="T31" fmla="*/ 54 h 489"/>
                    <a:gd name="T32" fmla="*/ 257 w 573"/>
                    <a:gd name="T33" fmla="*/ 0 h 489"/>
                    <a:gd name="T34" fmla="*/ 171 w 573"/>
                    <a:gd name="T35" fmla="*/ 0 h 4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3"/>
                    <a:gd name="T55" fmla="*/ 0 h 489"/>
                    <a:gd name="T56" fmla="*/ 573 w 573"/>
                    <a:gd name="T57" fmla="*/ 489 h 4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3" h="489">
                      <a:moveTo>
                        <a:pt x="171" y="0"/>
                      </a:moveTo>
                      <a:lnTo>
                        <a:pt x="142" y="28"/>
                      </a:lnTo>
                      <a:lnTo>
                        <a:pt x="57" y="28"/>
                      </a:lnTo>
                      <a:lnTo>
                        <a:pt x="57" y="380"/>
                      </a:lnTo>
                      <a:lnTo>
                        <a:pt x="0" y="380"/>
                      </a:lnTo>
                      <a:lnTo>
                        <a:pt x="0" y="407"/>
                      </a:lnTo>
                      <a:lnTo>
                        <a:pt x="57" y="461"/>
                      </a:lnTo>
                      <a:lnTo>
                        <a:pt x="57" y="489"/>
                      </a:lnTo>
                      <a:lnTo>
                        <a:pt x="430" y="489"/>
                      </a:lnTo>
                      <a:lnTo>
                        <a:pt x="458" y="352"/>
                      </a:lnTo>
                      <a:lnTo>
                        <a:pt x="548" y="273"/>
                      </a:lnTo>
                      <a:lnTo>
                        <a:pt x="573" y="135"/>
                      </a:lnTo>
                      <a:lnTo>
                        <a:pt x="430" y="54"/>
                      </a:lnTo>
                      <a:lnTo>
                        <a:pt x="315" y="28"/>
                      </a:lnTo>
                      <a:lnTo>
                        <a:pt x="315" y="108"/>
                      </a:lnTo>
                      <a:lnTo>
                        <a:pt x="257" y="54"/>
                      </a:lnTo>
                      <a:lnTo>
                        <a:pt x="257" y="0"/>
                      </a:lnTo>
                      <a:lnTo>
                        <a:pt x="171"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63" name="Rectangle 265"/>
              <p:cNvSpPr>
                <a:spLocks noChangeArrowheads="1"/>
              </p:cNvSpPr>
              <p:nvPr/>
            </p:nvSpPr>
            <p:spPr bwMode="auto">
              <a:xfrm>
                <a:off x="527" y="1603"/>
                <a:ext cx="26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Calibri" panose="020F0502020204030204"/>
                    <a:ea typeface="+mn-ea"/>
                    <a:cs typeface="+mn-cs"/>
                  </a:rPr>
                  <a:t>SABINE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64" name="Rectangle 266"/>
              <p:cNvSpPr>
                <a:spLocks noChangeArrowheads="1"/>
              </p:cNvSpPr>
              <p:nvPr/>
            </p:nvSpPr>
            <p:spPr bwMode="auto">
              <a:xfrm>
                <a:off x="1079" y="1439"/>
                <a:ext cx="2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5" name="Rectangle 267"/>
              <p:cNvSpPr>
                <a:spLocks noChangeArrowheads="1"/>
              </p:cNvSpPr>
              <p:nvPr/>
            </p:nvSpPr>
            <p:spPr bwMode="auto">
              <a:xfrm>
                <a:off x="1070" y="1500"/>
                <a:ext cx="4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6" name="Rectangle 268"/>
              <p:cNvSpPr>
                <a:spLocks noChangeArrowheads="1"/>
              </p:cNvSpPr>
              <p:nvPr/>
            </p:nvSpPr>
            <p:spPr bwMode="auto">
              <a:xfrm>
                <a:off x="1066" y="1557"/>
                <a:ext cx="5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7" name="Rectangle 269"/>
              <p:cNvSpPr>
                <a:spLocks noChangeArrowheads="1"/>
              </p:cNvSpPr>
              <p:nvPr/>
            </p:nvSpPr>
            <p:spPr bwMode="auto">
              <a:xfrm>
                <a:off x="1066" y="1614"/>
                <a:ext cx="4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8" name="Rectangle 270"/>
              <p:cNvSpPr>
                <a:spLocks noChangeArrowheads="1"/>
              </p:cNvSpPr>
              <p:nvPr/>
            </p:nvSpPr>
            <p:spPr bwMode="auto">
              <a:xfrm>
                <a:off x="1066" y="1673"/>
                <a:ext cx="54"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9" name="Rectangle 271"/>
              <p:cNvSpPr>
                <a:spLocks noChangeArrowheads="1"/>
              </p:cNvSpPr>
              <p:nvPr/>
            </p:nvSpPr>
            <p:spPr bwMode="auto">
              <a:xfrm>
                <a:off x="1070" y="1734"/>
                <a:ext cx="4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72"/>
              <p:cNvSpPr>
                <a:spLocks noChangeArrowheads="1"/>
              </p:cNvSpPr>
              <p:nvPr/>
            </p:nvSpPr>
            <p:spPr bwMode="auto">
              <a:xfrm>
                <a:off x="1070" y="1793"/>
                <a:ext cx="4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1" name="Rectangle 273"/>
              <p:cNvSpPr>
                <a:spLocks noChangeArrowheads="1"/>
              </p:cNvSpPr>
              <p:nvPr/>
            </p:nvSpPr>
            <p:spPr bwMode="auto">
              <a:xfrm>
                <a:off x="1465" y="1638"/>
                <a:ext cx="25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GRANT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2" name="Rectangle 274"/>
              <p:cNvSpPr>
                <a:spLocks noChangeArrowheads="1"/>
              </p:cNvSpPr>
              <p:nvPr/>
            </p:nvSpPr>
            <p:spPr bwMode="auto">
              <a:xfrm>
                <a:off x="1777" y="1554"/>
                <a:ext cx="29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LASALLE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3" name="Rectangle 275"/>
              <p:cNvSpPr>
                <a:spLocks noChangeArrowheads="1"/>
              </p:cNvSpPr>
              <p:nvPr/>
            </p:nvSpPr>
            <p:spPr bwMode="auto">
              <a:xfrm>
                <a:off x="2386" y="1541"/>
                <a:ext cx="4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4" name="Rectangle 276"/>
              <p:cNvSpPr>
                <a:spLocks noChangeArrowheads="1"/>
              </p:cNvSpPr>
              <p:nvPr/>
            </p:nvSpPr>
            <p:spPr bwMode="auto">
              <a:xfrm>
                <a:off x="2386" y="1600"/>
                <a:ext cx="5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5" name="Rectangle 277"/>
              <p:cNvSpPr>
                <a:spLocks noChangeArrowheads="1"/>
              </p:cNvSpPr>
              <p:nvPr/>
            </p:nvSpPr>
            <p:spPr bwMode="auto">
              <a:xfrm>
                <a:off x="2386" y="1659"/>
                <a:ext cx="5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6" name="Rectangle 278"/>
              <p:cNvSpPr>
                <a:spLocks noChangeArrowheads="1"/>
              </p:cNvSpPr>
              <p:nvPr/>
            </p:nvSpPr>
            <p:spPr bwMode="auto">
              <a:xfrm>
                <a:off x="2386" y="1718"/>
                <a:ext cx="4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7" name="Rectangle 279"/>
              <p:cNvSpPr>
                <a:spLocks noChangeArrowheads="1"/>
              </p:cNvSpPr>
              <p:nvPr/>
            </p:nvSpPr>
            <p:spPr bwMode="auto">
              <a:xfrm>
                <a:off x="2386" y="1779"/>
                <a:ext cx="5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8" name="Rectangle 280"/>
              <p:cNvSpPr>
                <a:spLocks noChangeArrowheads="1"/>
              </p:cNvSpPr>
              <p:nvPr/>
            </p:nvSpPr>
            <p:spPr bwMode="auto">
              <a:xfrm>
                <a:off x="2386" y="1836"/>
                <a:ext cx="4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9" name="Rectangle 281"/>
              <p:cNvSpPr>
                <a:spLocks noChangeArrowheads="1"/>
              </p:cNvSpPr>
              <p:nvPr/>
            </p:nvSpPr>
            <p:spPr bwMode="auto">
              <a:xfrm>
                <a:off x="2386" y="1892"/>
                <a:ext cx="54"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0" name="Rectangle 282"/>
              <p:cNvSpPr>
                <a:spLocks noChangeArrowheads="1"/>
              </p:cNvSpPr>
              <p:nvPr/>
            </p:nvSpPr>
            <p:spPr bwMode="auto">
              <a:xfrm>
                <a:off x="2398" y="1951"/>
                <a:ext cx="2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1" name="Rectangle 283"/>
              <p:cNvSpPr>
                <a:spLocks noChangeArrowheads="1"/>
              </p:cNvSpPr>
              <p:nvPr/>
            </p:nvSpPr>
            <p:spPr bwMode="auto">
              <a:xfrm>
                <a:off x="2386" y="2013"/>
                <a:ext cx="5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2" name="Rectangle 284"/>
              <p:cNvSpPr>
                <a:spLocks noChangeArrowheads="1"/>
              </p:cNvSpPr>
              <p:nvPr/>
            </p:nvSpPr>
            <p:spPr bwMode="auto">
              <a:xfrm>
                <a:off x="864" y="2129"/>
                <a:ext cx="31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VERNON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3" name="Rectangle 285"/>
              <p:cNvSpPr>
                <a:spLocks noChangeArrowheads="1"/>
              </p:cNvSpPr>
              <p:nvPr/>
            </p:nvSpPr>
            <p:spPr bwMode="auto">
              <a:xfrm>
                <a:off x="1472" y="2085"/>
                <a:ext cx="30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RAPIDES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4" name="Rectangle 286"/>
              <p:cNvSpPr>
                <a:spLocks noChangeArrowheads="1"/>
              </p:cNvSpPr>
              <p:nvPr/>
            </p:nvSpPr>
            <p:spPr bwMode="auto">
              <a:xfrm>
                <a:off x="1970" y="2153"/>
                <a:ext cx="40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AVOYELLES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5" name="Rectangle 287"/>
              <p:cNvSpPr>
                <a:spLocks noChangeArrowheads="1"/>
              </p:cNvSpPr>
              <p:nvPr/>
            </p:nvSpPr>
            <p:spPr bwMode="auto">
              <a:xfrm>
                <a:off x="2602" y="2270"/>
                <a:ext cx="20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WEST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288"/>
              <p:cNvSpPr>
                <a:spLocks noChangeArrowheads="1"/>
              </p:cNvSpPr>
              <p:nvPr/>
            </p:nvSpPr>
            <p:spPr bwMode="auto">
              <a:xfrm>
                <a:off x="1524" y="2172"/>
                <a:ext cx="102" cy="102"/>
              </a:xfrm>
              <a:prstGeom prst="star5">
                <a:avLst/>
              </a:prstGeom>
              <a:no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7" name="Text Box 289"/>
              <p:cNvSpPr txBox="1">
                <a:spLocks noChangeArrowheads="1"/>
              </p:cNvSpPr>
              <p:nvPr/>
            </p:nvSpPr>
            <p:spPr bwMode="auto">
              <a:xfrm>
                <a:off x="1150" y="1536"/>
                <a:ext cx="413" cy="672"/>
              </a:xfrm>
              <a:prstGeom prst="rect">
                <a:avLst/>
              </a:prstGeom>
              <a:noFill/>
              <a:ln w="9525">
                <a:noFill/>
                <a:miter lim="800000"/>
                <a:headEnd/>
                <a:tailEnd/>
              </a:ln>
            </p:spPr>
            <p:txBody>
              <a:bodyPr wrap="none" lIns="84894" tIns="42447" rIns="84894" bIns="42447">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6</a:t>
                </a:r>
              </a:p>
            </p:txBody>
          </p:sp>
        </p:grpSp>
        <p:grpSp>
          <p:nvGrpSpPr>
            <p:cNvPr id="2078" name="Group 290"/>
            <p:cNvGrpSpPr>
              <a:grpSpLocks/>
            </p:cNvGrpSpPr>
            <p:nvPr/>
          </p:nvGrpSpPr>
          <p:grpSpPr bwMode="auto">
            <a:xfrm>
              <a:off x="1270" y="196"/>
              <a:ext cx="1835" cy="1309"/>
              <a:chOff x="1270" y="196"/>
              <a:chExt cx="1835" cy="1309"/>
            </a:xfrm>
          </p:grpSpPr>
          <p:grpSp>
            <p:nvGrpSpPr>
              <p:cNvPr id="2415" name="Group 291"/>
              <p:cNvGrpSpPr>
                <a:grpSpLocks/>
              </p:cNvGrpSpPr>
              <p:nvPr/>
            </p:nvGrpSpPr>
            <p:grpSpPr bwMode="auto">
              <a:xfrm>
                <a:off x="1270" y="196"/>
                <a:ext cx="1835" cy="1302"/>
                <a:chOff x="1270" y="196"/>
                <a:chExt cx="1835" cy="1302"/>
              </a:xfrm>
            </p:grpSpPr>
            <p:grpSp>
              <p:nvGrpSpPr>
                <p:cNvPr id="2492" name="Group 292"/>
                <p:cNvGrpSpPr>
                  <a:grpSpLocks/>
                </p:cNvGrpSpPr>
                <p:nvPr/>
              </p:nvGrpSpPr>
              <p:grpSpPr bwMode="auto">
                <a:xfrm>
                  <a:off x="1413" y="196"/>
                  <a:ext cx="601" cy="461"/>
                  <a:chOff x="1413" y="196"/>
                  <a:chExt cx="601" cy="461"/>
                </a:xfrm>
              </p:grpSpPr>
              <p:sp>
                <p:nvSpPr>
                  <p:cNvPr id="2518" name="Freeform 293"/>
                  <p:cNvSpPr>
                    <a:spLocks/>
                  </p:cNvSpPr>
                  <p:nvPr/>
                </p:nvSpPr>
                <p:spPr bwMode="auto">
                  <a:xfrm>
                    <a:off x="1413" y="196"/>
                    <a:ext cx="601" cy="461"/>
                  </a:xfrm>
                  <a:custGeom>
                    <a:avLst/>
                    <a:gdLst>
                      <a:gd name="T0" fmla="*/ 0 w 601"/>
                      <a:gd name="T1" fmla="*/ 0 h 461"/>
                      <a:gd name="T2" fmla="*/ 0 w 601"/>
                      <a:gd name="T3" fmla="*/ 272 h 461"/>
                      <a:gd name="T4" fmla="*/ 57 w 601"/>
                      <a:gd name="T5" fmla="*/ 272 h 461"/>
                      <a:gd name="T6" fmla="*/ 172 w 601"/>
                      <a:gd name="T7" fmla="*/ 326 h 461"/>
                      <a:gd name="T8" fmla="*/ 172 w 601"/>
                      <a:gd name="T9" fmla="*/ 379 h 461"/>
                      <a:gd name="T10" fmla="*/ 287 w 601"/>
                      <a:gd name="T11" fmla="*/ 379 h 461"/>
                      <a:gd name="T12" fmla="*/ 287 w 601"/>
                      <a:gd name="T13" fmla="*/ 461 h 461"/>
                      <a:gd name="T14" fmla="*/ 401 w 601"/>
                      <a:gd name="T15" fmla="*/ 461 h 461"/>
                      <a:gd name="T16" fmla="*/ 601 w 601"/>
                      <a:gd name="T17" fmla="*/ 326 h 461"/>
                      <a:gd name="T18" fmla="*/ 601 w 601"/>
                      <a:gd name="T19" fmla="*/ 190 h 461"/>
                      <a:gd name="T20" fmla="*/ 572 w 601"/>
                      <a:gd name="T21" fmla="*/ 136 h 461"/>
                      <a:gd name="T22" fmla="*/ 601 w 601"/>
                      <a:gd name="T23" fmla="*/ 0 h 461"/>
                      <a:gd name="T24" fmla="*/ 0 w 601"/>
                      <a:gd name="T25" fmla="*/ 0 h 4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1"/>
                      <a:gd name="T40" fmla="*/ 0 h 461"/>
                      <a:gd name="T41" fmla="*/ 601 w 601"/>
                      <a:gd name="T42" fmla="*/ 461 h 4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1" h="461">
                        <a:moveTo>
                          <a:pt x="0" y="0"/>
                        </a:moveTo>
                        <a:lnTo>
                          <a:pt x="0" y="272"/>
                        </a:lnTo>
                        <a:lnTo>
                          <a:pt x="57" y="272"/>
                        </a:lnTo>
                        <a:lnTo>
                          <a:pt x="172" y="326"/>
                        </a:lnTo>
                        <a:lnTo>
                          <a:pt x="172" y="379"/>
                        </a:lnTo>
                        <a:lnTo>
                          <a:pt x="287" y="379"/>
                        </a:lnTo>
                        <a:lnTo>
                          <a:pt x="287" y="461"/>
                        </a:lnTo>
                        <a:lnTo>
                          <a:pt x="401" y="461"/>
                        </a:lnTo>
                        <a:lnTo>
                          <a:pt x="601" y="326"/>
                        </a:lnTo>
                        <a:lnTo>
                          <a:pt x="601" y="190"/>
                        </a:lnTo>
                        <a:lnTo>
                          <a:pt x="572" y="136"/>
                        </a:lnTo>
                        <a:lnTo>
                          <a:pt x="601" y="0"/>
                        </a:lnTo>
                        <a:lnTo>
                          <a:pt x="0" y="0"/>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9" name="Freeform 294"/>
                  <p:cNvSpPr>
                    <a:spLocks/>
                  </p:cNvSpPr>
                  <p:nvPr/>
                </p:nvSpPr>
                <p:spPr bwMode="auto">
                  <a:xfrm>
                    <a:off x="1413" y="196"/>
                    <a:ext cx="601" cy="461"/>
                  </a:xfrm>
                  <a:custGeom>
                    <a:avLst/>
                    <a:gdLst>
                      <a:gd name="T0" fmla="*/ 0 w 601"/>
                      <a:gd name="T1" fmla="*/ 0 h 461"/>
                      <a:gd name="T2" fmla="*/ 0 w 601"/>
                      <a:gd name="T3" fmla="*/ 272 h 461"/>
                      <a:gd name="T4" fmla="*/ 57 w 601"/>
                      <a:gd name="T5" fmla="*/ 272 h 461"/>
                      <a:gd name="T6" fmla="*/ 172 w 601"/>
                      <a:gd name="T7" fmla="*/ 326 h 461"/>
                      <a:gd name="T8" fmla="*/ 172 w 601"/>
                      <a:gd name="T9" fmla="*/ 379 h 461"/>
                      <a:gd name="T10" fmla="*/ 287 w 601"/>
                      <a:gd name="T11" fmla="*/ 379 h 461"/>
                      <a:gd name="T12" fmla="*/ 287 w 601"/>
                      <a:gd name="T13" fmla="*/ 461 h 461"/>
                      <a:gd name="T14" fmla="*/ 401 w 601"/>
                      <a:gd name="T15" fmla="*/ 461 h 461"/>
                      <a:gd name="T16" fmla="*/ 601 w 601"/>
                      <a:gd name="T17" fmla="*/ 326 h 461"/>
                      <a:gd name="T18" fmla="*/ 601 w 601"/>
                      <a:gd name="T19" fmla="*/ 190 h 461"/>
                      <a:gd name="T20" fmla="*/ 572 w 601"/>
                      <a:gd name="T21" fmla="*/ 136 h 461"/>
                      <a:gd name="T22" fmla="*/ 601 w 601"/>
                      <a:gd name="T23" fmla="*/ 0 h 461"/>
                      <a:gd name="T24" fmla="*/ 0 w 601"/>
                      <a:gd name="T25" fmla="*/ 0 h 4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1"/>
                      <a:gd name="T40" fmla="*/ 0 h 461"/>
                      <a:gd name="T41" fmla="*/ 601 w 601"/>
                      <a:gd name="T42" fmla="*/ 461 h 4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1" h="461">
                        <a:moveTo>
                          <a:pt x="0" y="0"/>
                        </a:moveTo>
                        <a:lnTo>
                          <a:pt x="0" y="272"/>
                        </a:lnTo>
                        <a:lnTo>
                          <a:pt x="57" y="272"/>
                        </a:lnTo>
                        <a:lnTo>
                          <a:pt x="172" y="326"/>
                        </a:lnTo>
                        <a:lnTo>
                          <a:pt x="172" y="379"/>
                        </a:lnTo>
                        <a:lnTo>
                          <a:pt x="287" y="379"/>
                        </a:lnTo>
                        <a:lnTo>
                          <a:pt x="287" y="461"/>
                        </a:lnTo>
                        <a:lnTo>
                          <a:pt x="401" y="461"/>
                        </a:lnTo>
                        <a:lnTo>
                          <a:pt x="601" y="326"/>
                        </a:lnTo>
                        <a:lnTo>
                          <a:pt x="601" y="190"/>
                        </a:lnTo>
                        <a:lnTo>
                          <a:pt x="572" y="136"/>
                        </a:lnTo>
                        <a:lnTo>
                          <a:pt x="601"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93" name="Group 295"/>
                <p:cNvGrpSpPr>
                  <a:grpSpLocks/>
                </p:cNvGrpSpPr>
                <p:nvPr/>
              </p:nvGrpSpPr>
              <p:grpSpPr bwMode="auto">
                <a:xfrm>
                  <a:off x="1986" y="196"/>
                  <a:ext cx="602" cy="514"/>
                  <a:chOff x="1986" y="196"/>
                  <a:chExt cx="602" cy="514"/>
                </a:xfrm>
              </p:grpSpPr>
              <p:sp>
                <p:nvSpPr>
                  <p:cNvPr id="2516" name="Freeform 296"/>
                  <p:cNvSpPr>
                    <a:spLocks/>
                  </p:cNvSpPr>
                  <p:nvPr/>
                </p:nvSpPr>
                <p:spPr bwMode="auto">
                  <a:xfrm>
                    <a:off x="1986" y="196"/>
                    <a:ext cx="602" cy="514"/>
                  </a:xfrm>
                  <a:custGeom>
                    <a:avLst/>
                    <a:gdLst>
                      <a:gd name="T0" fmla="*/ 29 w 602"/>
                      <a:gd name="T1" fmla="*/ 0 h 514"/>
                      <a:gd name="T2" fmla="*/ 0 w 602"/>
                      <a:gd name="T3" fmla="*/ 136 h 514"/>
                      <a:gd name="T4" fmla="*/ 29 w 602"/>
                      <a:gd name="T5" fmla="*/ 190 h 514"/>
                      <a:gd name="T6" fmla="*/ 29 w 602"/>
                      <a:gd name="T7" fmla="*/ 326 h 514"/>
                      <a:gd name="T8" fmla="*/ 57 w 602"/>
                      <a:gd name="T9" fmla="*/ 352 h 514"/>
                      <a:gd name="T10" fmla="*/ 115 w 602"/>
                      <a:gd name="T11" fmla="*/ 352 h 514"/>
                      <a:gd name="T12" fmla="*/ 143 w 602"/>
                      <a:gd name="T13" fmla="*/ 379 h 514"/>
                      <a:gd name="T14" fmla="*/ 172 w 602"/>
                      <a:gd name="T15" fmla="*/ 514 h 514"/>
                      <a:gd name="T16" fmla="*/ 402 w 602"/>
                      <a:gd name="T17" fmla="*/ 406 h 514"/>
                      <a:gd name="T18" fmla="*/ 430 w 602"/>
                      <a:gd name="T19" fmla="*/ 352 h 514"/>
                      <a:gd name="T20" fmla="*/ 488 w 602"/>
                      <a:gd name="T21" fmla="*/ 136 h 514"/>
                      <a:gd name="T22" fmla="*/ 602 w 602"/>
                      <a:gd name="T23" fmla="*/ 0 h 514"/>
                      <a:gd name="T24" fmla="*/ 29 w 602"/>
                      <a:gd name="T25" fmla="*/ 0 h 5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2"/>
                      <a:gd name="T40" fmla="*/ 0 h 514"/>
                      <a:gd name="T41" fmla="*/ 602 w 602"/>
                      <a:gd name="T42" fmla="*/ 514 h 5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2" h="514">
                        <a:moveTo>
                          <a:pt x="29" y="0"/>
                        </a:moveTo>
                        <a:lnTo>
                          <a:pt x="0" y="136"/>
                        </a:lnTo>
                        <a:lnTo>
                          <a:pt x="29" y="190"/>
                        </a:lnTo>
                        <a:lnTo>
                          <a:pt x="29" y="326"/>
                        </a:lnTo>
                        <a:lnTo>
                          <a:pt x="57" y="352"/>
                        </a:lnTo>
                        <a:lnTo>
                          <a:pt x="115" y="352"/>
                        </a:lnTo>
                        <a:lnTo>
                          <a:pt x="143" y="379"/>
                        </a:lnTo>
                        <a:lnTo>
                          <a:pt x="172" y="514"/>
                        </a:lnTo>
                        <a:lnTo>
                          <a:pt x="402" y="406"/>
                        </a:lnTo>
                        <a:lnTo>
                          <a:pt x="430" y="352"/>
                        </a:lnTo>
                        <a:lnTo>
                          <a:pt x="488" y="136"/>
                        </a:lnTo>
                        <a:lnTo>
                          <a:pt x="602" y="0"/>
                        </a:lnTo>
                        <a:lnTo>
                          <a:pt x="29" y="0"/>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7" name="Freeform 297"/>
                  <p:cNvSpPr>
                    <a:spLocks/>
                  </p:cNvSpPr>
                  <p:nvPr/>
                </p:nvSpPr>
                <p:spPr bwMode="auto">
                  <a:xfrm>
                    <a:off x="1986" y="196"/>
                    <a:ext cx="602" cy="514"/>
                  </a:xfrm>
                  <a:custGeom>
                    <a:avLst/>
                    <a:gdLst>
                      <a:gd name="T0" fmla="*/ 29 w 602"/>
                      <a:gd name="T1" fmla="*/ 0 h 514"/>
                      <a:gd name="T2" fmla="*/ 0 w 602"/>
                      <a:gd name="T3" fmla="*/ 136 h 514"/>
                      <a:gd name="T4" fmla="*/ 29 w 602"/>
                      <a:gd name="T5" fmla="*/ 190 h 514"/>
                      <a:gd name="T6" fmla="*/ 29 w 602"/>
                      <a:gd name="T7" fmla="*/ 326 h 514"/>
                      <a:gd name="T8" fmla="*/ 57 w 602"/>
                      <a:gd name="T9" fmla="*/ 352 h 514"/>
                      <a:gd name="T10" fmla="*/ 115 w 602"/>
                      <a:gd name="T11" fmla="*/ 352 h 514"/>
                      <a:gd name="T12" fmla="*/ 143 w 602"/>
                      <a:gd name="T13" fmla="*/ 379 h 514"/>
                      <a:gd name="T14" fmla="*/ 172 w 602"/>
                      <a:gd name="T15" fmla="*/ 514 h 514"/>
                      <a:gd name="T16" fmla="*/ 402 w 602"/>
                      <a:gd name="T17" fmla="*/ 406 h 514"/>
                      <a:gd name="T18" fmla="*/ 430 w 602"/>
                      <a:gd name="T19" fmla="*/ 352 h 514"/>
                      <a:gd name="T20" fmla="*/ 488 w 602"/>
                      <a:gd name="T21" fmla="*/ 136 h 514"/>
                      <a:gd name="T22" fmla="*/ 602 w 602"/>
                      <a:gd name="T23" fmla="*/ 0 h 514"/>
                      <a:gd name="T24" fmla="*/ 29 w 602"/>
                      <a:gd name="T25" fmla="*/ 0 h 5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2"/>
                      <a:gd name="T40" fmla="*/ 0 h 514"/>
                      <a:gd name="T41" fmla="*/ 602 w 602"/>
                      <a:gd name="T42" fmla="*/ 514 h 5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2" h="514">
                        <a:moveTo>
                          <a:pt x="29" y="0"/>
                        </a:moveTo>
                        <a:lnTo>
                          <a:pt x="0" y="136"/>
                        </a:lnTo>
                        <a:lnTo>
                          <a:pt x="29" y="190"/>
                        </a:lnTo>
                        <a:lnTo>
                          <a:pt x="29" y="326"/>
                        </a:lnTo>
                        <a:lnTo>
                          <a:pt x="57" y="352"/>
                        </a:lnTo>
                        <a:lnTo>
                          <a:pt x="115" y="352"/>
                        </a:lnTo>
                        <a:lnTo>
                          <a:pt x="143" y="379"/>
                        </a:lnTo>
                        <a:lnTo>
                          <a:pt x="172" y="514"/>
                        </a:lnTo>
                        <a:lnTo>
                          <a:pt x="402" y="406"/>
                        </a:lnTo>
                        <a:lnTo>
                          <a:pt x="430" y="352"/>
                        </a:lnTo>
                        <a:lnTo>
                          <a:pt x="488" y="136"/>
                        </a:lnTo>
                        <a:lnTo>
                          <a:pt x="602" y="0"/>
                        </a:lnTo>
                        <a:lnTo>
                          <a:pt x="29"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94" name="Group 298"/>
                <p:cNvGrpSpPr>
                  <a:grpSpLocks/>
                </p:cNvGrpSpPr>
                <p:nvPr/>
              </p:nvGrpSpPr>
              <p:grpSpPr bwMode="auto">
                <a:xfrm>
                  <a:off x="2590" y="196"/>
                  <a:ext cx="372" cy="488"/>
                  <a:chOff x="2590" y="196"/>
                  <a:chExt cx="372" cy="488"/>
                </a:xfrm>
              </p:grpSpPr>
              <p:sp>
                <p:nvSpPr>
                  <p:cNvPr id="2514" name="Freeform 299"/>
                  <p:cNvSpPr>
                    <a:spLocks/>
                  </p:cNvSpPr>
                  <p:nvPr/>
                </p:nvSpPr>
                <p:spPr bwMode="auto">
                  <a:xfrm>
                    <a:off x="2590" y="196"/>
                    <a:ext cx="372" cy="488"/>
                  </a:xfrm>
                  <a:custGeom>
                    <a:avLst/>
                    <a:gdLst>
                      <a:gd name="T0" fmla="*/ 143 w 372"/>
                      <a:gd name="T1" fmla="*/ 0 h 488"/>
                      <a:gd name="T2" fmla="*/ 115 w 372"/>
                      <a:gd name="T3" fmla="*/ 82 h 488"/>
                      <a:gd name="T4" fmla="*/ 57 w 372"/>
                      <a:gd name="T5" fmla="*/ 272 h 488"/>
                      <a:gd name="T6" fmla="*/ 0 w 372"/>
                      <a:gd name="T7" fmla="*/ 461 h 488"/>
                      <a:gd name="T8" fmla="*/ 0 w 372"/>
                      <a:gd name="T9" fmla="*/ 488 h 488"/>
                      <a:gd name="T10" fmla="*/ 315 w 372"/>
                      <a:gd name="T11" fmla="*/ 488 h 488"/>
                      <a:gd name="T12" fmla="*/ 372 w 372"/>
                      <a:gd name="T13" fmla="*/ 379 h 488"/>
                      <a:gd name="T14" fmla="*/ 257 w 372"/>
                      <a:gd name="T15" fmla="*/ 407 h 488"/>
                      <a:gd name="T16" fmla="*/ 344 w 372"/>
                      <a:gd name="T17" fmla="*/ 299 h 488"/>
                      <a:gd name="T18" fmla="*/ 228 w 372"/>
                      <a:gd name="T19" fmla="*/ 272 h 488"/>
                      <a:gd name="T20" fmla="*/ 315 w 372"/>
                      <a:gd name="T21" fmla="*/ 163 h 488"/>
                      <a:gd name="T22" fmla="*/ 315 w 372"/>
                      <a:gd name="T23" fmla="*/ 54 h 488"/>
                      <a:gd name="T24" fmla="*/ 257 w 372"/>
                      <a:gd name="T25" fmla="*/ 27 h 488"/>
                      <a:gd name="T26" fmla="*/ 228 w 372"/>
                      <a:gd name="T27" fmla="*/ 109 h 488"/>
                      <a:gd name="T28" fmla="*/ 201 w 372"/>
                      <a:gd name="T29" fmla="*/ 54 h 488"/>
                      <a:gd name="T30" fmla="*/ 228 w 372"/>
                      <a:gd name="T31" fmla="*/ 0 h 488"/>
                      <a:gd name="T32" fmla="*/ 143 w 372"/>
                      <a:gd name="T33" fmla="*/ 0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2"/>
                      <a:gd name="T52" fmla="*/ 0 h 488"/>
                      <a:gd name="T53" fmla="*/ 372 w 372"/>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2" h="488">
                        <a:moveTo>
                          <a:pt x="143" y="0"/>
                        </a:moveTo>
                        <a:lnTo>
                          <a:pt x="115" y="82"/>
                        </a:lnTo>
                        <a:lnTo>
                          <a:pt x="57" y="272"/>
                        </a:lnTo>
                        <a:lnTo>
                          <a:pt x="0" y="461"/>
                        </a:lnTo>
                        <a:lnTo>
                          <a:pt x="0" y="488"/>
                        </a:lnTo>
                        <a:lnTo>
                          <a:pt x="315" y="488"/>
                        </a:lnTo>
                        <a:lnTo>
                          <a:pt x="372" y="379"/>
                        </a:lnTo>
                        <a:lnTo>
                          <a:pt x="257" y="407"/>
                        </a:lnTo>
                        <a:lnTo>
                          <a:pt x="344" y="299"/>
                        </a:lnTo>
                        <a:lnTo>
                          <a:pt x="228" y="272"/>
                        </a:lnTo>
                        <a:lnTo>
                          <a:pt x="315" y="163"/>
                        </a:lnTo>
                        <a:lnTo>
                          <a:pt x="315" y="54"/>
                        </a:lnTo>
                        <a:lnTo>
                          <a:pt x="257" y="27"/>
                        </a:lnTo>
                        <a:lnTo>
                          <a:pt x="228" y="109"/>
                        </a:lnTo>
                        <a:lnTo>
                          <a:pt x="201" y="54"/>
                        </a:lnTo>
                        <a:lnTo>
                          <a:pt x="228" y="0"/>
                        </a:lnTo>
                        <a:lnTo>
                          <a:pt x="143" y="0"/>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5" name="Freeform 300"/>
                  <p:cNvSpPr>
                    <a:spLocks/>
                  </p:cNvSpPr>
                  <p:nvPr/>
                </p:nvSpPr>
                <p:spPr bwMode="auto">
                  <a:xfrm>
                    <a:off x="2590" y="196"/>
                    <a:ext cx="372" cy="488"/>
                  </a:xfrm>
                  <a:custGeom>
                    <a:avLst/>
                    <a:gdLst>
                      <a:gd name="T0" fmla="*/ 143 w 372"/>
                      <a:gd name="T1" fmla="*/ 0 h 488"/>
                      <a:gd name="T2" fmla="*/ 115 w 372"/>
                      <a:gd name="T3" fmla="*/ 82 h 488"/>
                      <a:gd name="T4" fmla="*/ 57 w 372"/>
                      <a:gd name="T5" fmla="*/ 272 h 488"/>
                      <a:gd name="T6" fmla="*/ 0 w 372"/>
                      <a:gd name="T7" fmla="*/ 461 h 488"/>
                      <a:gd name="T8" fmla="*/ 0 w 372"/>
                      <a:gd name="T9" fmla="*/ 488 h 488"/>
                      <a:gd name="T10" fmla="*/ 315 w 372"/>
                      <a:gd name="T11" fmla="*/ 488 h 488"/>
                      <a:gd name="T12" fmla="*/ 372 w 372"/>
                      <a:gd name="T13" fmla="*/ 379 h 488"/>
                      <a:gd name="T14" fmla="*/ 257 w 372"/>
                      <a:gd name="T15" fmla="*/ 407 h 488"/>
                      <a:gd name="T16" fmla="*/ 344 w 372"/>
                      <a:gd name="T17" fmla="*/ 299 h 488"/>
                      <a:gd name="T18" fmla="*/ 228 w 372"/>
                      <a:gd name="T19" fmla="*/ 272 h 488"/>
                      <a:gd name="T20" fmla="*/ 315 w 372"/>
                      <a:gd name="T21" fmla="*/ 163 h 488"/>
                      <a:gd name="T22" fmla="*/ 315 w 372"/>
                      <a:gd name="T23" fmla="*/ 54 h 488"/>
                      <a:gd name="T24" fmla="*/ 257 w 372"/>
                      <a:gd name="T25" fmla="*/ 27 h 488"/>
                      <a:gd name="T26" fmla="*/ 228 w 372"/>
                      <a:gd name="T27" fmla="*/ 109 h 488"/>
                      <a:gd name="T28" fmla="*/ 201 w 372"/>
                      <a:gd name="T29" fmla="*/ 54 h 488"/>
                      <a:gd name="T30" fmla="*/ 228 w 372"/>
                      <a:gd name="T31" fmla="*/ 0 h 488"/>
                      <a:gd name="T32" fmla="*/ 143 w 372"/>
                      <a:gd name="T33" fmla="*/ 0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2"/>
                      <a:gd name="T52" fmla="*/ 0 h 488"/>
                      <a:gd name="T53" fmla="*/ 372 w 372"/>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2" h="488">
                        <a:moveTo>
                          <a:pt x="143" y="0"/>
                        </a:moveTo>
                        <a:lnTo>
                          <a:pt x="115" y="82"/>
                        </a:lnTo>
                        <a:lnTo>
                          <a:pt x="57" y="272"/>
                        </a:lnTo>
                        <a:lnTo>
                          <a:pt x="0" y="461"/>
                        </a:lnTo>
                        <a:lnTo>
                          <a:pt x="0" y="488"/>
                        </a:lnTo>
                        <a:lnTo>
                          <a:pt x="315" y="488"/>
                        </a:lnTo>
                        <a:lnTo>
                          <a:pt x="372" y="379"/>
                        </a:lnTo>
                        <a:lnTo>
                          <a:pt x="257" y="407"/>
                        </a:lnTo>
                        <a:lnTo>
                          <a:pt x="344" y="299"/>
                        </a:lnTo>
                        <a:lnTo>
                          <a:pt x="228" y="272"/>
                        </a:lnTo>
                        <a:lnTo>
                          <a:pt x="315" y="163"/>
                        </a:lnTo>
                        <a:lnTo>
                          <a:pt x="315" y="54"/>
                        </a:lnTo>
                        <a:lnTo>
                          <a:pt x="257" y="27"/>
                        </a:lnTo>
                        <a:lnTo>
                          <a:pt x="228" y="109"/>
                        </a:lnTo>
                        <a:lnTo>
                          <a:pt x="201" y="54"/>
                        </a:lnTo>
                        <a:lnTo>
                          <a:pt x="228" y="0"/>
                        </a:lnTo>
                        <a:lnTo>
                          <a:pt x="143"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95" name="Group 301"/>
                <p:cNvGrpSpPr>
                  <a:grpSpLocks/>
                </p:cNvGrpSpPr>
                <p:nvPr/>
              </p:nvGrpSpPr>
              <p:grpSpPr bwMode="auto">
                <a:xfrm>
                  <a:off x="1270" y="467"/>
                  <a:ext cx="430" cy="325"/>
                  <a:chOff x="1270" y="467"/>
                  <a:chExt cx="430" cy="325"/>
                </a:xfrm>
              </p:grpSpPr>
              <p:sp>
                <p:nvSpPr>
                  <p:cNvPr id="2512" name="Freeform 302"/>
                  <p:cNvSpPr>
                    <a:spLocks/>
                  </p:cNvSpPr>
                  <p:nvPr/>
                </p:nvSpPr>
                <p:spPr bwMode="auto">
                  <a:xfrm>
                    <a:off x="1270" y="467"/>
                    <a:ext cx="430" cy="325"/>
                  </a:xfrm>
                  <a:custGeom>
                    <a:avLst/>
                    <a:gdLst>
                      <a:gd name="T0" fmla="*/ 28 w 430"/>
                      <a:gd name="T1" fmla="*/ 0 h 325"/>
                      <a:gd name="T2" fmla="*/ 28 w 430"/>
                      <a:gd name="T3" fmla="*/ 55 h 325"/>
                      <a:gd name="T4" fmla="*/ 0 w 430"/>
                      <a:gd name="T5" fmla="*/ 108 h 325"/>
                      <a:gd name="T6" fmla="*/ 0 w 430"/>
                      <a:gd name="T7" fmla="*/ 325 h 325"/>
                      <a:gd name="T8" fmla="*/ 229 w 430"/>
                      <a:gd name="T9" fmla="*/ 325 h 325"/>
                      <a:gd name="T10" fmla="*/ 229 w 430"/>
                      <a:gd name="T11" fmla="*/ 271 h 325"/>
                      <a:gd name="T12" fmla="*/ 430 w 430"/>
                      <a:gd name="T13" fmla="*/ 271 h 325"/>
                      <a:gd name="T14" fmla="*/ 430 w 430"/>
                      <a:gd name="T15" fmla="*/ 108 h 325"/>
                      <a:gd name="T16" fmla="*/ 315 w 430"/>
                      <a:gd name="T17" fmla="*/ 108 h 325"/>
                      <a:gd name="T18" fmla="*/ 315 w 430"/>
                      <a:gd name="T19" fmla="*/ 55 h 325"/>
                      <a:gd name="T20" fmla="*/ 200 w 430"/>
                      <a:gd name="T21" fmla="*/ 0 h 325"/>
                      <a:gd name="T22" fmla="*/ 28 w 430"/>
                      <a:gd name="T23" fmla="*/ 0 h 3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0"/>
                      <a:gd name="T37" fmla="*/ 0 h 325"/>
                      <a:gd name="T38" fmla="*/ 430 w 430"/>
                      <a:gd name="T39" fmla="*/ 325 h 3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0" h="325">
                        <a:moveTo>
                          <a:pt x="28" y="0"/>
                        </a:moveTo>
                        <a:lnTo>
                          <a:pt x="28" y="55"/>
                        </a:lnTo>
                        <a:lnTo>
                          <a:pt x="0" y="108"/>
                        </a:lnTo>
                        <a:lnTo>
                          <a:pt x="0" y="325"/>
                        </a:lnTo>
                        <a:lnTo>
                          <a:pt x="229" y="325"/>
                        </a:lnTo>
                        <a:lnTo>
                          <a:pt x="229" y="271"/>
                        </a:lnTo>
                        <a:lnTo>
                          <a:pt x="430" y="271"/>
                        </a:lnTo>
                        <a:lnTo>
                          <a:pt x="430" y="108"/>
                        </a:lnTo>
                        <a:lnTo>
                          <a:pt x="315" y="108"/>
                        </a:lnTo>
                        <a:lnTo>
                          <a:pt x="315" y="55"/>
                        </a:lnTo>
                        <a:lnTo>
                          <a:pt x="200" y="0"/>
                        </a:lnTo>
                        <a:lnTo>
                          <a:pt x="28" y="0"/>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3" name="Freeform 303"/>
                  <p:cNvSpPr>
                    <a:spLocks/>
                  </p:cNvSpPr>
                  <p:nvPr/>
                </p:nvSpPr>
                <p:spPr bwMode="auto">
                  <a:xfrm>
                    <a:off x="1270" y="467"/>
                    <a:ext cx="430" cy="325"/>
                  </a:xfrm>
                  <a:custGeom>
                    <a:avLst/>
                    <a:gdLst>
                      <a:gd name="T0" fmla="*/ 28 w 430"/>
                      <a:gd name="T1" fmla="*/ 0 h 325"/>
                      <a:gd name="T2" fmla="*/ 28 w 430"/>
                      <a:gd name="T3" fmla="*/ 55 h 325"/>
                      <a:gd name="T4" fmla="*/ 0 w 430"/>
                      <a:gd name="T5" fmla="*/ 108 h 325"/>
                      <a:gd name="T6" fmla="*/ 0 w 430"/>
                      <a:gd name="T7" fmla="*/ 325 h 325"/>
                      <a:gd name="T8" fmla="*/ 229 w 430"/>
                      <a:gd name="T9" fmla="*/ 325 h 325"/>
                      <a:gd name="T10" fmla="*/ 229 w 430"/>
                      <a:gd name="T11" fmla="*/ 271 h 325"/>
                      <a:gd name="T12" fmla="*/ 430 w 430"/>
                      <a:gd name="T13" fmla="*/ 271 h 325"/>
                      <a:gd name="T14" fmla="*/ 430 w 430"/>
                      <a:gd name="T15" fmla="*/ 108 h 325"/>
                      <a:gd name="T16" fmla="*/ 315 w 430"/>
                      <a:gd name="T17" fmla="*/ 108 h 325"/>
                      <a:gd name="T18" fmla="*/ 315 w 430"/>
                      <a:gd name="T19" fmla="*/ 55 h 325"/>
                      <a:gd name="T20" fmla="*/ 200 w 430"/>
                      <a:gd name="T21" fmla="*/ 0 h 325"/>
                      <a:gd name="T22" fmla="*/ 28 w 430"/>
                      <a:gd name="T23" fmla="*/ 0 h 3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0"/>
                      <a:gd name="T37" fmla="*/ 0 h 325"/>
                      <a:gd name="T38" fmla="*/ 430 w 430"/>
                      <a:gd name="T39" fmla="*/ 325 h 3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0" h="325">
                        <a:moveTo>
                          <a:pt x="28" y="0"/>
                        </a:moveTo>
                        <a:lnTo>
                          <a:pt x="28" y="55"/>
                        </a:lnTo>
                        <a:lnTo>
                          <a:pt x="0" y="108"/>
                        </a:lnTo>
                        <a:lnTo>
                          <a:pt x="0" y="325"/>
                        </a:lnTo>
                        <a:lnTo>
                          <a:pt x="229" y="325"/>
                        </a:lnTo>
                        <a:lnTo>
                          <a:pt x="229" y="271"/>
                        </a:lnTo>
                        <a:lnTo>
                          <a:pt x="430" y="271"/>
                        </a:lnTo>
                        <a:lnTo>
                          <a:pt x="430" y="108"/>
                        </a:lnTo>
                        <a:lnTo>
                          <a:pt x="315" y="108"/>
                        </a:lnTo>
                        <a:lnTo>
                          <a:pt x="315" y="55"/>
                        </a:lnTo>
                        <a:lnTo>
                          <a:pt x="200" y="0"/>
                        </a:lnTo>
                        <a:lnTo>
                          <a:pt x="28"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96" name="Group 304"/>
                <p:cNvGrpSpPr>
                  <a:grpSpLocks/>
                </p:cNvGrpSpPr>
                <p:nvPr/>
              </p:nvGrpSpPr>
              <p:grpSpPr bwMode="auto">
                <a:xfrm>
                  <a:off x="1298" y="738"/>
                  <a:ext cx="490" cy="354"/>
                  <a:chOff x="1298" y="738"/>
                  <a:chExt cx="490" cy="354"/>
                </a:xfrm>
              </p:grpSpPr>
              <p:sp>
                <p:nvSpPr>
                  <p:cNvPr id="2510" name="Freeform 305"/>
                  <p:cNvSpPr>
                    <a:spLocks/>
                  </p:cNvSpPr>
                  <p:nvPr/>
                </p:nvSpPr>
                <p:spPr bwMode="auto">
                  <a:xfrm>
                    <a:off x="1298" y="738"/>
                    <a:ext cx="490" cy="354"/>
                  </a:xfrm>
                  <a:custGeom>
                    <a:avLst/>
                    <a:gdLst>
                      <a:gd name="T0" fmla="*/ 57 w 490"/>
                      <a:gd name="T1" fmla="*/ 54 h 354"/>
                      <a:gd name="T2" fmla="*/ 57 w 490"/>
                      <a:gd name="T3" fmla="*/ 272 h 354"/>
                      <a:gd name="T4" fmla="*/ 0 w 490"/>
                      <a:gd name="T5" fmla="*/ 354 h 354"/>
                      <a:gd name="T6" fmla="*/ 490 w 490"/>
                      <a:gd name="T7" fmla="*/ 354 h 354"/>
                      <a:gd name="T8" fmla="*/ 490 w 490"/>
                      <a:gd name="T9" fmla="*/ 190 h 354"/>
                      <a:gd name="T10" fmla="*/ 403 w 490"/>
                      <a:gd name="T11" fmla="*/ 109 h 354"/>
                      <a:gd name="T12" fmla="*/ 403 w 490"/>
                      <a:gd name="T13" fmla="*/ 0 h 354"/>
                      <a:gd name="T14" fmla="*/ 202 w 490"/>
                      <a:gd name="T15" fmla="*/ 0 h 354"/>
                      <a:gd name="T16" fmla="*/ 202 w 490"/>
                      <a:gd name="T17" fmla="*/ 54 h 354"/>
                      <a:gd name="T18" fmla="*/ 57 w 490"/>
                      <a:gd name="T19" fmla="*/ 54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0"/>
                      <a:gd name="T31" fmla="*/ 0 h 354"/>
                      <a:gd name="T32" fmla="*/ 490 w 490"/>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0" h="354">
                        <a:moveTo>
                          <a:pt x="57" y="54"/>
                        </a:moveTo>
                        <a:lnTo>
                          <a:pt x="57" y="272"/>
                        </a:lnTo>
                        <a:lnTo>
                          <a:pt x="0" y="354"/>
                        </a:lnTo>
                        <a:lnTo>
                          <a:pt x="490" y="354"/>
                        </a:lnTo>
                        <a:lnTo>
                          <a:pt x="490" y="190"/>
                        </a:lnTo>
                        <a:lnTo>
                          <a:pt x="403" y="109"/>
                        </a:lnTo>
                        <a:lnTo>
                          <a:pt x="403" y="0"/>
                        </a:lnTo>
                        <a:lnTo>
                          <a:pt x="202" y="0"/>
                        </a:lnTo>
                        <a:lnTo>
                          <a:pt x="202" y="54"/>
                        </a:lnTo>
                        <a:lnTo>
                          <a:pt x="57" y="54"/>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1" name="Freeform 306"/>
                  <p:cNvSpPr>
                    <a:spLocks/>
                  </p:cNvSpPr>
                  <p:nvPr/>
                </p:nvSpPr>
                <p:spPr bwMode="auto">
                  <a:xfrm>
                    <a:off x="1298" y="738"/>
                    <a:ext cx="490" cy="354"/>
                  </a:xfrm>
                  <a:custGeom>
                    <a:avLst/>
                    <a:gdLst>
                      <a:gd name="T0" fmla="*/ 57 w 490"/>
                      <a:gd name="T1" fmla="*/ 54 h 354"/>
                      <a:gd name="T2" fmla="*/ 57 w 490"/>
                      <a:gd name="T3" fmla="*/ 272 h 354"/>
                      <a:gd name="T4" fmla="*/ 0 w 490"/>
                      <a:gd name="T5" fmla="*/ 354 h 354"/>
                      <a:gd name="T6" fmla="*/ 490 w 490"/>
                      <a:gd name="T7" fmla="*/ 354 h 354"/>
                      <a:gd name="T8" fmla="*/ 490 w 490"/>
                      <a:gd name="T9" fmla="*/ 190 h 354"/>
                      <a:gd name="T10" fmla="*/ 403 w 490"/>
                      <a:gd name="T11" fmla="*/ 109 h 354"/>
                      <a:gd name="T12" fmla="*/ 403 w 490"/>
                      <a:gd name="T13" fmla="*/ 0 h 354"/>
                      <a:gd name="T14" fmla="*/ 202 w 490"/>
                      <a:gd name="T15" fmla="*/ 0 h 354"/>
                      <a:gd name="T16" fmla="*/ 202 w 490"/>
                      <a:gd name="T17" fmla="*/ 54 h 354"/>
                      <a:gd name="T18" fmla="*/ 57 w 490"/>
                      <a:gd name="T19" fmla="*/ 54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0"/>
                      <a:gd name="T31" fmla="*/ 0 h 354"/>
                      <a:gd name="T32" fmla="*/ 490 w 490"/>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0" h="354">
                        <a:moveTo>
                          <a:pt x="57" y="54"/>
                        </a:moveTo>
                        <a:lnTo>
                          <a:pt x="57" y="272"/>
                        </a:lnTo>
                        <a:lnTo>
                          <a:pt x="0" y="354"/>
                        </a:lnTo>
                        <a:lnTo>
                          <a:pt x="490" y="354"/>
                        </a:lnTo>
                        <a:lnTo>
                          <a:pt x="490" y="190"/>
                        </a:lnTo>
                        <a:lnTo>
                          <a:pt x="403" y="109"/>
                        </a:lnTo>
                        <a:lnTo>
                          <a:pt x="403" y="0"/>
                        </a:lnTo>
                        <a:lnTo>
                          <a:pt x="202" y="0"/>
                        </a:lnTo>
                        <a:lnTo>
                          <a:pt x="202" y="54"/>
                        </a:lnTo>
                        <a:lnTo>
                          <a:pt x="57" y="54"/>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97" name="Group 307"/>
                <p:cNvGrpSpPr>
                  <a:grpSpLocks/>
                </p:cNvGrpSpPr>
                <p:nvPr/>
              </p:nvGrpSpPr>
              <p:grpSpPr bwMode="auto">
                <a:xfrm>
                  <a:off x="1786" y="955"/>
                  <a:ext cx="401" cy="380"/>
                  <a:chOff x="1786" y="955"/>
                  <a:chExt cx="401" cy="380"/>
                </a:xfrm>
              </p:grpSpPr>
              <p:sp>
                <p:nvSpPr>
                  <p:cNvPr id="2508" name="Freeform 308"/>
                  <p:cNvSpPr>
                    <a:spLocks/>
                  </p:cNvSpPr>
                  <p:nvPr/>
                </p:nvSpPr>
                <p:spPr bwMode="auto">
                  <a:xfrm>
                    <a:off x="1786" y="955"/>
                    <a:ext cx="401" cy="380"/>
                  </a:xfrm>
                  <a:custGeom>
                    <a:avLst/>
                    <a:gdLst>
                      <a:gd name="T0" fmla="*/ 0 w 401"/>
                      <a:gd name="T1" fmla="*/ 0 h 380"/>
                      <a:gd name="T2" fmla="*/ 0 w 401"/>
                      <a:gd name="T3" fmla="*/ 380 h 380"/>
                      <a:gd name="T4" fmla="*/ 373 w 401"/>
                      <a:gd name="T5" fmla="*/ 380 h 380"/>
                      <a:gd name="T6" fmla="*/ 373 w 401"/>
                      <a:gd name="T7" fmla="*/ 298 h 380"/>
                      <a:gd name="T8" fmla="*/ 344 w 401"/>
                      <a:gd name="T9" fmla="*/ 218 h 380"/>
                      <a:gd name="T10" fmla="*/ 401 w 401"/>
                      <a:gd name="T11" fmla="*/ 190 h 380"/>
                      <a:gd name="T12" fmla="*/ 373 w 401"/>
                      <a:gd name="T13" fmla="*/ 136 h 380"/>
                      <a:gd name="T14" fmla="*/ 287 w 401"/>
                      <a:gd name="T15" fmla="*/ 109 h 380"/>
                      <a:gd name="T16" fmla="*/ 287 w 401"/>
                      <a:gd name="T17" fmla="*/ 0 h 380"/>
                      <a:gd name="T18" fmla="*/ 0 w 401"/>
                      <a:gd name="T19" fmla="*/ 0 h 3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1"/>
                      <a:gd name="T31" fmla="*/ 0 h 380"/>
                      <a:gd name="T32" fmla="*/ 401 w 401"/>
                      <a:gd name="T33" fmla="*/ 380 h 3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1" h="380">
                        <a:moveTo>
                          <a:pt x="0" y="0"/>
                        </a:moveTo>
                        <a:lnTo>
                          <a:pt x="0" y="380"/>
                        </a:lnTo>
                        <a:lnTo>
                          <a:pt x="373" y="380"/>
                        </a:lnTo>
                        <a:lnTo>
                          <a:pt x="373" y="298"/>
                        </a:lnTo>
                        <a:lnTo>
                          <a:pt x="344" y="218"/>
                        </a:lnTo>
                        <a:lnTo>
                          <a:pt x="401" y="190"/>
                        </a:lnTo>
                        <a:lnTo>
                          <a:pt x="373" y="136"/>
                        </a:lnTo>
                        <a:lnTo>
                          <a:pt x="287" y="109"/>
                        </a:lnTo>
                        <a:lnTo>
                          <a:pt x="287" y="0"/>
                        </a:lnTo>
                        <a:lnTo>
                          <a:pt x="0" y="0"/>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9" name="Freeform 309"/>
                  <p:cNvSpPr>
                    <a:spLocks/>
                  </p:cNvSpPr>
                  <p:nvPr/>
                </p:nvSpPr>
                <p:spPr bwMode="auto">
                  <a:xfrm>
                    <a:off x="1786" y="955"/>
                    <a:ext cx="401" cy="380"/>
                  </a:xfrm>
                  <a:custGeom>
                    <a:avLst/>
                    <a:gdLst>
                      <a:gd name="T0" fmla="*/ 0 w 401"/>
                      <a:gd name="T1" fmla="*/ 0 h 380"/>
                      <a:gd name="T2" fmla="*/ 0 w 401"/>
                      <a:gd name="T3" fmla="*/ 380 h 380"/>
                      <a:gd name="T4" fmla="*/ 373 w 401"/>
                      <a:gd name="T5" fmla="*/ 380 h 380"/>
                      <a:gd name="T6" fmla="*/ 373 w 401"/>
                      <a:gd name="T7" fmla="*/ 298 h 380"/>
                      <a:gd name="T8" fmla="*/ 344 w 401"/>
                      <a:gd name="T9" fmla="*/ 218 h 380"/>
                      <a:gd name="T10" fmla="*/ 401 w 401"/>
                      <a:gd name="T11" fmla="*/ 190 h 380"/>
                      <a:gd name="T12" fmla="*/ 373 w 401"/>
                      <a:gd name="T13" fmla="*/ 136 h 380"/>
                      <a:gd name="T14" fmla="*/ 287 w 401"/>
                      <a:gd name="T15" fmla="*/ 109 h 380"/>
                      <a:gd name="T16" fmla="*/ 287 w 401"/>
                      <a:gd name="T17" fmla="*/ 0 h 380"/>
                      <a:gd name="T18" fmla="*/ 0 w 401"/>
                      <a:gd name="T19" fmla="*/ 0 h 3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1"/>
                      <a:gd name="T31" fmla="*/ 0 h 380"/>
                      <a:gd name="T32" fmla="*/ 401 w 401"/>
                      <a:gd name="T33" fmla="*/ 380 h 3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1" h="380">
                        <a:moveTo>
                          <a:pt x="0" y="0"/>
                        </a:moveTo>
                        <a:lnTo>
                          <a:pt x="0" y="380"/>
                        </a:lnTo>
                        <a:lnTo>
                          <a:pt x="373" y="380"/>
                        </a:lnTo>
                        <a:lnTo>
                          <a:pt x="373" y="298"/>
                        </a:lnTo>
                        <a:lnTo>
                          <a:pt x="344" y="218"/>
                        </a:lnTo>
                        <a:lnTo>
                          <a:pt x="401" y="190"/>
                        </a:lnTo>
                        <a:lnTo>
                          <a:pt x="373" y="136"/>
                        </a:lnTo>
                        <a:lnTo>
                          <a:pt x="287" y="109"/>
                        </a:lnTo>
                        <a:lnTo>
                          <a:pt x="287"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98" name="Group 310"/>
                <p:cNvGrpSpPr>
                  <a:grpSpLocks/>
                </p:cNvGrpSpPr>
                <p:nvPr/>
              </p:nvGrpSpPr>
              <p:grpSpPr bwMode="auto">
                <a:xfrm>
                  <a:off x="2505" y="684"/>
                  <a:ext cx="600" cy="353"/>
                  <a:chOff x="2505" y="684"/>
                  <a:chExt cx="600" cy="353"/>
                </a:xfrm>
              </p:grpSpPr>
              <p:sp>
                <p:nvSpPr>
                  <p:cNvPr id="2506" name="Freeform 311"/>
                  <p:cNvSpPr>
                    <a:spLocks/>
                  </p:cNvSpPr>
                  <p:nvPr/>
                </p:nvSpPr>
                <p:spPr bwMode="auto">
                  <a:xfrm>
                    <a:off x="2505" y="684"/>
                    <a:ext cx="600" cy="353"/>
                  </a:xfrm>
                  <a:custGeom>
                    <a:avLst/>
                    <a:gdLst>
                      <a:gd name="T0" fmla="*/ 86 w 600"/>
                      <a:gd name="T1" fmla="*/ 0 h 353"/>
                      <a:gd name="T2" fmla="*/ 86 w 600"/>
                      <a:gd name="T3" fmla="*/ 27 h 353"/>
                      <a:gd name="T4" fmla="*/ 57 w 600"/>
                      <a:gd name="T5" fmla="*/ 27 h 353"/>
                      <a:gd name="T6" fmla="*/ 57 w 600"/>
                      <a:gd name="T7" fmla="*/ 218 h 353"/>
                      <a:gd name="T8" fmla="*/ 0 w 600"/>
                      <a:gd name="T9" fmla="*/ 353 h 353"/>
                      <a:gd name="T10" fmla="*/ 200 w 600"/>
                      <a:gd name="T11" fmla="*/ 353 h 353"/>
                      <a:gd name="T12" fmla="*/ 371 w 600"/>
                      <a:gd name="T13" fmla="*/ 299 h 353"/>
                      <a:gd name="T14" fmla="*/ 400 w 600"/>
                      <a:gd name="T15" fmla="*/ 353 h 353"/>
                      <a:gd name="T16" fmla="*/ 514 w 600"/>
                      <a:gd name="T17" fmla="*/ 353 h 353"/>
                      <a:gd name="T18" fmla="*/ 514 w 600"/>
                      <a:gd name="T19" fmla="*/ 245 h 353"/>
                      <a:gd name="T20" fmla="*/ 600 w 600"/>
                      <a:gd name="T21" fmla="*/ 190 h 353"/>
                      <a:gd name="T22" fmla="*/ 486 w 600"/>
                      <a:gd name="T23" fmla="*/ 163 h 353"/>
                      <a:gd name="T24" fmla="*/ 514 w 600"/>
                      <a:gd name="T25" fmla="*/ 109 h 353"/>
                      <a:gd name="T26" fmla="*/ 400 w 600"/>
                      <a:gd name="T27" fmla="*/ 55 h 353"/>
                      <a:gd name="T28" fmla="*/ 486 w 600"/>
                      <a:gd name="T29" fmla="*/ 55 h 353"/>
                      <a:gd name="T30" fmla="*/ 400 w 600"/>
                      <a:gd name="T31" fmla="*/ 0 h 353"/>
                      <a:gd name="T32" fmla="*/ 86 w 600"/>
                      <a:gd name="T33" fmla="*/ 0 h 3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0"/>
                      <a:gd name="T52" fmla="*/ 0 h 353"/>
                      <a:gd name="T53" fmla="*/ 600 w 600"/>
                      <a:gd name="T54" fmla="*/ 353 h 3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0" h="353">
                        <a:moveTo>
                          <a:pt x="86" y="0"/>
                        </a:moveTo>
                        <a:lnTo>
                          <a:pt x="86" y="27"/>
                        </a:lnTo>
                        <a:lnTo>
                          <a:pt x="57" y="27"/>
                        </a:lnTo>
                        <a:lnTo>
                          <a:pt x="57" y="218"/>
                        </a:lnTo>
                        <a:lnTo>
                          <a:pt x="0" y="353"/>
                        </a:lnTo>
                        <a:lnTo>
                          <a:pt x="200" y="353"/>
                        </a:lnTo>
                        <a:lnTo>
                          <a:pt x="371" y="299"/>
                        </a:lnTo>
                        <a:lnTo>
                          <a:pt x="400" y="353"/>
                        </a:lnTo>
                        <a:lnTo>
                          <a:pt x="514" y="353"/>
                        </a:lnTo>
                        <a:lnTo>
                          <a:pt x="514" y="245"/>
                        </a:lnTo>
                        <a:lnTo>
                          <a:pt x="600" y="190"/>
                        </a:lnTo>
                        <a:lnTo>
                          <a:pt x="486" y="163"/>
                        </a:lnTo>
                        <a:lnTo>
                          <a:pt x="514" y="109"/>
                        </a:lnTo>
                        <a:lnTo>
                          <a:pt x="400" y="55"/>
                        </a:lnTo>
                        <a:lnTo>
                          <a:pt x="486" y="55"/>
                        </a:lnTo>
                        <a:lnTo>
                          <a:pt x="400" y="0"/>
                        </a:lnTo>
                        <a:lnTo>
                          <a:pt x="86" y="0"/>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7" name="Freeform 312"/>
                  <p:cNvSpPr>
                    <a:spLocks/>
                  </p:cNvSpPr>
                  <p:nvPr/>
                </p:nvSpPr>
                <p:spPr bwMode="auto">
                  <a:xfrm>
                    <a:off x="2505" y="684"/>
                    <a:ext cx="600" cy="353"/>
                  </a:xfrm>
                  <a:custGeom>
                    <a:avLst/>
                    <a:gdLst>
                      <a:gd name="T0" fmla="*/ 86 w 600"/>
                      <a:gd name="T1" fmla="*/ 0 h 353"/>
                      <a:gd name="T2" fmla="*/ 86 w 600"/>
                      <a:gd name="T3" fmla="*/ 27 h 353"/>
                      <a:gd name="T4" fmla="*/ 57 w 600"/>
                      <a:gd name="T5" fmla="*/ 27 h 353"/>
                      <a:gd name="T6" fmla="*/ 57 w 600"/>
                      <a:gd name="T7" fmla="*/ 218 h 353"/>
                      <a:gd name="T8" fmla="*/ 0 w 600"/>
                      <a:gd name="T9" fmla="*/ 353 h 353"/>
                      <a:gd name="T10" fmla="*/ 200 w 600"/>
                      <a:gd name="T11" fmla="*/ 353 h 353"/>
                      <a:gd name="T12" fmla="*/ 371 w 600"/>
                      <a:gd name="T13" fmla="*/ 299 h 353"/>
                      <a:gd name="T14" fmla="*/ 400 w 600"/>
                      <a:gd name="T15" fmla="*/ 353 h 353"/>
                      <a:gd name="T16" fmla="*/ 514 w 600"/>
                      <a:gd name="T17" fmla="*/ 353 h 353"/>
                      <a:gd name="T18" fmla="*/ 514 w 600"/>
                      <a:gd name="T19" fmla="*/ 245 h 353"/>
                      <a:gd name="T20" fmla="*/ 600 w 600"/>
                      <a:gd name="T21" fmla="*/ 190 h 353"/>
                      <a:gd name="T22" fmla="*/ 486 w 600"/>
                      <a:gd name="T23" fmla="*/ 163 h 353"/>
                      <a:gd name="T24" fmla="*/ 514 w 600"/>
                      <a:gd name="T25" fmla="*/ 109 h 353"/>
                      <a:gd name="T26" fmla="*/ 400 w 600"/>
                      <a:gd name="T27" fmla="*/ 55 h 353"/>
                      <a:gd name="T28" fmla="*/ 486 w 600"/>
                      <a:gd name="T29" fmla="*/ 55 h 353"/>
                      <a:gd name="T30" fmla="*/ 400 w 600"/>
                      <a:gd name="T31" fmla="*/ 0 h 353"/>
                      <a:gd name="T32" fmla="*/ 86 w 600"/>
                      <a:gd name="T33" fmla="*/ 0 h 3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0"/>
                      <a:gd name="T52" fmla="*/ 0 h 353"/>
                      <a:gd name="T53" fmla="*/ 600 w 600"/>
                      <a:gd name="T54" fmla="*/ 353 h 3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0" h="353">
                        <a:moveTo>
                          <a:pt x="86" y="0"/>
                        </a:moveTo>
                        <a:lnTo>
                          <a:pt x="86" y="27"/>
                        </a:lnTo>
                        <a:lnTo>
                          <a:pt x="57" y="27"/>
                        </a:lnTo>
                        <a:lnTo>
                          <a:pt x="57" y="218"/>
                        </a:lnTo>
                        <a:lnTo>
                          <a:pt x="0" y="353"/>
                        </a:lnTo>
                        <a:lnTo>
                          <a:pt x="200" y="353"/>
                        </a:lnTo>
                        <a:lnTo>
                          <a:pt x="371" y="299"/>
                        </a:lnTo>
                        <a:lnTo>
                          <a:pt x="400" y="353"/>
                        </a:lnTo>
                        <a:lnTo>
                          <a:pt x="514" y="353"/>
                        </a:lnTo>
                        <a:lnTo>
                          <a:pt x="514" y="245"/>
                        </a:lnTo>
                        <a:lnTo>
                          <a:pt x="600" y="190"/>
                        </a:lnTo>
                        <a:lnTo>
                          <a:pt x="486" y="163"/>
                        </a:lnTo>
                        <a:lnTo>
                          <a:pt x="514" y="109"/>
                        </a:lnTo>
                        <a:lnTo>
                          <a:pt x="400" y="55"/>
                        </a:lnTo>
                        <a:lnTo>
                          <a:pt x="486" y="55"/>
                        </a:lnTo>
                        <a:lnTo>
                          <a:pt x="400" y="0"/>
                        </a:lnTo>
                        <a:lnTo>
                          <a:pt x="86"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99" name="Group 313"/>
                <p:cNvGrpSpPr>
                  <a:grpSpLocks/>
                </p:cNvGrpSpPr>
                <p:nvPr/>
              </p:nvGrpSpPr>
              <p:grpSpPr bwMode="auto">
                <a:xfrm>
                  <a:off x="2129" y="847"/>
                  <a:ext cx="431" cy="515"/>
                  <a:chOff x="2129" y="847"/>
                  <a:chExt cx="431" cy="515"/>
                </a:xfrm>
              </p:grpSpPr>
              <p:sp>
                <p:nvSpPr>
                  <p:cNvPr id="2504" name="Freeform 314"/>
                  <p:cNvSpPr>
                    <a:spLocks/>
                  </p:cNvSpPr>
                  <p:nvPr/>
                </p:nvSpPr>
                <p:spPr bwMode="auto">
                  <a:xfrm>
                    <a:off x="2129" y="847"/>
                    <a:ext cx="431" cy="515"/>
                  </a:xfrm>
                  <a:custGeom>
                    <a:avLst/>
                    <a:gdLst>
                      <a:gd name="T0" fmla="*/ 29 w 431"/>
                      <a:gd name="T1" fmla="*/ 244 h 515"/>
                      <a:gd name="T2" fmla="*/ 58 w 431"/>
                      <a:gd name="T3" fmla="*/ 299 h 515"/>
                      <a:gd name="T4" fmla="*/ 0 w 431"/>
                      <a:gd name="T5" fmla="*/ 326 h 515"/>
                      <a:gd name="T6" fmla="*/ 29 w 431"/>
                      <a:gd name="T7" fmla="*/ 406 h 515"/>
                      <a:gd name="T8" fmla="*/ 144 w 431"/>
                      <a:gd name="T9" fmla="*/ 515 h 515"/>
                      <a:gd name="T10" fmla="*/ 288 w 431"/>
                      <a:gd name="T11" fmla="*/ 434 h 515"/>
                      <a:gd name="T12" fmla="*/ 345 w 431"/>
                      <a:gd name="T13" fmla="*/ 434 h 515"/>
                      <a:gd name="T14" fmla="*/ 345 w 431"/>
                      <a:gd name="T15" fmla="*/ 515 h 515"/>
                      <a:gd name="T16" fmla="*/ 403 w 431"/>
                      <a:gd name="T17" fmla="*/ 461 h 515"/>
                      <a:gd name="T18" fmla="*/ 431 w 431"/>
                      <a:gd name="T19" fmla="*/ 190 h 515"/>
                      <a:gd name="T20" fmla="*/ 374 w 431"/>
                      <a:gd name="T21" fmla="*/ 190 h 515"/>
                      <a:gd name="T22" fmla="*/ 431 w 431"/>
                      <a:gd name="T23" fmla="*/ 54 h 515"/>
                      <a:gd name="T24" fmla="*/ 431 w 431"/>
                      <a:gd name="T25" fmla="*/ 0 h 515"/>
                      <a:gd name="T26" fmla="*/ 288 w 431"/>
                      <a:gd name="T27" fmla="*/ 0 h 515"/>
                      <a:gd name="T28" fmla="*/ 172 w 431"/>
                      <a:gd name="T29" fmla="*/ 54 h 515"/>
                      <a:gd name="T30" fmla="*/ 144 w 431"/>
                      <a:gd name="T31" fmla="*/ 163 h 515"/>
                      <a:gd name="T32" fmla="*/ 29 w 431"/>
                      <a:gd name="T33" fmla="*/ 244 h 5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1"/>
                      <a:gd name="T52" fmla="*/ 0 h 515"/>
                      <a:gd name="T53" fmla="*/ 431 w 431"/>
                      <a:gd name="T54" fmla="*/ 515 h 5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1" h="515">
                        <a:moveTo>
                          <a:pt x="29" y="244"/>
                        </a:moveTo>
                        <a:lnTo>
                          <a:pt x="58" y="299"/>
                        </a:lnTo>
                        <a:lnTo>
                          <a:pt x="0" y="326"/>
                        </a:lnTo>
                        <a:lnTo>
                          <a:pt x="29" y="406"/>
                        </a:lnTo>
                        <a:lnTo>
                          <a:pt x="144" y="515"/>
                        </a:lnTo>
                        <a:lnTo>
                          <a:pt x="288" y="434"/>
                        </a:lnTo>
                        <a:lnTo>
                          <a:pt x="345" y="434"/>
                        </a:lnTo>
                        <a:lnTo>
                          <a:pt x="345" y="515"/>
                        </a:lnTo>
                        <a:lnTo>
                          <a:pt x="403" y="461"/>
                        </a:lnTo>
                        <a:lnTo>
                          <a:pt x="431" y="190"/>
                        </a:lnTo>
                        <a:lnTo>
                          <a:pt x="374" y="190"/>
                        </a:lnTo>
                        <a:lnTo>
                          <a:pt x="431" y="54"/>
                        </a:lnTo>
                        <a:lnTo>
                          <a:pt x="431" y="0"/>
                        </a:lnTo>
                        <a:lnTo>
                          <a:pt x="288" y="0"/>
                        </a:lnTo>
                        <a:lnTo>
                          <a:pt x="172" y="54"/>
                        </a:lnTo>
                        <a:lnTo>
                          <a:pt x="144" y="163"/>
                        </a:lnTo>
                        <a:lnTo>
                          <a:pt x="29" y="244"/>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5" name="Freeform 315"/>
                  <p:cNvSpPr>
                    <a:spLocks/>
                  </p:cNvSpPr>
                  <p:nvPr/>
                </p:nvSpPr>
                <p:spPr bwMode="auto">
                  <a:xfrm>
                    <a:off x="2129" y="847"/>
                    <a:ext cx="431" cy="515"/>
                  </a:xfrm>
                  <a:custGeom>
                    <a:avLst/>
                    <a:gdLst>
                      <a:gd name="T0" fmla="*/ 29 w 431"/>
                      <a:gd name="T1" fmla="*/ 244 h 515"/>
                      <a:gd name="T2" fmla="*/ 58 w 431"/>
                      <a:gd name="T3" fmla="*/ 299 h 515"/>
                      <a:gd name="T4" fmla="*/ 0 w 431"/>
                      <a:gd name="T5" fmla="*/ 326 h 515"/>
                      <a:gd name="T6" fmla="*/ 29 w 431"/>
                      <a:gd name="T7" fmla="*/ 406 h 515"/>
                      <a:gd name="T8" fmla="*/ 144 w 431"/>
                      <a:gd name="T9" fmla="*/ 515 h 515"/>
                      <a:gd name="T10" fmla="*/ 288 w 431"/>
                      <a:gd name="T11" fmla="*/ 434 h 515"/>
                      <a:gd name="T12" fmla="*/ 345 w 431"/>
                      <a:gd name="T13" fmla="*/ 434 h 515"/>
                      <a:gd name="T14" fmla="*/ 345 w 431"/>
                      <a:gd name="T15" fmla="*/ 515 h 515"/>
                      <a:gd name="T16" fmla="*/ 403 w 431"/>
                      <a:gd name="T17" fmla="*/ 461 h 515"/>
                      <a:gd name="T18" fmla="*/ 431 w 431"/>
                      <a:gd name="T19" fmla="*/ 190 h 515"/>
                      <a:gd name="T20" fmla="*/ 374 w 431"/>
                      <a:gd name="T21" fmla="*/ 190 h 515"/>
                      <a:gd name="T22" fmla="*/ 431 w 431"/>
                      <a:gd name="T23" fmla="*/ 54 h 515"/>
                      <a:gd name="T24" fmla="*/ 431 w 431"/>
                      <a:gd name="T25" fmla="*/ 0 h 515"/>
                      <a:gd name="T26" fmla="*/ 288 w 431"/>
                      <a:gd name="T27" fmla="*/ 0 h 515"/>
                      <a:gd name="T28" fmla="*/ 172 w 431"/>
                      <a:gd name="T29" fmla="*/ 54 h 515"/>
                      <a:gd name="T30" fmla="*/ 144 w 431"/>
                      <a:gd name="T31" fmla="*/ 163 h 515"/>
                      <a:gd name="T32" fmla="*/ 29 w 431"/>
                      <a:gd name="T33" fmla="*/ 244 h 5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1"/>
                      <a:gd name="T52" fmla="*/ 0 h 515"/>
                      <a:gd name="T53" fmla="*/ 431 w 431"/>
                      <a:gd name="T54" fmla="*/ 515 h 5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1" h="515">
                        <a:moveTo>
                          <a:pt x="29" y="244"/>
                        </a:moveTo>
                        <a:lnTo>
                          <a:pt x="58" y="299"/>
                        </a:lnTo>
                        <a:lnTo>
                          <a:pt x="0" y="326"/>
                        </a:lnTo>
                        <a:lnTo>
                          <a:pt x="29" y="406"/>
                        </a:lnTo>
                        <a:lnTo>
                          <a:pt x="144" y="515"/>
                        </a:lnTo>
                        <a:lnTo>
                          <a:pt x="288" y="434"/>
                        </a:lnTo>
                        <a:lnTo>
                          <a:pt x="345" y="434"/>
                        </a:lnTo>
                        <a:lnTo>
                          <a:pt x="345" y="515"/>
                        </a:lnTo>
                        <a:lnTo>
                          <a:pt x="403" y="461"/>
                        </a:lnTo>
                        <a:lnTo>
                          <a:pt x="431" y="190"/>
                        </a:lnTo>
                        <a:lnTo>
                          <a:pt x="374" y="190"/>
                        </a:lnTo>
                        <a:lnTo>
                          <a:pt x="431" y="54"/>
                        </a:lnTo>
                        <a:lnTo>
                          <a:pt x="431" y="0"/>
                        </a:lnTo>
                        <a:lnTo>
                          <a:pt x="288" y="0"/>
                        </a:lnTo>
                        <a:lnTo>
                          <a:pt x="172" y="54"/>
                        </a:lnTo>
                        <a:lnTo>
                          <a:pt x="144" y="163"/>
                        </a:lnTo>
                        <a:lnTo>
                          <a:pt x="29" y="244"/>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00" name="Group 316"/>
                <p:cNvGrpSpPr>
                  <a:grpSpLocks/>
                </p:cNvGrpSpPr>
                <p:nvPr/>
              </p:nvGrpSpPr>
              <p:grpSpPr bwMode="auto">
                <a:xfrm>
                  <a:off x="2475" y="983"/>
                  <a:ext cx="517" cy="515"/>
                  <a:chOff x="2475" y="983"/>
                  <a:chExt cx="517" cy="515"/>
                </a:xfrm>
              </p:grpSpPr>
              <p:sp>
                <p:nvSpPr>
                  <p:cNvPr id="2502" name="Freeform 317"/>
                  <p:cNvSpPr>
                    <a:spLocks/>
                  </p:cNvSpPr>
                  <p:nvPr/>
                </p:nvSpPr>
                <p:spPr bwMode="auto">
                  <a:xfrm>
                    <a:off x="2475" y="983"/>
                    <a:ext cx="517" cy="515"/>
                  </a:xfrm>
                  <a:custGeom>
                    <a:avLst/>
                    <a:gdLst>
                      <a:gd name="T0" fmla="*/ 86 w 517"/>
                      <a:gd name="T1" fmla="*/ 54 h 515"/>
                      <a:gd name="T2" fmla="*/ 57 w 517"/>
                      <a:gd name="T3" fmla="*/ 325 h 515"/>
                      <a:gd name="T4" fmla="*/ 0 w 517"/>
                      <a:gd name="T5" fmla="*/ 379 h 515"/>
                      <a:gd name="T6" fmla="*/ 0 w 517"/>
                      <a:gd name="T7" fmla="*/ 461 h 515"/>
                      <a:gd name="T8" fmla="*/ 28 w 517"/>
                      <a:gd name="T9" fmla="*/ 515 h 515"/>
                      <a:gd name="T10" fmla="*/ 287 w 517"/>
                      <a:gd name="T11" fmla="*/ 515 h 515"/>
                      <a:gd name="T12" fmla="*/ 316 w 517"/>
                      <a:gd name="T13" fmla="*/ 488 h 515"/>
                      <a:gd name="T14" fmla="*/ 201 w 517"/>
                      <a:gd name="T15" fmla="*/ 488 h 515"/>
                      <a:gd name="T16" fmla="*/ 230 w 517"/>
                      <a:gd name="T17" fmla="*/ 407 h 515"/>
                      <a:gd name="T18" fmla="*/ 287 w 517"/>
                      <a:gd name="T19" fmla="*/ 461 h 515"/>
                      <a:gd name="T20" fmla="*/ 287 w 517"/>
                      <a:gd name="T21" fmla="*/ 407 h 515"/>
                      <a:gd name="T22" fmla="*/ 459 w 517"/>
                      <a:gd name="T23" fmla="*/ 245 h 515"/>
                      <a:gd name="T24" fmla="*/ 517 w 517"/>
                      <a:gd name="T25" fmla="*/ 109 h 515"/>
                      <a:gd name="T26" fmla="*/ 459 w 517"/>
                      <a:gd name="T27" fmla="*/ 109 h 515"/>
                      <a:gd name="T28" fmla="*/ 344 w 517"/>
                      <a:gd name="T29" fmla="*/ 109 h 515"/>
                      <a:gd name="T30" fmla="*/ 430 w 517"/>
                      <a:gd name="T31" fmla="*/ 54 h 515"/>
                      <a:gd name="T32" fmla="*/ 401 w 517"/>
                      <a:gd name="T33" fmla="*/ 0 h 515"/>
                      <a:gd name="T34" fmla="*/ 230 w 517"/>
                      <a:gd name="T35" fmla="*/ 54 h 515"/>
                      <a:gd name="T36" fmla="*/ 143 w 517"/>
                      <a:gd name="T37" fmla="*/ 111 h 5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7"/>
                      <a:gd name="T58" fmla="*/ 0 h 515"/>
                      <a:gd name="T59" fmla="*/ 517 w 517"/>
                      <a:gd name="T60" fmla="*/ 515 h 5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7" h="515">
                        <a:moveTo>
                          <a:pt x="86" y="54"/>
                        </a:moveTo>
                        <a:lnTo>
                          <a:pt x="57" y="325"/>
                        </a:lnTo>
                        <a:lnTo>
                          <a:pt x="0" y="379"/>
                        </a:lnTo>
                        <a:lnTo>
                          <a:pt x="0" y="461"/>
                        </a:lnTo>
                        <a:lnTo>
                          <a:pt x="28" y="515"/>
                        </a:lnTo>
                        <a:lnTo>
                          <a:pt x="287" y="515"/>
                        </a:lnTo>
                        <a:lnTo>
                          <a:pt x="316" y="488"/>
                        </a:lnTo>
                        <a:lnTo>
                          <a:pt x="201" y="488"/>
                        </a:lnTo>
                        <a:lnTo>
                          <a:pt x="230" y="407"/>
                        </a:lnTo>
                        <a:lnTo>
                          <a:pt x="287" y="461"/>
                        </a:lnTo>
                        <a:lnTo>
                          <a:pt x="287" y="407"/>
                        </a:lnTo>
                        <a:lnTo>
                          <a:pt x="459" y="245"/>
                        </a:lnTo>
                        <a:lnTo>
                          <a:pt x="517" y="109"/>
                        </a:lnTo>
                        <a:lnTo>
                          <a:pt x="459" y="109"/>
                        </a:lnTo>
                        <a:lnTo>
                          <a:pt x="344" y="109"/>
                        </a:lnTo>
                        <a:lnTo>
                          <a:pt x="430" y="54"/>
                        </a:lnTo>
                        <a:lnTo>
                          <a:pt x="401" y="0"/>
                        </a:lnTo>
                        <a:lnTo>
                          <a:pt x="230" y="54"/>
                        </a:lnTo>
                        <a:lnTo>
                          <a:pt x="143" y="111"/>
                        </a:lnTo>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3" name="Freeform 318"/>
                  <p:cNvSpPr>
                    <a:spLocks/>
                  </p:cNvSpPr>
                  <p:nvPr/>
                </p:nvSpPr>
                <p:spPr bwMode="auto">
                  <a:xfrm>
                    <a:off x="2475" y="983"/>
                    <a:ext cx="517" cy="515"/>
                  </a:xfrm>
                  <a:custGeom>
                    <a:avLst/>
                    <a:gdLst>
                      <a:gd name="T0" fmla="*/ 86 w 517"/>
                      <a:gd name="T1" fmla="*/ 54 h 515"/>
                      <a:gd name="T2" fmla="*/ 57 w 517"/>
                      <a:gd name="T3" fmla="*/ 325 h 515"/>
                      <a:gd name="T4" fmla="*/ 0 w 517"/>
                      <a:gd name="T5" fmla="*/ 379 h 515"/>
                      <a:gd name="T6" fmla="*/ 0 w 517"/>
                      <a:gd name="T7" fmla="*/ 461 h 515"/>
                      <a:gd name="T8" fmla="*/ 28 w 517"/>
                      <a:gd name="T9" fmla="*/ 515 h 515"/>
                      <a:gd name="T10" fmla="*/ 287 w 517"/>
                      <a:gd name="T11" fmla="*/ 515 h 515"/>
                      <a:gd name="T12" fmla="*/ 316 w 517"/>
                      <a:gd name="T13" fmla="*/ 488 h 515"/>
                      <a:gd name="T14" fmla="*/ 201 w 517"/>
                      <a:gd name="T15" fmla="*/ 488 h 515"/>
                      <a:gd name="T16" fmla="*/ 230 w 517"/>
                      <a:gd name="T17" fmla="*/ 407 h 515"/>
                      <a:gd name="T18" fmla="*/ 287 w 517"/>
                      <a:gd name="T19" fmla="*/ 461 h 515"/>
                      <a:gd name="T20" fmla="*/ 287 w 517"/>
                      <a:gd name="T21" fmla="*/ 407 h 515"/>
                      <a:gd name="T22" fmla="*/ 459 w 517"/>
                      <a:gd name="T23" fmla="*/ 245 h 515"/>
                      <a:gd name="T24" fmla="*/ 517 w 517"/>
                      <a:gd name="T25" fmla="*/ 109 h 515"/>
                      <a:gd name="T26" fmla="*/ 459 w 517"/>
                      <a:gd name="T27" fmla="*/ 109 h 515"/>
                      <a:gd name="T28" fmla="*/ 344 w 517"/>
                      <a:gd name="T29" fmla="*/ 109 h 515"/>
                      <a:gd name="T30" fmla="*/ 430 w 517"/>
                      <a:gd name="T31" fmla="*/ 54 h 515"/>
                      <a:gd name="T32" fmla="*/ 401 w 517"/>
                      <a:gd name="T33" fmla="*/ 0 h 515"/>
                      <a:gd name="T34" fmla="*/ 230 w 517"/>
                      <a:gd name="T35" fmla="*/ 54 h 515"/>
                      <a:gd name="T36" fmla="*/ 86 w 517"/>
                      <a:gd name="T37" fmla="*/ 54 h 5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7"/>
                      <a:gd name="T58" fmla="*/ 0 h 515"/>
                      <a:gd name="T59" fmla="*/ 517 w 517"/>
                      <a:gd name="T60" fmla="*/ 515 h 5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7" h="515">
                        <a:moveTo>
                          <a:pt x="86" y="54"/>
                        </a:moveTo>
                        <a:lnTo>
                          <a:pt x="57" y="325"/>
                        </a:lnTo>
                        <a:lnTo>
                          <a:pt x="0" y="379"/>
                        </a:lnTo>
                        <a:lnTo>
                          <a:pt x="0" y="461"/>
                        </a:lnTo>
                        <a:lnTo>
                          <a:pt x="28" y="515"/>
                        </a:lnTo>
                        <a:lnTo>
                          <a:pt x="287" y="515"/>
                        </a:lnTo>
                        <a:lnTo>
                          <a:pt x="316" y="488"/>
                        </a:lnTo>
                        <a:lnTo>
                          <a:pt x="201" y="488"/>
                        </a:lnTo>
                        <a:lnTo>
                          <a:pt x="230" y="407"/>
                        </a:lnTo>
                        <a:lnTo>
                          <a:pt x="287" y="461"/>
                        </a:lnTo>
                        <a:lnTo>
                          <a:pt x="287" y="407"/>
                        </a:lnTo>
                        <a:lnTo>
                          <a:pt x="459" y="245"/>
                        </a:lnTo>
                        <a:lnTo>
                          <a:pt x="517" y="109"/>
                        </a:lnTo>
                        <a:lnTo>
                          <a:pt x="459" y="109"/>
                        </a:lnTo>
                        <a:lnTo>
                          <a:pt x="344" y="109"/>
                        </a:lnTo>
                        <a:lnTo>
                          <a:pt x="430" y="54"/>
                        </a:lnTo>
                        <a:lnTo>
                          <a:pt x="401" y="0"/>
                        </a:lnTo>
                        <a:lnTo>
                          <a:pt x="230" y="54"/>
                        </a:lnTo>
                        <a:lnTo>
                          <a:pt x="86" y="54"/>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01" name="Text Box 319"/>
                <p:cNvSpPr txBox="1">
                  <a:spLocks noChangeArrowheads="1"/>
                </p:cNvSpPr>
                <p:nvPr/>
              </p:nvSpPr>
              <p:spPr bwMode="auto">
                <a:xfrm>
                  <a:off x="2016" y="480"/>
                  <a:ext cx="413" cy="672"/>
                </a:xfrm>
                <a:prstGeom prst="rect">
                  <a:avLst/>
                </a:prstGeom>
                <a:noFill/>
                <a:ln w="9525">
                  <a:noFill/>
                  <a:miter lim="800000"/>
                  <a:headEnd/>
                  <a:tailEnd/>
                </a:ln>
              </p:spPr>
              <p:txBody>
                <a:bodyPr wrap="none" lIns="84894" tIns="42447" rIns="84894" bIns="42447">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a:ea typeface="+mn-ea"/>
                      <a:cs typeface="+mn-cs"/>
                    </a:rPr>
                    <a:t>8</a:t>
                  </a:r>
                </a:p>
              </p:txBody>
            </p:sp>
          </p:grpSp>
          <p:grpSp>
            <p:nvGrpSpPr>
              <p:cNvPr id="2416" name="Group 320"/>
              <p:cNvGrpSpPr>
                <a:grpSpLocks/>
              </p:cNvGrpSpPr>
              <p:nvPr/>
            </p:nvGrpSpPr>
            <p:grpSpPr bwMode="auto">
              <a:xfrm>
                <a:off x="1413" y="196"/>
                <a:ext cx="601" cy="461"/>
                <a:chOff x="1413" y="196"/>
                <a:chExt cx="601" cy="461"/>
              </a:xfrm>
            </p:grpSpPr>
            <p:sp>
              <p:nvSpPr>
                <p:cNvPr id="2490" name="Freeform 321"/>
                <p:cNvSpPr>
                  <a:spLocks/>
                </p:cNvSpPr>
                <p:nvPr/>
              </p:nvSpPr>
              <p:spPr bwMode="auto">
                <a:xfrm>
                  <a:off x="1413" y="196"/>
                  <a:ext cx="601" cy="461"/>
                </a:xfrm>
                <a:custGeom>
                  <a:avLst/>
                  <a:gdLst>
                    <a:gd name="T0" fmla="*/ 0 w 601"/>
                    <a:gd name="T1" fmla="*/ 0 h 461"/>
                    <a:gd name="T2" fmla="*/ 0 w 601"/>
                    <a:gd name="T3" fmla="*/ 272 h 461"/>
                    <a:gd name="T4" fmla="*/ 57 w 601"/>
                    <a:gd name="T5" fmla="*/ 272 h 461"/>
                    <a:gd name="T6" fmla="*/ 172 w 601"/>
                    <a:gd name="T7" fmla="*/ 326 h 461"/>
                    <a:gd name="T8" fmla="*/ 172 w 601"/>
                    <a:gd name="T9" fmla="*/ 379 h 461"/>
                    <a:gd name="T10" fmla="*/ 287 w 601"/>
                    <a:gd name="T11" fmla="*/ 379 h 461"/>
                    <a:gd name="T12" fmla="*/ 287 w 601"/>
                    <a:gd name="T13" fmla="*/ 461 h 461"/>
                    <a:gd name="T14" fmla="*/ 401 w 601"/>
                    <a:gd name="T15" fmla="*/ 461 h 461"/>
                    <a:gd name="T16" fmla="*/ 601 w 601"/>
                    <a:gd name="T17" fmla="*/ 326 h 461"/>
                    <a:gd name="T18" fmla="*/ 601 w 601"/>
                    <a:gd name="T19" fmla="*/ 190 h 461"/>
                    <a:gd name="T20" fmla="*/ 572 w 601"/>
                    <a:gd name="T21" fmla="*/ 136 h 461"/>
                    <a:gd name="T22" fmla="*/ 601 w 601"/>
                    <a:gd name="T23" fmla="*/ 0 h 461"/>
                    <a:gd name="T24" fmla="*/ 0 w 601"/>
                    <a:gd name="T25" fmla="*/ 0 h 4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1"/>
                    <a:gd name="T40" fmla="*/ 0 h 461"/>
                    <a:gd name="T41" fmla="*/ 601 w 601"/>
                    <a:gd name="T42" fmla="*/ 461 h 4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1" h="461">
                      <a:moveTo>
                        <a:pt x="0" y="0"/>
                      </a:moveTo>
                      <a:lnTo>
                        <a:pt x="0" y="272"/>
                      </a:lnTo>
                      <a:lnTo>
                        <a:pt x="57" y="272"/>
                      </a:lnTo>
                      <a:lnTo>
                        <a:pt x="172" y="326"/>
                      </a:lnTo>
                      <a:lnTo>
                        <a:pt x="172" y="379"/>
                      </a:lnTo>
                      <a:lnTo>
                        <a:pt x="287" y="379"/>
                      </a:lnTo>
                      <a:lnTo>
                        <a:pt x="287" y="461"/>
                      </a:lnTo>
                      <a:lnTo>
                        <a:pt x="401" y="461"/>
                      </a:lnTo>
                      <a:lnTo>
                        <a:pt x="601" y="326"/>
                      </a:lnTo>
                      <a:lnTo>
                        <a:pt x="601" y="190"/>
                      </a:lnTo>
                      <a:lnTo>
                        <a:pt x="572" y="136"/>
                      </a:lnTo>
                      <a:lnTo>
                        <a:pt x="601" y="0"/>
                      </a:lnTo>
                      <a:lnTo>
                        <a:pt x="0" y="0"/>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1" name="Freeform 322"/>
                <p:cNvSpPr>
                  <a:spLocks/>
                </p:cNvSpPr>
                <p:nvPr/>
              </p:nvSpPr>
              <p:spPr bwMode="auto">
                <a:xfrm>
                  <a:off x="1413" y="196"/>
                  <a:ext cx="601" cy="461"/>
                </a:xfrm>
                <a:custGeom>
                  <a:avLst/>
                  <a:gdLst>
                    <a:gd name="T0" fmla="*/ 0 w 601"/>
                    <a:gd name="T1" fmla="*/ 0 h 461"/>
                    <a:gd name="T2" fmla="*/ 0 w 601"/>
                    <a:gd name="T3" fmla="*/ 272 h 461"/>
                    <a:gd name="T4" fmla="*/ 57 w 601"/>
                    <a:gd name="T5" fmla="*/ 272 h 461"/>
                    <a:gd name="T6" fmla="*/ 172 w 601"/>
                    <a:gd name="T7" fmla="*/ 326 h 461"/>
                    <a:gd name="T8" fmla="*/ 172 w 601"/>
                    <a:gd name="T9" fmla="*/ 379 h 461"/>
                    <a:gd name="T10" fmla="*/ 287 w 601"/>
                    <a:gd name="T11" fmla="*/ 379 h 461"/>
                    <a:gd name="T12" fmla="*/ 287 w 601"/>
                    <a:gd name="T13" fmla="*/ 461 h 461"/>
                    <a:gd name="T14" fmla="*/ 401 w 601"/>
                    <a:gd name="T15" fmla="*/ 461 h 461"/>
                    <a:gd name="T16" fmla="*/ 601 w 601"/>
                    <a:gd name="T17" fmla="*/ 326 h 461"/>
                    <a:gd name="T18" fmla="*/ 601 w 601"/>
                    <a:gd name="T19" fmla="*/ 190 h 461"/>
                    <a:gd name="T20" fmla="*/ 572 w 601"/>
                    <a:gd name="T21" fmla="*/ 136 h 461"/>
                    <a:gd name="T22" fmla="*/ 601 w 601"/>
                    <a:gd name="T23" fmla="*/ 0 h 461"/>
                    <a:gd name="T24" fmla="*/ 0 w 601"/>
                    <a:gd name="T25" fmla="*/ 0 h 4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1"/>
                    <a:gd name="T40" fmla="*/ 0 h 461"/>
                    <a:gd name="T41" fmla="*/ 601 w 601"/>
                    <a:gd name="T42" fmla="*/ 461 h 4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1" h="461">
                      <a:moveTo>
                        <a:pt x="0" y="0"/>
                      </a:moveTo>
                      <a:lnTo>
                        <a:pt x="0" y="272"/>
                      </a:lnTo>
                      <a:lnTo>
                        <a:pt x="57" y="272"/>
                      </a:lnTo>
                      <a:lnTo>
                        <a:pt x="172" y="326"/>
                      </a:lnTo>
                      <a:lnTo>
                        <a:pt x="172" y="379"/>
                      </a:lnTo>
                      <a:lnTo>
                        <a:pt x="287" y="379"/>
                      </a:lnTo>
                      <a:lnTo>
                        <a:pt x="287" y="461"/>
                      </a:lnTo>
                      <a:lnTo>
                        <a:pt x="401" y="461"/>
                      </a:lnTo>
                      <a:lnTo>
                        <a:pt x="601" y="326"/>
                      </a:lnTo>
                      <a:lnTo>
                        <a:pt x="601" y="190"/>
                      </a:lnTo>
                      <a:lnTo>
                        <a:pt x="572" y="136"/>
                      </a:lnTo>
                      <a:lnTo>
                        <a:pt x="601"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17" name="Group 323"/>
              <p:cNvGrpSpPr>
                <a:grpSpLocks/>
              </p:cNvGrpSpPr>
              <p:nvPr/>
            </p:nvGrpSpPr>
            <p:grpSpPr bwMode="auto">
              <a:xfrm>
                <a:off x="1986" y="196"/>
                <a:ext cx="602" cy="514"/>
                <a:chOff x="1986" y="196"/>
                <a:chExt cx="602" cy="514"/>
              </a:xfrm>
            </p:grpSpPr>
            <p:sp>
              <p:nvSpPr>
                <p:cNvPr id="2488" name="Freeform 324"/>
                <p:cNvSpPr>
                  <a:spLocks/>
                </p:cNvSpPr>
                <p:nvPr/>
              </p:nvSpPr>
              <p:spPr bwMode="auto">
                <a:xfrm>
                  <a:off x="1986" y="196"/>
                  <a:ext cx="602" cy="514"/>
                </a:xfrm>
                <a:custGeom>
                  <a:avLst/>
                  <a:gdLst>
                    <a:gd name="T0" fmla="*/ 29 w 602"/>
                    <a:gd name="T1" fmla="*/ 0 h 514"/>
                    <a:gd name="T2" fmla="*/ 0 w 602"/>
                    <a:gd name="T3" fmla="*/ 136 h 514"/>
                    <a:gd name="T4" fmla="*/ 29 w 602"/>
                    <a:gd name="T5" fmla="*/ 190 h 514"/>
                    <a:gd name="T6" fmla="*/ 29 w 602"/>
                    <a:gd name="T7" fmla="*/ 326 h 514"/>
                    <a:gd name="T8" fmla="*/ 57 w 602"/>
                    <a:gd name="T9" fmla="*/ 352 h 514"/>
                    <a:gd name="T10" fmla="*/ 115 w 602"/>
                    <a:gd name="T11" fmla="*/ 352 h 514"/>
                    <a:gd name="T12" fmla="*/ 143 w 602"/>
                    <a:gd name="T13" fmla="*/ 379 h 514"/>
                    <a:gd name="T14" fmla="*/ 172 w 602"/>
                    <a:gd name="T15" fmla="*/ 514 h 514"/>
                    <a:gd name="T16" fmla="*/ 402 w 602"/>
                    <a:gd name="T17" fmla="*/ 406 h 514"/>
                    <a:gd name="T18" fmla="*/ 430 w 602"/>
                    <a:gd name="T19" fmla="*/ 352 h 514"/>
                    <a:gd name="T20" fmla="*/ 488 w 602"/>
                    <a:gd name="T21" fmla="*/ 136 h 514"/>
                    <a:gd name="T22" fmla="*/ 602 w 602"/>
                    <a:gd name="T23" fmla="*/ 0 h 514"/>
                    <a:gd name="T24" fmla="*/ 29 w 602"/>
                    <a:gd name="T25" fmla="*/ 0 h 5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2"/>
                    <a:gd name="T40" fmla="*/ 0 h 514"/>
                    <a:gd name="T41" fmla="*/ 602 w 602"/>
                    <a:gd name="T42" fmla="*/ 514 h 5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2" h="514">
                      <a:moveTo>
                        <a:pt x="29" y="0"/>
                      </a:moveTo>
                      <a:lnTo>
                        <a:pt x="0" y="136"/>
                      </a:lnTo>
                      <a:lnTo>
                        <a:pt x="29" y="190"/>
                      </a:lnTo>
                      <a:lnTo>
                        <a:pt x="29" y="326"/>
                      </a:lnTo>
                      <a:lnTo>
                        <a:pt x="57" y="352"/>
                      </a:lnTo>
                      <a:lnTo>
                        <a:pt x="115" y="352"/>
                      </a:lnTo>
                      <a:lnTo>
                        <a:pt x="143" y="379"/>
                      </a:lnTo>
                      <a:lnTo>
                        <a:pt x="172" y="514"/>
                      </a:lnTo>
                      <a:lnTo>
                        <a:pt x="402" y="406"/>
                      </a:lnTo>
                      <a:lnTo>
                        <a:pt x="430" y="352"/>
                      </a:lnTo>
                      <a:lnTo>
                        <a:pt x="488" y="136"/>
                      </a:lnTo>
                      <a:lnTo>
                        <a:pt x="602" y="0"/>
                      </a:lnTo>
                      <a:lnTo>
                        <a:pt x="29" y="0"/>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9" name="Freeform 325"/>
                <p:cNvSpPr>
                  <a:spLocks/>
                </p:cNvSpPr>
                <p:nvPr/>
              </p:nvSpPr>
              <p:spPr bwMode="auto">
                <a:xfrm>
                  <a:off x="1986" y="196"/>
                  <a:ext cx="602" cy="514"/>
                </a:xfrm>
                <a:custGeom>
                  <a:avLst/>
                  <a:gdLst>
                    <a:gd name="T0" fmla="*/ 29 w 602"/>
                    <a:gd name="T1" fmla="*/ 0 h 514"/>
                    <a:gd name="T2" fmla="*/ 0 w 602"/>
                    <a:gd name="T3" fmla="*/ 136 h 514"/>
                    <a:gd name="T4" fmla="*/ 29 w 602"/>
                    <a:gd name="T5" fmla="*/ 190 h 514"/>
                    <a:gd name="T6" fmla="*/ 29 w 602"/>
                    <a:gd name="T7" fmla="*/ 326 h 514"/>
                    <a:gd name="T8" fmla="*/ 57 w 602"/>
                    <a:gd name="T9" fmla="*/ 352 h 514"/>
                    <a:gd name="T10" fmla="*/ 115 w 602"/>
                    <a:gd name="T11" fmla="*/ 352 h 514"/>
                    <a:gd name="T12" fmla="*/ 143 w 602"/>
                    <a:gd name="T13" fmla="*/ 379 h 514"/>
                    <a:gd name="T14" fmla="*/ 172 w 602"/>
                    <a:gd name="T15" fmla="*/ 514 h 514"/>
                    <a:gd name="T16" fmla="*/ 402 w 602"/>
                    <a:gd name="T17" fmla="*/ 406 h 514"/>
                    <a:gd name="T18" fmla="*/ 430 w 602"/>
                    <a:gd name="T19" fmla="*/ 352 h 514"/>
                    <a:gd name="T20" fmla="*/ 488 w 602"/>
                    <a:gd name="T21" fmla="*/ 136 h 514"/>
                    <a:gd name="T22" fmla="*/ 602 w 602"/>
                    <a:gd name="T23" fmla="*/ 0 h 514"/>
                    <a:gd name="T24" fmla="*/ 29 w 602"/>
                    <a:gd name="T25" fmla="*/ 0 h 5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2"/>
                    <a:gd name="T40" fmla="*/ 0 h 514"/>
                    <a:gd name="T41" fmla="*/ 602 w 602"/>
                    <a:gd name="T42" fmla="*/ 514 h 5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2" h="514">
                      <a:moveTo>
                        <a:pt x="29" y="0"/>
                      </a:moveTo>
                      <a:lnTo>
                        <a:pt x="0" y="136"/>
                      </a:lnTo>
                      <a:lnTo>
                        <a:pt x="29" y="190"/>
                      </a:lnTo>
                      <a:lnTo>
                        <a:pt x="29" y="326"/>
                      </a:lnTo>
                      <a:lnTo>
                        <a:pt x="57" y="352"/>
                      </a:lnTo>
                      <a:lnTo>
                        <a:pt x="115" y="352"/>
                      </a:lnTo>
                      <a:lnTo>
                        <a:pt x="143" y="379"/>
                      </a:lnTo>
                      <a:lnTo>
                        <a:pt x="172" y="514"/>
                      </a:lnTo>
                      <a:lnTo>
                        <a:pt x="402" y="406"/>
                      </a:lnTo>
                      <a:lnTo>
                        <a:pt x="430" y="352"/>
                      </a:lnTo>
                      <a:lnTo>
                        <a:pt x="488" y="136"/>
                      </a:lnTo>
                      <a:lnTo>
                        <a:pt x="602" y="0"/>
                      </a:lnTo>
                      <a:lnTo>
                        <a:pt x="29"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18" name="Group 326"/>
              <p:cNvGrpSpPr>
                <a:grpSpLocks/>
              </p:cNvGrpSpPr>
              <p:nvPr/>
            </p:nvGrpSpPr>
            <p:grpSpPr bwMode="auto">
              <a:xfrm>
                <a:off x="2416" y="196"/>
                <a:ext cx="317" cy="461"/>
                <a:chOff x="2416" y="196"/>
                <a:chExt cx="317" cy="461"/>
              </a:xfrm>
            </p:grpSpPr>
            <p:sp>
              <p:nvSpPr>
                <p:cNvPr id="2486" name="Freeform 327"/>
                <p:cNvSpPr>
                  <a:spLocks/>
                </p:cNvSpPr>
                <p:nvPr/>
              </p:nvSpPr>
              <p:spPr bwMode="auto">
                <a:xfrm>
                  <a:off x="2416" y="196"/>
                  <a:ext cx="317" cy="461"/>
                </a:xfrm>
                <a:custGeom>
                  <a:avLst/>
                  <a:gdLst>
                    <a:gd name="T0" fmla="*/ 173 w 317"/>
                    <a:gd name="T1" fmla="*/ 0 h 461"/>
                    <a:gd name="T2" fmla="*/ 58 w 317"/>
                    <a:gd name="T3" fmla="*/ 136 h 461"/>
                    <a:gd name="T4" fmla="*/ 0 w 317"/>
                    <a:gd name="T5" fmla="*/ 352 h 461"/>
                    <a:gd name="T6" fmla="*/ 29 w 317"/>
                    <a:gd name="T7" fmla="*/ 352 h 461"/>
                    <a:gd name="T8" fmla="*/ 29 w 317"/>
                    <a:gd name="T9" fmla="*/ 434 h 461"/>
                    <a:gd name="T10" fmla="*/ 173 w 317"/>
                    <a:gd name="T11" fmla="*/ 461 h 461"/>
                    <a:gd name="T12" fmla="*/ 230 w 317"/>
                    <a:gd name="T13" fmla="*/ 272 h 461"/>
                    <a:gd name="T14" fmla="*/ 288 w 317"/>
                    <a:gd name="T15" fmla="*/ 82 h 461"/>
                    <a:gd name="T16" fmla="*/ 317 w 317"/>
                    <a:gd name="T17" fmla="*/ 0 h 461"/>
                    <a:gd name="T18" fmla="*/ 173 w 317"/>
                    <a:gd name="T19" fmla="*/ 0 h 4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7"/>
                    <a:gd name="T31" fmla="*/ 0 h 461"/>
                    <a:gd name="T32" fmla="*/ 317 w 317"/>
                    <a:gd name="T33" fmla="*/ 461 h 4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7" h="461">
                      <a:moveTo>
                        <a:pt x="173" y="0"/>
                      </a:moveTo>
                      <a:lnTo>
                        <a:pt x="58" y="136"/>
                      </a:lnTo>
                      <a:lnTo>
                        <a:pt x="0" y="352"/>
                      </a:lnTo>
                      <a:lnTo>
                        <a:pt x="29" y="352"/>
                      </a:lnTo>
                      <a:lnTo>
                        <a:pt x="29" y="434"/>
                      </a:lnTo>
                      <a:lnTo>
                        <a:pt x="173" y="461"/>
                      </a:lnTo>
                      <a:lnTo>
                        <a:pt x="230" y="272"/>
                      </a:lnTo>
                      <a:lnTo>
                        <a:pt x="288" y="82"/>
                      </a:lnTo>
                      <a:lnTo>
                        <a:pt x="317" y="0"/>
                      </a:lnTo>
                      <a:lnTo>
                        <a:pt x="173" y="0"/>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7" name="Freeform 328"/>
                <p:cNvSpPr>
                  <a:spLocks/>
                </p:cNvSpPr>
                <p:nvPr/>
              </p:nvSpPr>
              <p:spPr bwMode="auto">
                <a:xfrm>
                  <a:off x="2416" y="196"/>
                  <a:ext cx="317" cy="461"/>
                </a:xfrm>
                <a:custGeom>
                  <a:avLst/>
                  <a:gdLst>
                    <a:gd name="T0" fmla="*/ 173 w 317"/>
                    <a:gd name="T1" fmla="*/ 0 h 461"/>
                    <a:gd name="T2" fmla="*/ 58 w 317"/>
                    <a:gd name="T3" fmla="*/ 136 h 461"/>
                    <a:gd name="T4" fmla="*/ 0 w 317"/>
                    <a:gd name="T5" fmla="*/ 352 h 461"/>
                    <a:gd name="T6" fmla="*/ 29 w 317"/>
                    <a:gd name="T7" fmla="*/ 352 h 461"/>
                    <a:gd name="T8" fmla="*/ 29 w 317"/>
                    <a:gd name="T9" fmla="*/ 434 h 461"/>
                    <a:gd name="T10" fmla="*/ 173 w 317"/>
                    <a:gd name="T11" fmla="*/ 461 h 461"/>
                    <a:gd name="T12" fmla="*/ 230 w 317"/>
                    <a:gd name="T13" fmla="*/ 272 h 461"/>
                    <a:gd name="T14" fmla="*/ 288 w 317"/>
                    <a:gd name="T15" fmla="*/ 82 h 461"/>
                    <a:gd name="T16" fmla="*/ 317 w 317"/>
                    <a:gd name="T17" fmla="*/ 0 h 461"/>
                    <a:gd name="T18" fmla="*/ 173 w 317"/>
                    <a:gd name="T19" fmla="*/ 0 h 4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7"/>
                    <a:gd name="T31" fmla="*/ 0 h 461"/>
                    <a:gd name="T32" fmla="*/ 317 w 317"/>
                    <a:gd name="T33" fmla="*/ 461 h 4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7" h="461">
                      <a:moveTo>
                        <a:pt x="173" y="0"/>
                      </a:moveTo>
                      <a:lnTo>
                        <a:pt x="58" y="136"/>
                      </a:lnTo>
                      <a:lnTo>
                        <a:pt x="0" y="352"/>
                      </a:lnTo>
                      <a:lnTo>
                        <a:pt x="29" y="352"/>
                      </a:lnTo>
                      <a:lnTo>
                        <a:pt x="29" y="434"/>
                      </a:lnTo>
                      <a:lnTo>
                        <a:pt x="173" y="461"/>
                      </a:lnTo>
                      <a:lnTo>
                        <a:pt x="230" y="272"/>
                      </a:lnTo>
                      <a:lnTo>
                        <a:pt x="288" y="82"/>
                      </a:lnTo>
                      <a:lnTo>
                        <a:pt x="317" y="0"/>
                      </a:lnTo>
                      <a:lnTo>
                        <a:pt x="173"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19" name="Group 329"/>
              <p:cNvGrpSpPr>
                <a:grpSpLocks/>
              </p:cNvGrpSpPr>
              <p:nvPr/>
            </p:nvGrpSpPr>
            <p:grpSpPr bwMode="auto">
              <a:xfrm>
                <a:off x="2590" y="196"/>
                <a:ext cx="372" cy="488"/>
                <a:chOff x="2590" y="196"/>
                <a:chExt cx="372" cy="488"/>
              </a:xfrm>
            </p:grpSpPr>
            <p:sp>
              <p:nvSpPr>
                <p:cNvPr id="2484" name="Freeform 330"/>
                <p:cNvSpPr>
                  <a:spLocks/>
                </p:cNvSpPr>
                <p:nvPr/>
              </p:nvSpPr>
              <p:spPr bwMode="auto">
                <a:xfrm>
                  <a:off x="2590" y="196"/>
                  <a:ext cx="372" cy="488"/>
                </a:xfrm>
                <a:custGeom>
                  <a:avLst/>
                  <a:gdLst>
                    <a:gd name="T0" fmla="*/ 143 w 372"/>
                    <a:gd name="T1" fmla="*/ 0 h 488"/>
                    <a:gd name="T2" fmla="*/ 115 w 372"/>
                    <a:gd name="T3" fmla="*/ 82 h 488"/>
                    <a:gd name="T4" fmla="*/ 57 w 372"/>
                    <a:gd name="T5" fmla="*/ 272 h 488"/>
                    <a:gd name="T6" fmla="*/ 0 w 372"/>
                    <a:gd name="T7" fmla="*/ 461 h 488"/>
                    <a:gd name="T8" fmla="*/ 0 w 372"/>
                    <a:gd name="T9" fmla="*/ 488 h 488"/>
                    <a:gd name="T10" fmla="*/ 315 w 372"/>
                    <a:gd name="T11" fmla="*/ 488 h 488"/>
                    <a:gd name="T12" fmla="*/ 372 w 372"/>
                    <a:gd name="T13" fmla="*/ 379 h 488"/>
                    <a:gd name="T14" fmla="*/ 257 w 372"/>
                    <a:gd name="T15" fmla="*/ 407 h 488"/>
                    <a:gd name="T16" fmla="*/ 344 w 372"/>
                    <a:gd name="T17" fmla="*/ 299 h 488"/>
                    <a:gd name="T18" fmla="*/ 228 w 372"/>
                    <a:gd name="T19" fmla="*/ 272 h 488"/>
                    <a:gd name="T20" fmla="*/ 315 w 372"/>
                    <a:gd name="T21" fmla="*/ 163 h 488"/>
                    <a:gd name="T22" fmla="*/ 315 w 372"/>
                    <a:gd name="T23" fmla="*/ 54 h 488"/>
                    <a:gd name="T24" fmla="*/ 257 w 372"/>
                    <a:gd name="T25" fmla="*/ 27 h 488"/>
                    <a:gd name="T26" fmla="*/ 228 w 372"/>
                    <a:gd name="T27" fmla="*/ 109 h 488"/>
                    <a:gd name="T28" fmla="*/ 201 w 372"/>
                    <a:gd name="T29" fmla="*/ 54 h 488"/>
                    <a:gd name="T30" fmla="*/ 228 w 372"/>
                    <a:gd name="T31" fmla="*/ 0 h 488"/>
                    <a:gd name="T32" fmla="*/ 143 w 372"/>
                    <a:gd name="T33" fmla="*/ 0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2"/>
                    <a:gd name="T52" fmla="*/ 0 h 488"/>
                    <a:gd name="T53" fmla="*/ 372 w 372"/>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2" h="488">
                      <a:moveTo>
                        <a:pt x="143" y="0"/>
                      </a:moveTo>
                      <a:lnTo>
                        <a:pt x="115" y="82"/>
                      </a:lnTo>
                      <a:lnTo>
                        <a:pt x="57" y="272"/>
                      </a:lnTo>
                      <a:lnTo>
                        <a:pt x="0" y="461"/>
                      </a:lnTo>
                      <a:lnTo>
                        <a:pt x="0" y="488"/>
                      </a:lnTo>
                      <a:lnTo>
                        <a:pt x="315" y="488"/>
                      </a:lnTo>
                      <a:lnTo>
                        <a:pt x="372" y="379"/>
                      </a:lnTo>
                      <a:lnTo>
                        <a:pt x="257" y="407"/>
                      </a:lnTo>
                      <a:lnTo>
                        <a:pt x="344" y="299"/>
                      </a:lnTo>
                      <a:lnTo>
                        <a:pt x="228" y="272"/>
                      </a:lnTo>
                      <a:lnTo>
                        <a:pt x="315" y="163"/>
                      </a:lnTo>
                      <a:lnTo>
                        <a:pt x="315" y="54"/>
                      </a:lnTo>
                      <a:lnTo>
                        <a:pt x="257" y="27"/>
                      </a:lnTo>
                      <a:lnTo>
                        <a:pt x="228" y="109"/>
                      </a:lnTo>
                      <a:lnTo>
                        <a:pt x="201" y="54"/>
                      </a:lnTo>
                      <a:lnTo>
                        <a:pt x="228" y="0"/>
                      </a:lnTo>
                      <a:lnTo>
                        <a:pt x="143" y="0"/>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5" name="Freeform 331"/>
                <p:cNvSpPr>
                  <a:spLocks/>
                </p:cNvSpPr>
                <p:nvPr/>
              </p:nvSpPr>
              <p:spPr bwMode="auto">
                <a:xfrm>
                  <a:off x="2590" y="196"/>
                  <a:ext cx="372" cy="488"/>
                </a:xfrm>
                <a:custGeom>
                  <a:avLst/>
                  <a:gdLst>
                    <a:gd name="T0" fmla="*/ 143 w 372"/>
                    <a:gd name="T1" fmla="*/ 0 h 488"/>
                    <a:gd name="T2" fmla="*/ 115 w 372"/>
                    <a:gd name="T3" fmla="*/ 82 h 488"/>
                    <a:gd name="T4" fmla="*/ 57 w 372"/>
                    <a:gd name="T5" fmla="*/ 272 h 488"/>
                    <a:gd name="T6" fmla="*/ 0 w 372"/>
                    <a:gd name="T7" fmla="*/ 461 h 488"/>
                    <a:gd name="T8" fmla="*/ 0 w 372"/>
                    <a:gd name="T9" fmla="*/ 488 h 488"/>
                    <a:gd name="T10" fmla="*/ 315 w 372"/>
                    <a:gd name="T11" fmla="*/ 488 h 488"/>
                    <a:gd name="T12" fmla="*/ 372 w 372"/>
                    <a:gd name="T13" fmla="*/ 379 h 488"/>
                    <a:gd name="T14" fmla="*/ 257 w 372"/>
                    <a:gd name="T15" fmla="*/ 407 h 488"/>
                    <a:gd name="T16" fmla="*/ 344 w 372"/>
                    <a:gd name="T17" fmla="*/ 299 h 488"/>
                    <a:gd name="T18" fmla="*/ 228 w 372"/>
                    <a:gd name="T19" fmla="*/ 272 h 488"/>
                    <a:gd name="T20" fmla="*/ 315 w 372"/>
                    <a:gd name="T21" fmla="*/ 163 h 488"/>
                    <a:gd name="T22" fmla="*/ 315 w 372"/>
                    <a:gd name="T23" fmla="*/ 54 h 488"/>
                    <a:gd name="T24" fmla="*/ 257 w 372"/>
                    <a:gd name="T25" fmla="*/ 27 h 488"/>
                    <a:gd name="T26" fmla="*/ 228 w 372"/>
                    <a:gd name="T27" fmla="*/ 109 h 488"/>
                    <a:gd name="T28" fmla="*/ 201 w 372"/>
                    <a:gd name="T29" fmla="*/ 54 h 488"/>
                    <a:gd name="T30" fmla="*/ 228 w 372"/>
                    <a:gd name="T31" fmla="*/ 0 h 488"/>
                    <a:gd name="T32" fmla="*/ 143 w 372"/>
                    <a:gd name="T33" fmla="*/ 0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2"/>
                    <a:gd name="T52" fmla="*/ 0 h 488"/>
                    <a:gd name="T53" fmla="*/ 372 w 372"/>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2" h="488">
                      <a:moveTo>
                        <a:pt x="143" y="0"/>
                      </a:moveTo>
                      <a:lnTo>
                        <a:pt x="115" y="82"/>
                      </a:lnTo>
                      <a:lnTo>
                        <a:pt x="57" y="272"/>
                      </a:lnTo>
                      <a:lnTo>
                        <a:pt x="0" y="461"/>
                      </a:lnTo>
                      <a:lnTo>
                        <a:pt x="0" y="488"/>
                      </a:lnTo>
                      <a:lnTo>
                        <a:pt x="315" y="488"/>
                      </a:lnTo>
                      <a:lnTo>
                        <a:pt x="372" y="379"/>
                      </a:lnTo>
                      <a:lnTo>
                        <a:pt x="257" y="407"/>
                      </a:lnTo>
                      <a:lnTo>
                        <a:pt x="344" y="299"/>
                      </a:lnTo>
                      <a:lnTo>
                        <a:pt x="228" y="272"/>
                      </a:lnTo>
                      <a:lnTo>
                        <a:pt x="315" y="163"/>
                      </a:lnTo>
                      <a:lnTo>
                        <a:pt x="315" y="54"/>
                      </a:lnTo>
                      <a:lnTo>
                        <a:pt x="257" y="27"/>
                      </a:lnTo>
                      <a:lnTo>
                        <a:pt x="228" y="109"/>
                      </a:lnTo>
                      <a:lnTo>
                        <a:pt x="201" y="54"/>
                      </a:lnTo>
                      <a:lnTo>
                        <a:pt x="228" y="0"/>
                      </a:lnTo>
                      <a:lnTo>
                        <a:pt x="143"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20" name="Group 332"/>
              <p:cNvGrpSpPr>
                <a:grpSpLocks/>
              </p:cNvGrpSpPr>
              <p:nvPr/>
            </p:nvGrpSpPr>
            <p:grpSpPr bwMode="auto">
              <a:xfrm>
                <a:off x="1270" y="467"/>
                <a:ext cx="430" cy="325"/>
                <a:chOff x="1270" y="467"/>
                <a:chExt cx="430" cy="325"/>
              </a:xfrm>
            </p:grpSpPr>
            <p:sp>
              <p:nvSpPr>
                <p:cNvPr id="2482" name="Freeform 333"/>
                <p:cNvSpPr>
                  <a:spLocks/>
                </p:cNvSpPr>
                <p:nvPr/>
              </p:nvSpPr>
              <p:spPr bwMode="auto">
                <a:xfrm>
                  <a:off x="1270" y="467"/>
                  <a:ext cx="430" cy="325"/>
                </a:xfrm>
                <a:custGeom>
                  <a:avLst/>
                  <a:gdLst>
                    <a:gd name="T0" fmla="*/ 28 w 430"/>
                    <a:gd name="T1" fmla="*/ 0 h 325"/>
                    <a:gd name="T2" fmla="*/ 28 w 430"/>
                    <a:gd name="T3" fmla="*/ 55 h 325"/>
                    <a:gd name="T4" fmla="*/ 0 w 430"/>
                    <a:gd name="T5" fmla="*/ 108 h 325"/>
                    <a:gd name="T6" fmla="*/ 0 w 430"/>
                    <a:gd name="T7" fmla="*/ 325 h 325"/>
                    <a:gd name="T8" fmla="*/ 229 w 430"/>
                    <a:gd name="T9" fmla="*/ 325 h 325"/>
                    <a:gd name="T10" fmla="*/ 229 w 430"/>
                    <a:gd name="T11" fmla="*/ 271 h 325"/>
                    <a:gd name="T12" fmla="*/ 430 w 430"/>
                    <a:gd name="T13" fmla="*/ 271 h 325"/>
                    <a:gd name="T14" fmla="*/ 430 w 430"/>
                    <a:gd name="T15" fmla="*/ 108 h 325"/>
                    <a:gd name="T16" fmla="*/ 315 w 430"/>
                    <a:gd name="T17" fmla="*/ 108 h 325"/>
                    <a:gd name="T18" fmla="*/ 315 w 430"/>
                    <a:gd name="T19" fmla="*/ 55 h 325"/>
                    <a:gd name="T20" fmla="*/ 200 w 430"/>
                    <a:gd name="T21" fmla="*/ 0 h 325"/>
                    <a:gd name="T22" fmla="*/ 28 w 430"/>
                    <a:gd name="T23" fmla="*/ 0 h 3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0"/>
                    <a:gd name="T37" fmla="*/ 0 h 325"/>
                    <a:gd name="T38" fmla="*/ 430 w 430"/>
                    <a:gd name="T39" fmla="*/ 325 h 3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0" h="325">
                      <a:moveTo>
                        <a:pt x="28" y="0"/>
                      </a:moveTo>
                      <a:lnTo>
                        <a:pt x="28" y="55"/>
                      </a:lnTo>
                      <a:lnTo>
                        <a:pt x="0" y="108"/>
                      </a:lnTo>
                      <a:lnTo>
                        <a:pt x="0" y="325"/>
                      </a:lnTo>
                      <a:lnTo>
                        <a:pt x="229" y="325"/>
                      </a:lnTo>
                      <a:lnTo>
                        <a:pt x="229" y="271"/>
                      </a:lnTo>
                      <a:lnTo>
                        <a:pt x="430" y="271"/>
                      </a:lnTo>
                      <a:lnTo>
                        <a:pt x="430" y="108"/>
                      </a:lnTo>
                      <a:lnTo>
                        <a:pt x="315" y="108"/>
                      </a:lnTo>
                      <a:lnTo>
                        <a:pt x="315" y="55"/>
                      </a:lnTo>
                      <a:lnTo>
                        <a:pt x="200" y="0"/>
                      </a:lnTo>
                      <a:lnTo>
                        <a:pt x="28" y="0"/>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3" name="Freeform 334"/>
                <p:cNvSpPr>
                  <a:spLocks/>
                </p:cNvSpPr>
                <p:nvPr/>
              </p:nvSpPr>
              <p:spPr bwMode="auto">
                <a:xfrm>
                  <a:off x="1270" y="467"/>
                  <a:ext cx="430" cy="325"/>
                </a:xfrm>
                <a:custGeom>
                  <a:avLst/>
                  <a:gdLst>
                    <a:gd name="T0" fmla="*/ 28 w 430"/>
                    <a:gd name="T1" fmla="*/ 0 h 325"/>
                    <a:gd name="T2" fmla="*/ 28 w 430"/>
                    <a:gd name="T3" fmla="*/ 55 h 325"/>
                    <a:gd name="T4" fmla="*/ 0 w 430"/>
                    <a:gd name="T5" fmla="*/ 108 h 325"/>
                    <a:gd name="T6" fmla="*/ 0 w 430"/>
                    <a:gd name="T7" fmla="*/ 325 h 325"/>
                    <a:gd name="T8" fmla="*/ 229 w 430"/>
                    <a:gd name="T9" fmla="*/ 325 h 325"/>
                    <a:gd name="T10" fmla="*/ 229 w 430"/>
                    <a:gd name="T11" fmla="*/ 271 h 325"/>
                    <a:gd name="T12" fmla="*/ 430 w 430"/>
                    <a:gd name="T13" fmla="*/ 271 h 325"/>
                    <a:gd name="T14" fmla="*/ 430 w 430"/>
                    <a:gd name="T15" fmla="*/ 108 h 325"/>
                    <a:gd name="T16" fmla="*/ 315 w 430"/>
                    <a:gd name="T17" fmla="*/ 108 h 325"/>
                    <a:gd name="T18" fmla="*/ 315 w 430"/>
                    <a:gd name="T19" fmla="*/ 55 h 325"/>
                    <a:gd name="T20" fmla="*/ 200 w 430"/>
                    <a:gd name="T21" fmla="*/ 0 h 325"/>
                    <a:gd name="T22" fmla="*/ 28 w 430"/>
                    <a:gd name="T23" fmla="*/ 0 h 3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0"/>
                    <a:gd name="T37" fmla="*/ 0 h 325"/>
                    <a:gd name="T38" fmla="*/ 430 w 430"/>
                    <a:gd name="T39" fmla="*/ 325 h 3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0" h="325">
                      <a:moveTo>
                        <a:pt x="28" y="0"/>
                      </a:moveTo>
                      <a:lnTo>
                        <a:pt x="28" y="55"/>
                      </a:lnTo>
                      <a:lnTo>
                        <a:pt x="0" y="108"/>
                      </a:lnTo>
                      <a:lnTo>
                        <a:pt x="0" y="325"/>
                      </a:lnTo>
                      <a:lnTo>
                        <a:pt x="229" y="325"/>
                      </a:lnTo>
                      <a:lnTo>
                        <a:pt x="229" y="271"/>
                      </a:lnTo>
                      <a:lnTo>
                        <a:pt x="430" y="271"/>
                      </a:lnTo>
                      <a:lnTo>
                        <a:pt x="430" y="108"/>
                      </a:lnTo>
                      <a:lnTo>
                        <a:pt x="315" y="108"/>
                      </a:lnTo>
                      <a:lnTo>
                        <a:pt x="315" y="55"/>
                      </a:lnTo>
                      <a:lnTo>
                        <a:pt x="200" y="0"/>
                      </a:lnTo>
                      <a:lnTo>
                        <a:pt x="28"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21" name="Group 335"/>
              <p:cNvGrpSpPr>
                <a:grpSpLocks/>
              </p:cNvGrpSpPr>
              <p:nvPr/>
            </p:nvGrpSpPr>
            <p:grpSpPr bwMode="auto">
              <a:xfrm>
                <a:off x="1298" y="738"/>
                <a:ext cx="490" cy="354"/>
                <a:chOff x="1298" y="738"/>
                <a:chExt cx="490" cy="354"/>
              </a:xfrm>
            </p:grpSpPr>
            <p:sp>
              <p:nvSpPr>
                <p:cNvPr id="2480" name="Freeform 336"/>
                <p:cNvSpPr>
                  <a:spLocks/>
                </p:cNvSpPr>
                <p:nvPr/>
              </p:nvSpPr>
              <p:spPr bwMode="auto">
                <a:xfrm>
                  <a:off x="1298" y="738"/>
                  <a:ext cx="490" cy="354"/>
                </a:xfrm>
                <a:custGeom>
                  <a:avLst/>
                  <a:gdLst>
                    <a:gd name="T0" fmla="*/ 57 w 490"/>
                    <a:gd name="T1" fmla="*/ 54 h 354"/>
                    <a:gd name="T2" fmla="*/ 57 w 490"/>
                    <a:gd name="T3" fmla="*/ 272 h 354"/>
                    <a:gd name="T4" fmla="*/ 0 w 490"/>
                    <a:gd name="T5" fmla="*/ 354 h 354"/>
                    <a:gd name="T6" fmla="*/ 490 w 490"/>
                    <a:gd name="T7" fmla="*/ 354 h 354"/>
                    <a:gd name="T8" fmla="*/ 490 w 490"/>
                    <a:gd name="T9" fmla="*/ 190 h 354"/>
                    <a:gd name="T10" fmla="*/ 403 w 490"/>
                    <a:gd name="T11" fmla="*/ 109 h 354"/>
                    <a:gd name="T12" fmla="*/ 403 w 490"/>
                    <a:gd name="T13" fmla="*/ 0 h 354"/>
                    <a:gd name="T14" fmla="*/ 202 w 490"/>
                    <a:gd name="T15" fmla="*/ 0 h 354"/>
                    <a:gd name="T16" fmla="*/ 202 w 490"/>
                    <a:gd name="T17" fmla="*/ 54 h 354"/>
                    <a:gd name="T18" fmla="*/ 57 w 490"/>
                    <a:gd name="T19" fmla="*/ 54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0"/>
                    <a:gd name="T31" fmla="*/ 0 h 354"/>
                    <a:gd name="T32" fmla="*/ 490 w 490"/>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0" h="354">
                      <a:moveTo>
                        <a:pt x="57" y="54"/>
                      </a:moveTo>
                      <a:lnTo>
                        <a:pt x="57" y="272"/>
                      </a:lnTo>
                      <a:lnTo>
                        <a:pt x="0" y="354"/>
                      </a:lnTo>
                      <a:lnTo>
                        <a:pt x="490" y="354"/>
                      </a:lnTo>
                      <a:lnTo>
                        <a:pt x="490" y="190"/>
                      </a:lnTo>
                      <a:lnTo>
                        <a:pt x="403" y="109"/>
                      </a:lnTo>
                      <a:lnTo>
                        <a:pt x="403" y="0"/>
                      </a:lnTo>
                      <a:lnTo>
                        <a:pt x="202" y="0"/>
                      </a:lnTo>
                      <a:lnTo>
                        <a:pt x="202" y="54"/>
                      </a:lnTo>
                      <a:lnTo>
                        <a:pt x="57" y="54"/>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1" name="Freeform 337"/>
                <p:cNvSpPr>
                  <a:spLocks/>
                </p:cNvSpPr>
                <p:nvPr/>
              </p:nvSpPr>
              <p:spPr bwMode="auto">
                <a:xfrm>
                  <a:off x="1298" y="738"/>
                  <a:ext cx="490" cy="354"/>
                </a:xfrm>
                <a:custGeom>
                  <a:avLst/>
                  <a:gdLst>
                    <a:gd name="T0" fmla="*/ 57 w 490"/>
                    <a:gd name="T1" fmla="*/ 54 h 354"/>
                    <a:gd name="T2" fmla="*/ 57 w 490"/>
                    <a:gd name="T3" fmla="*/ 272 h 354"/>
                    <a:gd name="T4" fmla="*/ 0 w 490"/>
                    <a:gd name="T5" fmla="*/ 354 h 354"/>
                    <a:gd name="T6" fmla="*/ 490 w 490"/>
                    <a:gd name="T7" fmla="*/ 354 h 354"/>
                    <a:gd name="T8" fmla="*/ 490 w 490"/>
                    <a:gd name="T9" fmla="*/ 190 h 354"/>
                    <a:gd name="T10" fmla="*/ 403 w 490"/>
                    <a:gd name="T11" fmla="*/ 109 h 354"/>
                    <a:gd name="T12" fmla="*/ 403 w 490"/>
                    <a:gd name="T13" fmla="*/ 0 h 354"/>
                    <a:gd name="T14" fmla="*/ 202 w 490"/>
                    <a:gd name="T15" fmla="*/ 0 h 354"/>
                    <a:gd name="T16" fmla="*/ 202 w 490"/>
                    <a:gd name="T17" fmla="*/ 54 h 354"/>
                    <a:gd name="T18" fmla="*/ 57 w 490"/>
                    <a:gd name="T19" fmla="*/ 54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0"/>
                    <a:gd name="T31" fmla="*/ 0 h 354"/>
                    <a:gd name="T32" fmla="*/ 490 w 490"/>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0" h="354">
                      <a:moveTo>
                        <a:pt x="57" y="54"/>
                      </a:moveTo>
                      <a:lnTo>
                        <a:pt x="57" y="272"/>
                      </a:lnTo>
                      <a:lnTo>
                        <a:pt x="0" y="354"/>
                      </a:lnTo>
                      <a:lnTo>
                        <a:pt x="490" y="354"/>
                      </a:lnTo>
                      <a:lnTo>
                        <a:pt x="490" y="190"/>
                      </a:lnTo>
                      <a:lnTo>
                        <a:pt x="403" y="109"/>
                      </a:lnTo>
                      <a:lnTo>
                        <a:pt x="403" y="0"/>
                      </a:lnTo>
                      <a:lnTo>
                        <a:pt x="202" y="0"/>
                      </a:lnTo>
                      <a:lnTo>
                        <a:pt x="202" y="54"/>
                      </a:lnTo>
                      <a:lnTo>
                        <a:pt x="57" y="54"/>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22" name="Group 338"/>
              <p:cNvGrpSpPr>
                <a:grpSpLocks/>
              </p:cNvGrpSpPr>
              <p:nvPr/>
            </p:nvGrpSpPr>
            <p:grpSpPr bwMode="auto">
              <a:xfrm>
                <a:off x="1700" y="522"/>
                <a:ext cx="458" cy="434"/>
                <a:chOff x="1700" y="522"/>
                <a:chExt cx="458" cy="434"/>
              </a:xfrm>
            </p:grpSpPr>
            <p:sp>
              <p:nvSpPr>
                <p:cNvPr id="2478" name="Freeform 339"/>
                <p:cNvSpPr>
                  <a:spLocks/>
                </p:cNvSpPr>
                <p:nvPr/>
              </p:nvSpPr>
              <p:spPr bwMode="auto">
                <a:xfrm>
                  <a:off x="1700" y="522"/>
                  <a:ext cx="458" cy="434"/>
                </a:xfrm>
                <a:custGeom>
                  <a:avLst/>
                  <a:gdLst>
                    <a:gd name="T0" fmla="*/ 0 w 458"/>
                    <a:gd name="T1" fmla="*/ 135 h 434"/>
                    <a:gd name="T2" fmla="*/ 0 w 458"/>
                    <a:gd name="T3" fmla="*/ 325 h 434"/>
                    <a:gd name="T4" fmla="*/ 86 w 458"/>
                    <a:gd name="T5" fmla="*/ 406 h 434"/>
                    <a:gd name="T6" fmla="*/ 86 w 458"/>
                    <a:gd name="T7" fmla="*/ 434 h 434"/>
                    <a:gd name="T8" fmla="*/ 343 w 458"/>
                    <a:gd name="T9" fmla="*/ 434 h 434"/>
                    <a:gd name="T10" fmla="*/ 372 w 458"/>
                    <a:gd name="T11" fmla="*/ 325 h 434"/>
                    <a:gd name="T12" fmla="*/ 458 w 458"/>
                    <a:gd name="T13" fmla="*/ 189 h 434"/>
                    <a:gd name="T14" fmla="*/ 430 w 458"/>
                    <a:gd name="T15" fmla="*/ 53 h 434"/>
                    <a:gd name="T16" fmla="*/ 401 w 458"/>
                    <a:gd name="T17" fmla="*/ 26 h 434"/>
                    <a:gd name="T18" fmla="*/ 343 w 458"/>
                    <a:gd name="T19" fmla="*/ 26 h 434"/>
                    <a:gd name="T20" fmla="*/ 315 w 458"/>
                    <a:gd name="T21" fmla="*/ 0 h 434"/>
                    <a:gd name="T22" fmla="*/ 115 w 458"/>
                    <a:gd name="T23" fmla="*/ 135 h 434"/>
                    <a:gd name="T24" fmla="*/ 0 w 458"/>
                    <a:gd name="T25" fmla="*/ 135 h 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8"/>
                    <a:gd name="T40" fmla="*/ 0 h 434"/>
                    <a:gd name="T41" fmla="*/ 458 w 458"/>
                    <a:gd name="T42" fmla="*/ 434 h 4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8" h="434">
                      <a:moveTo>
                        <a:pt x="0" y="135"/>
                      </a:moveTo>
                      <a:lnTo>
                        <a:pt x="0" y="325"/>
                      </a:lnTo>
                      <a:lnTo>
                        <a:pt x="86" y="406"/>
                      </a:lnTo>
                      <a:lnTo>
                        <a:pt x="86" y="434"/>
                      </a:lnTo>
                      <a:lnTo>
                        <a:pt x="343" y="434"/>
                      </a:lnTo>
                      <a:lnTo>
                        <a:pt x="372" y="325"/>
                      </a:lnTo>
                      <a:lnTo>
                        <a:pt x="458" y="189"/>
                      </a:lnTo>
                      <a:lnTo>
                        <a:pt x="430" y="53"/>
                      </a:lnTo>
                      <a:lnTo>
                        <a:pt x="401" y="26"/>
                      </a:lnTo>
                      <a:lnTo>
                        <a:pt x="343" y="26"/>
                      </a:lnTo>
                      <a:lnTo>
                        <a:pt x="315" y="0"/>
                      </a:lnTo>
                      <a:lnTo>
                        <a:pt x="115" y="135"/>
                      </a:lnTo>
                      <a:lnTo>
                        <a:pt x="0" y="135"/>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9" name="Freeform 340"/>
                <p:cNvSpPr>
                  <a:spLocks/>
                </p:cNvSpPr>
                <p:nvPr/>
              </p:nvSpPr>
              <p:spPr bwMode="auto">
                <a:xfrm>
                  <a:off x="1700" y="522"/>
                  <a:ext cx="458" cy="434"/>
                </a:xfrm>
                <a:custGeom>
                  <a:avLst/>
                  <a:gdLst>
                    <a:gd name="T0" fmla="*/ 0 w 458"/>
                    <a:gd name="T1" fmla="*/ 135 h 434"/>
                    <a:gd name="T2" fmla="*/ 0 w 458"/>
                    <a:gd name="T3" fmla="*/ 325 h 434"/>
                    <a:gd name="T4" fmla="*/ 86 w 458"/>
                    <a:gd name="T5" fmla="*/ 406 h 434"/>
                    <a:gd name="T6" fmla="*/ 86 w 458"/>
                    <a:gd name="T7" fmla="*/ 434 h 434"/>
                    <a:gd name="T8" fmla="*/ 343 w 458"/>
                    <a:gd name="T9" fmla="*/ 434 h 434"/>
                    <a:gd name="T10" fmla="*/ 372 w 458"/>
                    <a:gd name="T11" fmla="*/ 325 h 434"/>
                    <a:gd name="T12" fmla="*/ 458 w 458"/>
                    <a:gd name="T13" fmla="*/ 189 h 434"/>
                    <a:gd name="T14" fmla="*/ 430 w 458"/>
                    <a:gd name="T15" fmla="*/ 53 h 434"/>
                    <a:gd name="T16" fmla="*/ 401 w 458"/>
                    <a:gd name="T17" fmla="*/ 26 h 434"/>
                    <a:gd name="T18" fmla="*/ 343 w 458"/>
                    <a:gd name="T19" fmla="*/ 26 h 434"/>
                    <a:gd name="T20" fmla="*/ 315 w 458"/>
                    <a:gd name="T21" fmla="*/ 0 h 434"/>
                    <a:gd name="T22" fmla="*/ 115 w 458"/>
                    <a:gd name="T23" fmla="*/ 135 h 434"/>
                    <a:gd name="T24" fmla="*/ 0 w 458"/>
                    <a:gd name="T25" fmla="*/ 135 h 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8"/>
                    <a:gd name="T40" fmla="*/ 0 h 434"/>
                    <a:gd name="T41" fmla="*/ 458 w 458"/>
                    <a:gd name="T42" fmla="*/ 434 h 4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8" h="434">
                      <a:moveTo>
                        <a:pt x="0" y="135"/>
                      </a:moveTo>
                      <a:lnTo>
                        <a:pt x="0" y="325"/>
                      </a:lnTo>
                      <a:lnTo>
                        <a:pt x="86" y="406"/>
                      </a:lnTo>
                      <a:lnTo>
                        <a:pt x="86" y="434"/>
                      </a:lnTo>
                      <a:lnTo>
                        <a:pt x="343" y="434"/>
                      </a:lnTo>
                      <a:lnTo>
                        <a:pt x="372" y="325"/>
                      </a:lnTo>
                      <a:lnTo>
                        <a:pt x="458" y="189"/>
                      </a:lnTo>
                      <a:lnTo>
                        <a:pt x="430" y="53"/>
                      </a:lnTo>
                      <a:lnTo>
                        <a:pt x="401" y="26"/>
                      </a:lnTo>
                      <a:lnTo>
                        <a:pt x="343" y="26"/>
                      </a:lnTo>
                      <a:lnTo>
                        <a:pt x="315" y="0"/>
                      </a:lnTo>
                      <a:lnTo>
                        <a:pt x="115" y="135"/>
                      </a:lnTo>
                      <a:lnTo>
                        <a:pt x="0" y="135"/>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23" name="Group 341"/>
              <p:cNvGrpSpPr>
                <a:grpSpLocks/>
              </p:cNvGrpSpPr>
              <p:nvPr/>
            </p:nvGrpSpPr>
            <p:grpSpPr bwMode="auto">
              <a:xfrm>
                <a:off x="1786" y="955"/>
                <a:ext cx="401" cy="380"/>
                <a:chOff x="1786" y="955"/>
                <a:chExt cx="401" cy="380"/>
              </a:xfrm>
            </p:grpSpPr>
            <p:sp>
              <p:nvSpPr>
                <p:cNvPr id="2476" name="Freeform 342"/>
                <p:cNvSpPr>
                  <a:spLocks/>
                </p:cNvSpPr>
                <p:nvPr/>
              </p:nvSpPr>
              <p:spPr bwMode="auto">
                <a:xfrm>
                  <a:off x="1786" y="955"/>
                  <a:ext cx="401" cy="380"/>
                </a:xfrm>
                <a:custGeom>
                  <a:avLst/>
                  <a:gdLst>
                    <a:gd name="T0" fmla="*/ 0 w 401"/>
                    <a:gd name="T1" fmla="*/ 0 h 380"/>
                    <a:gd name="T2" fmla="*/ 0 w 401"/>
                    <a:gd name="T3" fmla="*/ 380 h 380"/>
                    <a:gd name="T4" fmla="*/ 373 w 401"/>
                    <a:gd name="T5" fmla="*/ 380 h 380"/>
                    <a:gd name="T6" fmla="*/ 373 w 401"/>
                    <a:gd name="T7" fmla="*/ 298 h 380"/>
                    <a:gd name="T8" fmla="*/ 344 w 401"/>
                    <a:gd name="T9" fmla="*/ 218 h 380"/>
                    <a:gd name="T10" fmla="*/ 401 w 401"/>
                    <a:gd name="T11" fmla="*/ 190 h 380"/>
                    <a:gd name="T12" fmla="*/ 373 w 401"/>
                    <a:gd name="T13" fmla="*/ 136 h 380"/>
                    <a:gd name="T14" fmla="*/ 287 w 401"/>
                    <a:gd name="T15" fmla="*/ 109 h 380"/>
                    <a:gd name="T16" fmla="*/ 287 w 401"/>
                    <a:gd name="T17" fmla="*/ 0 h 380"/>
                    <a:gd name="T18" fmla="*/ 0 w 401"/>
                    <a:gd name="T19" fmla="*/ 0 h 3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1"/>
                    <a:gd name="T31" fmla="*/ 0 h 380"/>
                    <a:gd name="T32" fmla="*/ 401 w 401"/>
                    <a:gd name="T33" fmla="*/ 380 h 3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1" h="380">
                      <a:moveTo>
                        <a:pt x="0" y="0"/>
                      </a:moveTo>
                      <a:lnTo>
                        <a:pt x="0" y="380"/>
                      </a:lnTo>
                      <a:lnTo>
                        <a:pt x="373" y="380"/>
                      </a:lnTo>
                      <a:lnTo>
                        <a:pt x="373" y="298"/>
                      </a:lnTo>
                      <a:lnTo>
                        <a:pt x="344" y="218"/>
                      </a:lnTo>
                      <a:lnTo>
                        <a:pt x="401" y="190"/>
                      </a:lnTo>
                      <a:lnTo>
                        <a:pt x="373" y="136"/>
                      </a:lnTo>
                      <a:lnTo>
                        <a:pt x="287" y="109"/>
                      </a:lnTo>
                      <a:lnTo>
                        <a:pt x="287" y="0"/>
                      </a:lnTo>
                      <a:lnTo>
                        <a:pt x="0" y="0"/>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7" name="Freeform 343"/>
                <p:cNvSpPr>
                  <a:spLocks/>
                </p:cNvSpPr>
                <p:nvPr/>
              </p:nvSpPr>
              <p:spPr bwMode="auto">
                <a:xfrm>
                  <a:off x="1786" y="955"/>
                  <a:ext cx="401" cy="380"/>
                </a:xfrm>
                <a:custGeom>
                  <a:avLst/>
                  <a:gdLst>
                    <a:gd name="T0" fmla="*/ 0 w 401"/>
                    <a:gd name="T1" fmla="*/ 0 h 380"/>
                    <a:gd name="T2" fmla="*/ 0 w 401"/>
                    <a:gd name="T3" fmla="*/ 380 h 380"/>
                    <a:gd name="T4" fmla="*/ 373 w 401"/>
                    <a:gd name="T5" fmla="*/ 380 h 380"/>
                    <a:gd name="T6" fmla="*/ 373 w 401"/>
                    <a:gd name="T7" fmla="*/ 298 h 380"/>
                    <a:gd name="T8" fmla="*/ 344 w 401"/>
                    <a:gd name="T9" fmla="*/ 218 h 380"/>
                    <a:gd name="T10" fmla="*/ 401 w 401"/>
                    <a:gd name="T11" fmla="*/ 190 h 380"/>
                    <a:gd name="T12" fmla="*/ 373 w 401"/>
                    <a:gd name="T13" fmla="*/ 136 h 380"/>
                    <a:gd name="T14" fmla="*/ 287 w 401"/>
                    <a:gd name="T15" fmla="*/ 109 h 380"/>
                    <a:gd name="T16" fmla="*/ 287 w 401"/>
                    <a:gd name="T17" fmla="*/ 0 h 380"/>
                    <a:gd name="T18" fmla="*/ 0 w 401"/>
                    <a:gd name="T19" fmla="*/ 0 h 3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1"/>
                    <a:gd name="T31" fmla="*/ 0 h 380"/>
                    <a:gd name="T32" fmla="*/ 401 w 401"/>
                    <a:gd name="T33" fmla="*/ 380 h 3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1" h="380">
                      <a:moveTo>
                        <a:pt x="0" y="0"/>
                      </a:moveTo>
                      <a:lnTo>
                        <a:pt x="0" y="380"/>
                      </a:lnTo>
                      <a:lnTo>
                        <a:pt x="373" y="380"/>
                      </a:lnTo>
                      <a:lnTo>
                        <a:pt x="373" y="298"/>
                      </a:lnTo>
                      <a:lnTo>
                        <a:pt x="344" y="218"/>
                      </a:lnTo>
                      <a:lnTo>
                        <a:pt x="401" y="190"/>
                      </a:lnTo>
                      <a:lnTo>
                        <a:pt x="373" y="136"/>
                      </a:lnTo>
                      <a:lnTo>
                        <a:pt x="287" y="109"/>
                      </a:lnTo>
                      <a:lnTo>
                        <a:pt x="287"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24" name="Group 344"/>
              <p:cNvGrpSpPr>
                <a:grpSpLocks/>
              </p:cNvGrpSpPr>
              <p:nvPr/>
            </p:nvGrpSpPr>
            <p:grpSpPr bwMode="auto">
              <a:xfrm>
                <a:off x="2043" y="548"/>
                <a:ext cx="545" cy="544"/>
                <a:chOff x="2043" y="548"/>
                <a:chExt cx="545" cy="544"/>
              </a:xfrm>
            </p:grpSpPr>
            <p:sp>
              <p:nvSpPr>
                <p:cNvPr id="2474" name="Freeform 345"/>
                <p:cNvSpPr>
                  <a:spLocks/>
                </p:cNvSpPr>
                <p:nvPr/>
              </p:nvSpPr>
              <p:spPr bwMode="auto">
                <a:xfrm>
                  <a:off x="2043" y="548"/>
                  <a:ext cx="545" cy="544"/>
                </a:xfrm>
                <a:custGeom>
                  <a:avLst/>
                  <a:gdLst>
                    <a:gd name="T0" fmla="*/ 0 w 545"/>
                    <a:gd name="T1" fmla="*/ 408 h 544"/>
                    <a:gd name="T2" fmla="*/ 29 w 545"/>
                    <a:gd name="T3" fmla="*/ 408 h 544"/>
                    <a:gd name="T4" fmla="*/ 29 w 545"/>
                    <a:gd name="T5" fmla="*/ 517 h 544"/>
                    <a:gd name="T6" fmla="*/ 115 w 545"/>
                    <a:gd name="T7" fmla="*/ 544 h 544"/>
                    <a:gd name="T8" fmla="*/ 230 w 545"/>
                    <a:gd name="T9" fmla="*/ 462 h 544"/>
                    <a:gd name="T10" fmla="*/ 259 w 545"/>
                    <a:gd name="T11" fmla="*/ 354 h 544"/>
                    <a:gd name="T12" fmla="*/ 373 w 545"/>
                    <a:gd name="T13" fmla="*/ 299 h 544"/>
                    <a:gd name="T14" fmla="*/ 517 w 545"/>
                    <a:gd name="T15" fmla="*/ 299 h 544"/>
                    <a:gd name="T16" fmla="*/ 517 w 545"/>
                    <a:gd name="T17" fmla="*/ 163 h 544"/>
                    <a:gd name="T18" fmla="*/ 545 w 545"/>
                    <a:gd name="T19" fmla="*/ 163 h 544"/>
                    <a:gd name="T20" fmla="*/ 545 w 545"/>
                    <a:gd name="T21" fmla="*/ 109 h 544"/>
                    <a:gd name="T22" fmla="*/ 402 w 545"/>
                    <a:gd name="T23" fmla="*/ 82 h 544"/>
                    <a:gd name="T24" fmla="*/ 402 w 545"/>
                    <a:gd name="T25" fmla="*/ 0 h 544"/>
                    <a:gd name="T26" fmla="*/ 373 w 545"/>
                    <a:gd name="T27" fmla="*/ 0 h 544"/>
                    <a:gd name="T28" fmla="*/ 345 w 545"/>
                    <a:gd name="T29" fmla="*/ 54 h 544"/>
                    <a:gd name="T30" fmla="*/ 115 w 545"/>
                    <a:gd name="T31" fmla="*/ 163 h 544"/>
                    <a:gd name="T32" fmla="*/ 29 w 545"/>
                    <a:gd name="T33" fmla="*/ 299 h 544"/>
                    <a:gd name="T34" fmla="*/ 0 w 545"/>
                    <a:gd name="T35" fmla="*/ 408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5"/>
                    <a:gd name="T55" fmla="*/ 0 h 544"/>
                    <a:gd name="T56" fmla="*/ 545 w 545"/>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5" h="544">
                      <a:moveTo>
                        <a:pt x="0" y="408"/>
                      </a:moveTo>
                      <a:lnTo>
                        <a:pt x="29" y="408"/>
                      </a:lnTo>
                      <a:lnTo>
                        <a:pt x="29" y="517"/>
                      </a:lnTo>
                      <a:lnTo>
                        <a:pt x="115" y="544"/>
                      </a:lnTo>
                      <a:lnTo>
                        <a:pt x="230" y="462"/>
                      </a:lnTo>
                      <a:lnTo>
                        <a:pt x="259" y="354"/>
                      </a:lnTo>
                      <a:lnTo>
                        <a:pt x="373" y="299"/>
                      </a:lnTo>
                      <a:lnTo>
                        <a:pt x="517" y="299"/>
                      </a:lnTo>
                      <a:lnTo>
                        <a:pt x="517" y="163"/>
                      </a:lnTo>
                      <a:lnTo>
                        <a:pt x="545" y="163"/>
                      </a:lnTo>
                      <a:lnTo>
                        <a:pt x="545" y="109"/>
                      </a:lnTo>
                      <a:lnTo>
                        <a:pt x="402" y="82"/>
                      </a:lnTo>
                      <a:lnTo>
                        <a:pt x="402" y="0"/>
                      </a:lnTo>
                      <a:lnTo>
                        <a:pt x="373" y="0"/>
                      </a:lnTo>
                      <a:lnTo>
                        <a:pt x="345" y="54"/>
                      </a:lnTo>
                      <a:lnTo>
                        <a:pt x="115" y="163"/>
                      </a:lnTo>
                      <a:lnTo>
                        <a:pt x="29" y="299"/>
                      </a:lnTo>
                      <a:lnTo>
                        <a:pt x="0" y="408"/>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5" name="Freeform 346"/>
                <p:cNvSpPr>
                  <a:spLocks/>
                </p:cNvSpPr>
                <p:nvPr/>
              </p:nvSpPr>
              <p:spPr bwMode="auto">
                <a:xfrm>
                  <a:off x="2043" y="548"/>
                  <a:ext cx="545" cy="544"/>
                </a:xfrm>
                <a:custGeom>
                  <a:avLst/>
                  <a:gdLst>
                    <a:gd name="T0" fmla="*/ 0 w 545"/>
                    <a:gd name="T1" fmla="*/ 408 h 544"/>
                    <a:gd name="T2" fmla="*/ 29 w 545"/>
                    <a:gd name="T3" fmla="*/ 408 h 544"/>
                    <a:gd name="T4" fmla="*/ 29 w 545"/>
                    <a:gd name="T5" fmla="*/ 517 h 544"/>
                    <a:gd name="T6" fmla="*/ 115 w 545"/>
                    <a:gd name="T7" fmla="*/ 544 h 544"/>
                    <a:gd name="T8" fmla="*/ 230 w 545"/>
                    <a:gd name="T9" fmla="*/ 462 h 544"/>
                    <a:gd name="T10" fmla="*/ 259 w 545"/>
                    <a:gd name="T11" fmla="*/ 354 h 544"/>
                    <a:gd name="T12" fmla="*/ 373 w 545"/>
                    <a:gd name="T13" fmla="*/ 299 h 544"/>
                    <a:gd name="T14" fmla="*/ 517 w 545"/>
                    <a:gd name="T15" fmla="*/ 299 h 544"/>
                    <a:gd name="T16" fmla="*/ 517 w 545"/>
                    <a:gd name="T17" fmla="*/ 163 h 544"/>
                    <a:gd name="T18" fmla="*/ 545 w 545"/>
                    <a:gd name="T19" fmla="*/ 163 h 544"/>
                    <a:gd name="T20" fmla="*/ 545 w 545"/>
                    <a:gd name="T21" fmla="*/ 109 h 544"/>
                    <a:gd name="T22" fmla="*/ 402 w 545"/>
                    <a:gd name="T23" fmla="*/ 82 h 544"/>
                    <a:gd name="T24" fmla="*/ 402 w 545"/>
                    <a:gd name="T25" fmla="*/ 0 h 544"/>
                    <a:gd name="T26" fmla="*/ 373 w 545"/>
                    <a:gd name="T27" fmla="*/ 0 h 544"/>
                    <a:gd name="T28" fmla="*/ 345 w 545"/>
                    <a:gd name="T29" fmla="*/ 54 h 544"/>
                    <a:gd name="T30" fmla="*/ 115 w 545"/>
                    <a:gd name="T31" fmla="*/ 163 h 544"/>
                    <a:gd name="T32" fmla="*/ 29 w 545"/>
                    <a:gd name="T33" fmla="*/ 299 h 544"/>
                    <a:gd name="T34" fmla="*/ 0 w 545"/>
                    <a:gd name="T35" fmla="*/ 408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5"/>
                    <a:gd name="T55" fmla="*/ 0 h 544"/>
                    <a:gd name="T56" fmla="*/ 545 w 545"/>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5" h="544">
                      <a:moveTo>
                        <a:pt x="0" y="408"/>
                      </a:moveTo>
                      <a:lnTo>
                        <a:pt x="29" y="408"/>
                      </a:lnTo>
                      <a:lnTo>
                        <a:pt x="29" y="517"/>
                      </a:lnTo>
                      <a:lnTo>
                        <a:pt x="115" y="544"/>
                      </a:lnTo>
                      <a:lnTo>
                        <a:pt x="230" y="462"/>
                      </a:lnTo>
                      <a:lnTo>
                        <a:pt x="259" y="354"/>
                      </a:lnTo>
                      <a:lnTo>
                        <a:pt x="373" y="299"/>
                      </a:lnTo>
                      <a:lnTo>
                        <a:pt x="517" y="299"/>
                      </a:lnTo>
                      <a:lnTo>
                        <a:pt x="517" y="163"/>
                      </a:lnTo>
                      <a:lnTo>
                        <a:pt x="545" y="163"/>
                      </a:lnTo>
                      <a:lnTo>
                        <a:pt x="545" y="109"/>
                      </a:lnTo>
                      <a:lnTo>
                        <a:pt x="402" y="82"/>
                      </a:lnTo>
                      <a:lnTo>
                        <a:pt x="402" y="0"/>
                      </a:lnTo>
                      <a:lnTo>
                        <a:pt x="373" y="0"/>
                      </a:lnTo>
                      <a:lnTo>
                        <a:pt x="345" y="54"/>
                      </a:lnTo>
                      <a:lnTo>
                        <a:pt x="115" y="163"/>
                      </a:lnTo>
                      <a:lnTo>
                        <a:pt x="29" y="299"/>
                      </a:lnTo>
                      <a:lnTo>
                        <a:pt x="0" y="408"/>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25" name="Group 347"/>
              <p:cNvGrpSpPr>
                <a:grpSpLocks/>
              </p:cNvGrpSpPr>
              <p:nvPr/>
            </p:nvGrpSpPr>
            <p:grpSpPr bwMode="auto">
              <a:xfrm>
                <a:off x="2505" y="684"/>
                <a:ext cx="600" cy="353"/>
                <a:chOff x="2505" y="684"/>
                <a:chExt cx="600" cy="353"/>
              </a:xfrm>
            </p:grpSpPr>
            <p:sp>
              <p:nvSpPr>
                <p:cNvPr id="2472" name="Freeform 348"/>
                <p:cNvSpPr>
                  <a:spLocks/>
                </p:cNvSpPr>
                <p:nvPr/>
              </p:nvSpPr>
              <p:spPr bwMode="auto">
                <a:xfrm>
                  <a:off x="2505" y="684"/>
                  <a:ext cx="600" cy="353"/>
                </a:xfrm>
                <a:custGeom>
                  <a:avLst/>
                  <a:gdLst>
                    <a:gd name="T0" fmla="*/ 86 w 600"/>
                    <a:gd name="T1" fmla="*/ 0 h 353"/>
                    <a:gd name="T2" fmla="*/ 86 w 600"/>
                    <a:gd name="T3" fmla="*/ 27 h 353"/>
                    <a:gd name="T4" fmla="*/ 57 w 600"/>
                    <a:gd name="T5" fmla="*/ 27 h 353"/>
                    <a:gd name="T6" fmla="*/ 57 w 600"/>
                    <a:gd name="T7" fmla="*/ 218 h 353"/>
                    <a:gd name="T8" fmla="*/ 0 w 600"/>
                    <a:gd name="T9" fmla="*/ 353 h 353"/>
                    <a:gd name="T10" fmla="*/ 200 w 600"/>
                    <a:gd name="T11" fmla="*/ 353 h 353"/>
                    <a:gd name="T12" fmla="*/ 371 w 600"/>
                    <a:gd name="T13" fmla="*/ 299 h 353"/>
                    <a:gd name="T14" fmla="*/ 400 w 600"/>
                    <a:gd name="T15" fmla="*/ 353 h 353"/>
                    <a:gd name="T16" fmla="*/ 514 w 600"/>
                    <a:gd name="T17" fmla="*/ 353 h 353"/>
                    <a:gd name="T18" fmla="*/ 514 w 600"/>
                    <a:gd name="T19" fmla="*/ 245 h 353"/>
                    <a:gd name="T20" fmla="*/ 600 w 600"/>
                    <a:gd name="T21" fmla="*/ 190 h 353"/>
                    <a:gd name="T22" fmla="*/ 486 w 600"/>
                    <a:gd name="T23" fmla="*/ 163 h 353"/>
                    <a:gd name="T24" fmla="*/ 514 w 600"/>
                    <a:gd name="T25" fmla="*/ 109 h 353"/>
                    <a:gd name="T26" fmla="*/ 400 w 600"/>
                    <a:gd name="T27" fmla="*/ 55 h 353"/>
                    <a:gd name="T28" fmla="*/ 486 w 600"/>
                    <a:gd name="T29" fmla="*/ 55 h 353"/>
                    <a:gd name="T30" fmla="*/ 400 w 600"/>
                    <a:gd name="T31" fmla="*/ 0 h 353"/>
                    <a:gd name="T32" fmla="*/ 86 w 600"/>
                    <a:gd name="T33" fmla="*/ 0 h 3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0"/>
                    <a:gd name="T52" fmla="*/ 0 h 353"/>
                    <a:gd name="T53" fmla="*/ 600 w 600"/>
                    <a:gd name="T54" fmla="*/ 353 h 3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0" h="353">
                      <a:moveTo>
                        <a:pt x="86" y="0"/>
                      </a:moveTo>
                      <a:lnTo>
                        <a:pt x="86" y="27"/>
                      </a:lnTo>
                      <a:lnTo>
                        <a:pt x="57" y="27"/>
                      </a:lnTo>
                      <a:lnTo>
                        <a:pt x="57" y="218"/>
                      </a:lnTo>
                      <a:lnTo>
                        <a:pt x="0" y="353"/>
                      </a:lnTo>
                      <a:lnTo>
                        <a:pt x="200" y="353"/>
                      </a:lnTo>
                      <a:lnTo>
                        <a:pt x="371" y="299"/>
                      </a:lnTo>
                      <a:lnTo>
                        <a:pt x="400" y="353"/>
                      </a:lnTo>
                      <a:lnTo>
                        <a:pt x="514" y="353"/>
                      </a:lnTo>
                      <a:lnTo>
                        <a:pt x="514" y="245"/>
                      </a:lnTo>
                      <a:lnTo>
                        <a:pt x="600" y="190"/>
                      </a:lnTo>
                      <a:lnTo>
                        <a:pt x="486" y="163"/>
                      </a:lnTo>
                      <a:lnTo>
                        <a:pt x="514" y="109"/>
                      </a:lnTo>
                      <a:lnTo>
                        <a:pt x="400" y="55"/>
                      </a:lnTo>
                      <a:lnTo>
                        <a:pt x="486" y="55"/>
                      </a:lnTo>
                      <a:lnTo>
                        <a:pt x="400" y="0"/>
                      </a:lnTo>
                      <a:lnTo>
                        <a:pt x="86" y="0"/>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3" name="Freeform 349"/>
                <p:cNvSpPr>
                  <a:spLocks/>
                </p:cNvSpPr>
                <p:nvPr/>
              </p:nvSpPr>
              <p:spPr bwMode="auto">
                <a:xfrm>
                  <a:off x="2505" y="684"/>
                  <a:ext cx="600" cy="353"/>
                </a:xfrm>
                <a:custGeom>
                  <a:avLst/>
                  <a:gdLst>
                    <a:gd name="T0" fmla="*/ 86 w 600"/>
                    <a:gd name="T1" fmla="*/ 0 h 353"/>
                    <a:gd name="T2" fmla="*/ 86 w 600"/>
                    <a:gd name="T3" fmla="*/ 27 h 353"/>
                    <a:gd name="T4" fmla="*/ 57 w 600"/>
                    <a:gd name="T5" fmla="*/ 27 h 353"/>
                    <a:gd name="T6" fmla="*/ 57 w 600"/>
                    <a:gd name="T7" fmla="*/ 218 h 353"/>
                    <a:gd name="T8" fmla="*/ 0 w 600"/>
                    <a:gd name="T9" fmla="*/ 353 h 353"/>
                    <a:gd name="T10" fmla="*/ 200 w 600"/>
                    <a:gd name="T11" fmla="*/ 353 h 353"/>
                    <a:gd name="T12" fmla="*/ 371 w 600"/>
                    <a:gd name="T13" fmla="*/ 299 h 353"/>
                    <a:gd name="T14" fmla="*/ 400 w 600"/>
                    <a:gd name="T15" fmla="*/ 353 h 353"/>
                    <a:gd name="T16" fmla="*/ 514 w 600"/>
                    <a:gd name="T17" fmla="*/ 353 h 353"/>
                    <a:gd name="T18" fmla="*/ 514 w 600"/>
                    <a:gd name="T19" fmla="*/ 245 h 353"/>
                    <a:gd name="T20" fmla="*/ 600 w 600"/>
                    <a:gd name="T21" fmla="*/ 190 h 353"/>
                    <a:gd name="T22" fmla="*/ 486 w 600"/>
                    <a:gd name="T23" fmla="*/ 163 h 353"/>
                    <a:gd name="T24" fmla="*/ 514 w 600"/>
                    <a:gd name="T25" fmla="*/ 109 h 353"/>
                    <a:gd name="T26" fmla="*/ 400 w 600"/>
                    <a:gd name="T27" fmla="*/ 55 h 353"/>
                    <a:gd name="T28" fmla="*/ 486 w 600"/>
                    <a:gd name="T29" fmla="*/ 55 h 353"/>
                    <a:gd name="T30" fmla="*/ 400 w 600"/>
                    <a:gd name="T31" fmla="*/ 0 h 353"/>
                    <a:gd name="T32" fmla="*/ 86 w 600"/>
                    <a:gd name="T33" fmla="*/ 0 h 3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0"/>
                    <a:gd name="T52" fmla="*/ 0 h 353"/>
                    <a:gd name="T53" fmla="*/ 600 w 600"/>
                    <a:gd name="T54" fmla="*/ 353 h 3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0" h="353">
                      <a:moveTo>
                        <a:pt x="86" y="0"/>
                      </a:moveTo>
                      <a:lnTo>
                        <a:pt x="86" y="27"/>
                      </a:lnTo>
                      <a:lnTo>
                        <a:pt x="57" y="27"/>
                      </a:lnTo>
                      <a:lnTo>
                        <a:pt x="57" y="218"/>
                      </a:lnTo>
                      <a:lnTo>
                        <a:pt x="0" y="353"/>
                      </a:lnTo>
                      <a:lnTo>
                        <a:pt x="200" y="353"/>
                      </a:lnTo>
                      <a:lnTo>
                        <a:pt x="371" y="299"/>
                      </a:lnTo>
                      <a:lnTo>
                        <a:pt x="400" y="353"/>
                      </a:lnTo>
                      <a:lnTo>
                        <a:pt x="514" y="353"/>
                      </a:lnTo>
                      <a:lnTo>
                        <a:pt x="514" y="245"/>
                      </a:lnTo>
                      <a:lnTo>
                        <a:pt x="600" y="190"/>
                      </a:lnTo>
                      <a:lnTo>
                        <a:pt x="486" y="163"/>
                      </a:lnTo>
                      <a:lnTo>
                        <a:pt x="514" y="109"/>
                      </a:lnTo>
                      <a:lnTo>
                        <a:pt x="400" y="55"/>
                      </a:lnTo>
                      <a:lnTo>
                        <a:pt x="486" y="55"/>
                      </a:lnTo>
                      <a:lnTo>
                        <a:pt x="400" y="0"/>
                      </a:lnTo>
                      <a:lnTo>
                        <a:pt x="86"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26" name="Group 350"/>
              <p:cNvGrpSpPr>
                <a:grpSpLocks/>
              </p:cNvGrpSpPr>
              <p:nvPr/>
            </p:nvGrpSpPr>
            <p:grpSpPr bwMode="auto">
              <a:xfrm>
                <a:off x="2129" y="847"/>
                <a:ext cx="431" cy="515"/>
                <a:chOff x="2129" y="847"/>
                <a:chExt cx="431" cy="515"/>
              </a:xfrm>
            </p:grpSpPr>
            <p:sp>
              <p:nvSpPr>
                <p:cNvPr id="2470" name="Freeform 351"/>
                <p:cNvSpPr>
                  <a:spLocks/>
                </p:cNvSpPr>
                <p:nvPr/>
              </p:nvSpPr>
              <p:spPr bwMode="auto">
                <a:xfrm>
                  <a:off x="2129" y="847"/>
                  <a:ext cx="431" cy="515"/>
                </a:xfrm>
                <a:custGeom>
                  <a:avLst/>
                  <a:gdLst>
                    <a:gd name="T0" fmla="*/ 29 w 431"/>
                    <a:gd name="T1" fmla="*/ 244 h 515"/>
                    <a:gd name="T2" fmla="*/ 58 w 431"/>
                    <a:gd name="T3" fmla="*/ 299 h 515"/>
                    <a:gd name="T4" fmla="*/ 0 w 431"/>
                    <a:gd name="T5" fmla="*/ 326 h 515"/>
                    <a:gd name="T6" fmla="*/ 29 w 431"/>
                    <a:gd name="T7" fmla="*/ 406 h 515"/>
                    <a:gd name="T8" fmla="*/ 144 w 431"/>
                    <a:gd name="T9" fmla="*/ 515 h 515"/>
                    <a:gd name="T10" fmla="*/ 288 w 431"/>
                    <a:gd name="T11" fmla="*/ 434 h 515"/>
                    <a:gd name="T12" fmla="*/ 345 w 431"/>
                    <a:gd name="T13" fmla="*/ 434 h 515"/>
                    <a:gd name="T14" fmla="*/ 345 w 431"/>
                    <a:gd name="T15" fmla="*/ 515 h 515"/>
                    <a:gd name="T16" fmla="*/ 403 w 431"/>
                    <a:gd name="T17" fmla="*/ 461 h 515"/>
                    <a:gd name="T18" fmla="*/ 431 w 431"/>
                    <a:gd name="T19" fmla="*/ 190 h 515"/>
                    <a:gd name="T20" fmla="*/ 374 w 431"/>
                    <a:gd name="T21" fmla="*/ 190 h 515"/>
                    <a:gd name="T22" fmla="*/ 431 w 431"/>
                    <a:gd name="T23" fmla="*/ 54 h 515"/>
                    <a:gd name="T24" fmla="*/ 431 w 431"/>
                    <a:gd name="T25" fmla="*/ 0 h 515"/>
                    <a:gd name="T26" fmla="*/ 288 w 431"/>
                    <a:gd name="T27" fmla="*/ 0 h 515"/>
                    <a:gd name="T28" fmla="*/ 172 w 431"/>
                    <a:gd name="T29" fmla="*/ 54 h 515"/>
                    <a:gd name="T30" fmla="*/ 144 w 431"/>
                    <a:gd name="T31" fmla="*/ 163 h 515"/>
                    <a:gd name="T32" fmla="*/ 29 w 431"/>
                    <a:gd name="T33" fmla="*/ 244 h 5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1"/>
                    <a:gd name="T52" fmla="*/ 0 h 515"/>
                    <a:gd name="T53" fmla="*/ 431 w 431"/>
                    <a:gd name="T54" fmla="*/ 515 h 5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1" h="515">
                      <a:moveTo>
                        <a:pt x="29" y="244"/>
                      </a:moveTo>
                      <a:lnTo>
                        <a:pt x="58" y="299"/>
                      </a:lnTo>
                      <a:lnTo>
                        <a:pt x="0" y="326"/>
                      </a:lnTo>
                      <a:lnTo>
                        <a:pt x="29" y="406"/>
                      </a:lnTo>
                      <a:lnTo>
                        <a:pt x="144" y="515"/>
                      </a:lnTo>
                      <a:lnTo>
                        <a:pt x="288" y="434"/>
                      </a:lnTo>
                      <a:lnTo>
                        <a:pt x="345" y="434"/>
                      </a:lnTo>
                      <a:lnTo>
                        <a:pt x="345" y="515"/>
                      </a:lnTo>
                      <a:lnTo>
                        <a:pt x="403" y="461"/>
                      </a:lnTo>
                      <a:lnTo>
                        <a:pt x="431" y="190"/>
                      </a:lnTo>
                      <a:lnTo>
                        <a:pt x="374" y="190"/>
                      </a:lnTo>
                      <a:lnTo>
                        <a:pt x="431" y="54"/>
                      </a:lnTo>
                      <a:lnTo>
                        <a:pt x="431" y="0"/>
                      </a:lnTo>
                      <a:lnTo>
                        <a:pt x="288" y="0"/>
                      </a:lnTo>
                      <a:lnTo>
                        <a:pt x="172" y="54"/>
                      </a:lnTo>
                      <a:lnTo>
                        <a:pt x="144" y="163"/>
                      </a:lnTo>
                      <a:lnTo>
                        <a:pt x="29" y="244"/>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1" name="Freeform 352"/>
                <p:cNvSpPr>
                  <a:spLocks/>
                </p:cNvSpPr>
                <p:nvPr/>
              </p:nvSpPr>
              <p:spPr bwMode="auto">
                <a:xfrm>
                  <a:off x="2129" y="847"/>
                  <a:ext cx="431" cy="515"/>
                </a:xfrm>
                <a:custGeom>
                  <a:avLst/>
                  <a:gdLst>
                    <a:gd name="T0" fmla="*/ 29 w 431"/>
                    <a:gd name="T1" fmla="*/ 244 h 515"/>
                    <a:gd name="T2" fmla="*/ 58 w 431"/>
                    <a:gd name="T3" fmla="*/ 299 h 515"/>
                    <a:gd name="T4" fmla="*/ 0 w 431"/>
                    <a:gd name="T5" fmla="*/ 326 h 515"/>
                    <a:gd name="T6" fmla="*/ 29 w 431"/>
                    <a:gd name="T7" fmla="*/ 406 h 515"/>
                    <a:gd name="T8" fmla="*/ 144 w 431"/>
                    <a:gd name="T9" fmla="*/ 515 h 515"/>
                    <a:gd name="T10" fmla="*/ 288 w 431"/>
                    <a:gd name="T11" fmla="*/ 434 h 515"/>
                    <a:gd name="T12" fmla="*/ 345 w 431"/>
                    <a:gd name="T13" fmla="*/ 434 h 515"/>
                    <a:gd name="T14" fmla="*/ 345 w 431"/>
                    <a:gd name="T15" fmla="*/ 515 h 515"/>
                    <a:gd name="T16" fmla="*/ 403 w 431"/>
                    <a:gd name="T17" fmla="*/ 461 h 515"/>
                    <a:gd name="T18" fmla="*/ 431 w 431"/>
                    <a:gd name="T19" fmla="*/ 190 h 515"/>
                    <a:gd name="T20" fmla="*/ 374 w 431"/>
                    <a:gd name="T21" fmla="*/ 190 h 515"/>
                    <a:gd name="T22" fmla="*/ 431 w 431"/>
                    <a:gd name="T23" fmla="*/ 54 h 515"/>
                    <a:gd name="T24" fmla="*/ 431 w 431"/>
                    <a:gd name="T25" fmla="*/ 0 h 515"/>
                    <a:gd name="T26" fmla="*/ 288 w 431"/>
                    <a:gd name="T27" fmla="*/ 0 h 515"/>
                    <a:gd name="T28" fmla="*/ 172 w 431"/>
                    <a:gd name="T29" fmla="*/ 54 h 515"/>
                    <a:gd name="T30" fmla="*/ 144 w 431"/>
                    <a:gd name="T31" fmla="*/ 163 h 515"/>
                    <a:gd name="T32" fmla="*/ 29 w 431"/>
                    <a:gd name="T33" fmla="*/ 244 h 5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1"/>
                    <a:gd name="T52" fmla="*/ 0 h 515"/>
                    <a:gd name="T53" fmla="*/ 431 w 431"/>
                    <a:gd name="T54" fmla="*/ 515 h 5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1" h="515">
                      <a:moveTo>
                        <a:pt x="29" y="244"/>
                      </a:moveTo>
                      <a:lnTo>
                        <a:pt x="58" y="299"/>
                      </a:lnTo>
                      <a:lnTo>
                        <a:pt x="0" y="326"/>
                      </a:lnTo>
                      <a:lnTo>
                        <a:pt x="29" y="406"/>
                      </a:lnTo>
                      <a:lnTo>
                        <a:pt x="144" y="515"/>
                      </a:lnTo>
                      <a:lnTo>
                        <a:pt x="288" y="434"/>
                      </a:lnTo>
                      <a:lnTo>
                        <a:pt x="345" y="434"/>
                      </a:lnTo>
                      <a:lnTo>
                        <a:pt x="345" y="515"/>
                      </a:lnTo>
                      <a:lnTo>
                        <a:pt x="403" y="461"/>
                      </a:lnTo>
                      <a:lnTo>
                        <a:pt x="431" y="190"/>
                      </a:lnTo>
                      <a:lnTo>
                        <a:pt x="374" y="190"/>
                      </a:lnTo>
                      <a:lnTo>
                        <a:pt x="431" y="54"/>
                      </a:lnTo>
                      <a:lnTo>
                        <a:pt x="431" y="0"/>
                      </a:lnTo>
                      <a:lnTo>
                        <a:pt x="288" y="0"/>
                      </a:lnTo>
                      <a:lnTo>
                        <a:pt x="172" y="54"/>
                      </a:lnTo>
                      <a:lnTo>
                        <a:pt x="144" y="163"/>
                      </a:lnTo>
                      <a:lnTo>
                        <a:pt x="29" y="244"/>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27" name="Group 353"/>
              <p:cNvGrpSpPr>
                <a:grpSpLocks/>
              </p:cNvGrpSpPr>
              <p:nvPr/>
            </p:nvGrpSpPr>
            <p:grpSpPr bwMode="auto">
              <a:xfrm>
                <a:off x="2475" y="983"/>
                <a:ext cx="517" cy="515"/>
                <a:chOff x="2475" y="983"/>
                <a:chExt cx="517" cy="515"/>
              </a:xfrm>
            </p:grpSpPr>
            <p:sp>
              <p:nvSpPr>
                <p:cNvPr id="2468" name="Freeform 354"/>
                <p:cNvSpPr>
                  <a:spLocks/>
                </p:cNvSpPr>
                <p:nvPr/>
              </p:nvSpPr>
              <p:spPr bwMode="auto">
                <a:xfrm>
                  <a:off x="2475" y="983"/>
                  <a:ext cx="517" cy="515"/>
                </a:xfrm>
                <a:custGeom>
                  <a:avLst/>
                  <a:gdLst>
                    <a:gd name="T0" fmla="*/ 86 w 517"/>
                    <a:gd name="T1" fmla="*/ 54 h 515"/>
                    <a:gd name="T2" fmla="*/ 57 w 517"/>
                    <a:gd name="T3" fmla="*/ 325 h 515"/>
                    <a:gd name="T4" fmla="*/ 0 w 517"/>
                    <a:gd name="T5" fmla="*/ 379 h 515"/>
                    <a:gd name="T6" fmla="*/ 0 w 517"/>
                    <a:gd name="T7" fmla="*/ 461 h 515"/>
                    <a:gd name="T8" fmla="*/ 28 w 517"/>
                    <a:gd name="T9" fmla="*/ 515 h 515"/>
                    <a:gd name="T10" fmla="*/ 287 w 517"/>
                    <a:gd name="T11" fmla="*/ 515 h 515"/>
                    <a:gd name="T12" fmla="*/ 316 w 517"/>
                    <a:gd name="T13" fmla="*/ 488 h 515"/>
                    <a:gd name="T14" fmla="*/ 201 w 517"/>
                    <a:gd name="T15" fmla="*/ 488 h 515"/>
                    <a:gd name="T16" fmla="*/ 230 w 517"/>
                    <a:gd name="T17" fmla="*/ 407 h 515"/>
                    <a:gd name="T18" fmla="*/ 287 w 517"/>
                    <a:gd name="T19" fmla="*/ 461 h 515"/>
                    <a:gd name="T20" fmla="*/ 287 w 517"/>
                    <a:gd name="T21" fmla="*/ 407 h 515"/>
                    <a:gd name="T22" fmla="*/ 459 w 517"/>
                    <a:gd name="T23" fmla="*/ 245 h 515"/>
                    <a:gd name="T24" fmla="*/ 517 w 517"/>
                    <a:gd name="T25" fmla="*/ 109 h 515"/>
                    <a:gd name="T26" fmla="*/ 459 w 517"/>
                    <a:gd name="T27" fmla="*/ 109 h 515"/>
                    <a:gd name="T28" fmla="*/ 344 w 517"/>
                    <a:gd name="T29" fmla="*/ 109 h 515"/>
                    <a:gd name="T30" fmla="*/ 430 w 517"/>
                    <a:gd name="T31" fmla="*/ 54 h 515"/>
                    <a:gd name="T32" fmla="*/ 401 w 517"/>
                    <a:gd name="T33" fmla="*/ 0 h 515"/>
                    <a:gd name="T34" fmla="*/ 230 w 517"/>
                    <a:gd name="T35" fmla="*/ 54 h 515"/>
                    <a:gd name="T36" fmla="*/ 86 w 517"/>
                    <a:gd name="T37" fmla="*/ 54 h 5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7"/>
                    <a:gd name="T58" fmla="*/ 0 h 515"/>
                    <a:gd name="T59" fmla="*/ 517 w 517"/>
                    <a:gd name="T60" fmla="*/ 515 h 5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7" h="515">
                      <a:moveTo>
                        <a:pt x="86" y="54"/>
                      </a:moveTo>
                      <a:lnTo>
                        <a:pt x="57" y="325"/>
                      </a:lnTo>
                      <a:lnTo>
                        <a:pt x="0" y="379"/>
                      </a:lnTo>
                      <a:lnTo>
                        <a:pt x="0" y="461"/>
                      </a:lnTo>
                      <a:lnTo>
                        <a:pt x="28" y="515"/>
                      </a:lnTo>
                      <a:lnTo>
                        <a:pt x="287" y="515"/>
                      </a:lnTo>
                      <a:lnTo>
                        <a:pt x="316" y="488"/>
                      </a:lnTo>
                      <a:lnTo>
                        <a:pt x="201" y="488"/>
                      </a:lnTo>
                      <a:lnTo>
                        <a:pt x="230" y="407"/>
                      </a:lnTo>
                      <a:lnTo>
                        <a:pt x="287" y="461"/>
                      </a:lnTo>
                      <a:lnTo>
                        <a:pt x="287" y="407"/>
                      </a:lnTo>
                      <a:lnTo>
                        <a:pt x="459" y="245"/>
                      </a:lnTo>
                      <a:lnTo>
                        <a:pt x="517" y="109"/>
                      </a:lnTo>
                      <a:lnTo>
                        <a:pt x="459" y="109"/>
                      </a:lnTo>
                      <a:lnTo>
                        <a:pt x="344" y="109"/>
                      </a:lnTo>
                      <a:lnTo>
                        <a:pt x="430" y="54"/>
                      </a:lnTo>
                      <a:lnTo>
                        <a:pt x="401" y="0"/>
                      </a:lnTo>
                      <a:lnTo>
                        <a:pt x="230" y="54"/>
                      </a:lnTo>
                      <a:lnTo>
                        <a:pt x="86" y="54"/>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9" name="Freeform 355"/>
                <p:cNvSpPr>
                  <a:spLocks/>
                </p:cNvSpPr>
                <p:nvPr/>
              </p:nvSpPr>
              <p:spPr bwMode="auto">
                <a:xfrm>
                  <a:off x="2475" y="983"/>
                  <a:ext cx="517" cy="515"/>
                </a:xfrm>
                <a:custGeom>
                  <a:avLst/>
                  <a:gdLst>
                    <a:gd name="T0" fmla="*/ 86 w 517"/>
                    <a:gd name="T1" fmla="*/ 54 h 515"/>
                    <a:gd name="T2" fmla="*/ 57 w 517"/>
                    <a:gd name="T3" fmla="*/ 325 h 515"/>
                    <a:gd name="T4" fmla="*/ 0 w 517"/>
                    <a:gd name="T5" fmla="*/ 379 h 515"/>
                    <a:gd name="T6" fmla="*/ 0 w 517"/>
                    <a:gd name="T7" fmla="*/ 461 h 515"/>
                    <a:gd name="T8" fmla="*/ 28 w 517"/>
                    <a:gd name="T9" fmla="*/ 515 h 515"/>
                    <a:gd name="T10" fmla="*/ 287 w 517"/>
                    <a:gd name="T11" fmla="*/ 515 h 515"/>
                    <a:gd name="T12" fmla="*/ 316 w 517"/>
                    <a:gd name="T13" fmla="*/ 488 h 515"/>
                    <a:gd name="T14" fmla="*/ 201 w 517"/>
                    <a:gd name="T15" fmla="*/ 488 h 515"/>
                    <a:gd name="T16" fmla="*/ 230 w 517"/>
                    <a:gd name="T17" fmla="*/ 407 h 515"/>
                    <a:gd name="T18" fmla="*/ 287 w 517"/>
                    <a:gd name="T19" fmla="*/ 461 h 515"/>
                    <a:gd name="T20" fmla="*/ 287 w 517"/>
                    <a:gd name="T21" fmla="*/ 407 h 515"/>
                    <a:gd name="T22" fmla="*/ 459 w 517"/>
                    <a:gd name="T23" fmla="*/ 245 h 515"/>
                    <a:gd name="T24" fmla="*/ 517 w 517"/>
                    <a:gd name="T25" fmla="*/ 109 h 515"/>
                    <a:gd name="T26" fmla="*/ 459 w 517"/>
                    <a:gd name="T27" fmla="*/ 109 h 515"/>
                    <a:gd name="T28" fmla="*/ 344 w 517"/>
                    <a:gd name="T29" fmla="*/ 109 h 515"/>
                    <a:gd name="T30" fmla="*/ 430 w 517"/>
                    <a:gd name="T31" fmla="*/ 54 h 515"/>
                    <a:gd name="T32" fmla="*/ 401 w 517"/>
                    <a:gd name="T33" fmla="*/ 0 h 515"/>
                    <a:gd name="T34" fmla="*/ 230 w 517"/>
                    <a:gd name="T35" fmla="*/ 54 h 515"/>
                    <a:gd name="T36" fmla="*/ 86 w 517"/>
                    <a:gd name="T37" fmla="*/ 54 h 5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7"/>
                    <a:gd name="T58" fmla="*/ 0 h 515"/>
                    <a:gd name="T59" fmla="*/ 517 w 517"/>
                    <a:gd name="T60" fmla="*/ 515 h 5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7" h="515">
                      <a:moveTo>
                        <a:pt x="86" y="54"/>
                      </a:moveTo>
                      <a:lnTo>
                        <a:pt x="57" y="325"/>
                      </a:lnTo>
                      <a:lnTo>
                        <a:pt x="0" y="379"/>
                      </a:lnTo>
                      <a:lnTo>
                        <a:pt x="0" y="461"/>
                      </a:lnTo>
                      <a:lnTo>
                        <a:pt x="28" y="515"/>
                      </a:lnTo>
                      <a:lnTo>
                        <a:pt x="287" y="515"/>
                      </a:lnTo>
                      <a:lnTo>
                        <a:pt x="316" y="488"/>
                      </a:lnTo>
                      <a:lnTo>
                        <a:pt x="201" y="488"/>
                      </a:lnTo>
                      <a:lnTo>
                        <a:pt x="230" y="407"/>
                      </a:lnTo>
                      <a:lnTo>
                        <a:pt x="287" y="461"/>
                      </a:lnTo>
                      <a:lnTo>
                        <a:pt x="287" y="407"/>
                      </a:lnTo>
                      <a:lnTo>
                        <a:pt x="459" y="245"/>
                      </a:lnTo>
                      <a:lnTo>
                        <a:pt x="517" y="109"/>
                      </a:lnTo>
                      <a:lnTo>
                        <a:pt x="459" y="109"/>
                      </a:lnTo>
                      <a:lnTo>
                        <a:pt x="344" y="109"/>
                      </a:lnTo>
                      <a:lnTo>
                        <a:pt x="430" y="54"/>
                      </a:lnTo>
                      <a:lnTo>
                        <a:pt x="401" y="0"/>
                      </a:lnTo>
                      <a:lnTo>
                        <a:pt x="230" y="54"/>
                      </a:lnTo>
                      <a:lnTo>
                        <a:pt x="86" y="54"/>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28" name="Rectangle 356"/>
              <p:cNvSpPr>
                <a:spLocks noChangeArrowheads="1"/>
              </p:cNvSpPr>
              <p:nvPr/>
            </p:nvSpPr>
            <p:spPr bwMode="auto">
              <a:xfrm>
                <a:off x="1661" y="377"/>
                <a:ext cx="25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UNION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9" name="Rectangle 357"/>
              <p:cNvSpPr>
                <a:spLocks noChangeArrowheads="1"/>
              </p:cNvSpPr>
              <p:nvPr/>
            </p:nvSpPr>
            <p:spPr bwMode="auto">
              <a:xfrm>
                <a:off x="2031" y="316"/>
                <a:ext cx="47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MOREHOUSE</a:t>
                </a:r>
                <a:endParaRPr kumimoji="0" lang="en-US"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0" name="Rectangle 358"/>
              <p:cNvSpPr>
                <a:spLocks noChangeArrowheads="1"/>
              </p:cNvSpPr>
              <p:nvPr/>
            </p:nvSpPr>
            <p:spPr bwMode="auto">
              <a:xfrm>
                <a:off x="2492" y="347"/>
                <a:ext cx="0" cy="265"/>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1" name="Rectangle 359"/>
              <p:cNvSpPr>
                <a:spLocks noChangeArrowheads="1"/>
              </p:cNvSpPr>
              <p:nvPr/>
            </p:nvSpPr>
            <p:spPr bwMode="auto">
              <a:xfrm>
                <a:off x="2723" y="347"/>
                <a:ext cx="0" cy="265"/>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2" name="Rectangle 360"/>
              <p:cNvSpPr>
                <a:spLocks noChangeArrowheads="1"/>
              </p:cNvSpPr>
              <p:nvPr/>
            </p:nvSpPr>
            <p:spPr bwMode="auto">
              <a:xfrm>
                <a:off x="1408" y="861"/>
                <a:ext cx="33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JACKSON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3" name="Rectangle 361"/>
              <p:cNvSpPr>
                <a:spLocks noChangeArrowheads="1"/>
              </p:cNvSpPr>
              <p:nvPr/>
            </p:nvSpPr>
            <p:spPr bwMode="auto">
              <a:xfrm>
                <a:off x="1310" y="611"/>
                <a:ext cx="3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LINCOLN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4" name="Rectangle 362"/>
              <p:cNvSpPr>
                <a:spLocks noChangeArrowheads="1"/>
              </p:cNvSpPr>
              <p:nvPr/>
            </p:nvSpPr>
            <p:spPr bwMode="auto">
              <a:xfrm>
                <a:off x="1744" y="795"/>
                <a:ext cx="38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OUACHITA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5" name="Rectangle 363"/>
              <p:cNvSpPr>
                <a:spLocks noChangeArrowheads="1"/>
              </p:cNvSpPr>
              <p:nvPr/>
            </p:nvSpPr>
            <p:spPr bwMode="auto">
              <a:xfrm>
                <a:off x="2167" y="782"/>
                <a:ext cx="37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RICHLAND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6" name="Rectangle 364"/>
              <p:cNvSpPr>
                <a:spLocks noChangeArrowheads="1"/>
              </p:cNvSpPr>
              <p:nvPr/>
            </p:nvSpPr>
            <p:spPr bwMode="auto">
              <a:xfrm>
                <a:off x="2663" y="823"/>
                <a:ext cx="35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MADISON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7" name="Rectangle 365"/>
              <p:cNvSpPr>
                <a:spLocks noChangeArrowheads="1"/>
              </p:cNvSpPr>
              <p:nvPr/>
            </p:nvSpPr>
            <p:spPr bwMode="auto">
              <a:xfrm>
                <a:off x="2549" y="455"/>
                <a:ext cx="0" cy="265"/>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8" name="Rectangle 366"/>
              <p:cNvSpPr>
                <a:spLocks noChangeArrowheads="1"/>
              </p:cNvSpPr>
              <p:nvPr/>
            </p:nvSpPr>
            <p:spPr bwMode="auto">
              <a:xfrm>
                <a:off x="1459" y="1274"/>
                <a:ext cx="2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WINN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9" name="Rectangle 367"/>
              <p:cNvSpPr>
                <a:spLocks noChangeArrowheads="1"/>
              </p:cNvSpPr>
              <p:nvPr/>
            </p:nvSpPr>
            <p:spPr bwMode="auto">
              <a:xfrm>
                <a:off x="1833" y="1107"/>
                <a:ext cx="0" cy="265"/>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0" name="Rectangle 368"/>
              <p:cNvSpPr>
                <a:spLocks noChangeArrowheads="1"/>
              </p:cNvSpPr>
              <p:nvPr/>
            </p:nvSpPr>
            <p:spPr bwMode="auto">
              <a:xfrm>
                <a:off x="2174" y="1065"/>
                <a:ext cx="36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FRANKLIN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1" name="Rectangle 369"/>
              <p:cNvSpPr>
                <a:spLocks noChangeArrowheads="1"/>
              </p:cNvSpPr>
              <p:nvPr/>
            </p:nvSpPr>
            <p:spPr bwMode="auto">
              <a:xfrm>
                <a:off x="2608" y="1107"/>
                <a:ext cx="0" cy="265"/>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2" name="Rectangle 370"/>
              <p:cNvSpPr>
                <a:spLocks noChangeArrowheads="1"/>
              </p:cNvSpPr>
              <p:nvPr/>
            </p:nvSpPr>
            <p:spPr bwMode="auto">
              <a:xfrm>
                <a:off x="2111" y="1402"/>
                <a:ext cx="45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CATAHOULA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43" name="Group 371"/>
              <p:cNvGrpSpPr>
                <a:grpSpLocks/>
              </p:cNvGrpSpPr>
              <p:nvPr/>
            </p:nvGrpSpPr>
            <p:grpSpPr bwMode="auto">
              <a:xfrm>
                <a:off x="2416" y="196"/>
                <a:ext cx="317" cy="461"/>
                <a:chOff x="2416" y="196"/>
                <a:chExt cx="317" cy="461"/>
              </a:xfrm>
            </p:grpSpPr>
            <p:sp>
              <p:nvSpPr>
                <p:cNvPr id="2466" name="Freeform 372"/>
                <p:cNvSpPr>
                  <a:spLocks/>
                </p:cNvSpPr>
                <p:nvPr/>
              </p:nvSpPr>
              <p:spPr bwMode="auto">
                <a:xfrm>
                  <a:off x="2416" y="196"/>
                  <a:ext cx="317" cy="461"/>
                </a:xfrm>
                <a:custGeom>
                  <a:avLst/>
                  <a:gdLst>
                    <a:gd name="T0" fmla="*/ 173 w 317"/>
                    <a:gd name="T1" fmla="*/ 0 h 461"/>
                    <a:gd name="T2" fmla="*/ 58 w 317"/>
                    <a:gd name="T3" fmla="*/ 136 h 461"/>
                    <a:gd name="T4" fmla="*/ 0 w 317"/>
                    <a:gd name="T5" fmla="*/ 352 h 461"/>
                    <a:gd name="T6" fmla="*/ 29 w 317"/>
                    <a:gd name="T7" fmla="*/ 352 h 461"/>
                    <a:gd name="T8" fmla="*/ 29 w 317"/>
                    <a:gd name="T9" fmla="*/ 434 h 461"/>
                    <a:gd name="T10" fmla="*/ 173 w 317"/>
                    <a:gd name="T11" fmla="*/ 461 h 461"/>
                    <a:gd name="T12" fmla="*/ 230 w 317"/>
                    <a:gd name="T13" fmla="*/ 272 h 461"/>
                    <a:gd name="T14" fmla="*/ 288 w 317"/>
                    <a:gd name="T15" fmla="*/ 82 h 461"/>
                    <a:gd name="T16" fmla="*/ 317 w 317"/>
                    <a:gd name="T17" fmla="*/ 0 h 461"/>
                    <a:gd name="T18" fmla="*/ 173 w 317"/>
                    <a:gd name="T19" fmla="*/ 0 h 4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7"/>
                    <a:gd name="T31" fmla="*/ 0 h 461"/>
                    <a:gd name="T32" fmla="*/ 317 w 317"/>
                    <a:gd name="T33" fmla="*/ 461 h 4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7" h="461">
                      <a:moveTo>
                        <a:pt x="173" y="0"/>
                      </a:moveTo>
                      <a:lnTo>
                        <a:pt x="58" y="136"/>
                      </a:lnTo>
                      <a:lnTo>
                        <a:pt x="0" y="352"/>
                      </a:lnTo>
                      <a:lnTo>
                        <a:pt x="29" y="352"/>
                      </a:lnTo>
                      <a:lnTo>
                        <a:pt x="29" y="434"/>
                      </a:lnTo>
                      <a:lnTo>
                        <a:pt x="173" y="461"/>
                      </a:lnTo>
                      <a:lnTo>
                        <a:pt x="230" y="272"/>
                      </a:lnTo>
                      <a:lnTo>
                        <a:pt x="288" y="82"/>
                      </a:lnTo>
                      <a:lnTo>
                        <a:pt x="317" y="0"/>
                      </a:lnTo>
                      <a:lnTo>
                        <a:pt x="173" y="0"/>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7" name="Freeform 373"/>
                <p:cNvSpPr>
                  <a:spLocks/>
                </p:cNvSpPr>
                <p:nvPr/>
              </p:nvSpPr>
              <p:spPr bwMode="auto">
                <a:xfrm>
                  <a:off x="2416" y="196"/>
                  <a:ext cx="317" cy="461"/>
                </a:xfrm>
                <a:custGeom>
                  <a:avLst/>
                  <a:gdLst>
                    <a:gd name="T0" fmla="*/ 173 w 317"/>
                    <a:gd name="T1" fmla="*/ 0 h 461"/>
                    <a:gd name="T2" fmla="*/ 58 w 317"/>
                    <a:gd name="T3" fmla="*/ 136 h 461"/>
                    <a:gd name="T4" fmla="*/ 0 w 317"/>
                    <a:gd name="T5" fmla="*/ 352 h 461"/>
                    <a:gd name="T6" fmla="*/ 29 w 317"/>
                    <a:gd name="T7" fmla="*/ 352 h 461"/>
                    <a:gd name="T8" fmla="*/ 29 w 317"/>
                    <a:gd name="T9" fmla="*/ 434 h 461"/>
                    <a:gd name="T10" fmla="*/ 173 w 317"/>
                    <a:gd name="T11" fmla="*/ 461 h 461"/>
                    <a:gd name="T12" fmla="*/ 230 w 317"/>
                    <a:gd name="T13" fmla="*/ 272 h 461"/>
                    <a:gd name="T14" fmla="*/ 288 w 317"/>
                    <a:gd name="T15" fmla="*/ 82 h 461"/>
                    <a:gd name="T16" fmla="*/ 317 w 317"/>
                    <a:gd name="T17" fmla="*/ 0 h 461"/>
                    <a:gd name="T18" fmla="*/ 173 w 317"/>
                    <a:gd name="T19" fmla="*/ 0 h 4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7"/>
                    <a:gd name="T31" fmla="*/ 0 h 461"/>
                    <a:gd name="T32" fmla="*/ 317 w 317"/>
                    <a:gd name="T33" fmla="*/ 461 h 4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7" h="461">
                      <a:moveTo>
                        <a:pt x="173" y="0"/>
                      </a:moveTo>
                      <a:lnTo>
                        <a:pt x="58" y="136"/>
                      </a:lnTo>
                      <a:lnTo>
                        <a:pt x="0" y="352"/>
                      </a:lnTo>
                      <a:lnTo>
                        <a:pt x="29" y="352"/>
                      </a:lnTo>
                      <a:lnTo>
                        <a:pt x="29" y="434"/>
                      </a:lnTo>
                      <a:lnTo>
                        <a:pt x="173" y="461"/>
                      </a:lnTo>
                      <a:lnTo>
                        <a:pt x="230" y="272"/>
                      </a:lnTo>
                      <a:lnTo>
                        <a:pt x="288" y="82"/>
                      </a:lnTo>
                      <a:lnTo>
                        <a:pt x="317" y="0"/>
                      </a:lnTo>
                      <a:lnTo>
                        <a:pt x="173"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44" name="Group 374"/>
              <p:cNvGrpSpPr>
                <a:grpSpLocks/>
              </p:cNvGrpSpPr>
              <p:nvPr/>
            </p:nvGrpSpPr>
            <p:grpSpPr bwMode="auto">
              <a:xfrm>
                <a:off x="1700" y="522"/>
                <a:ext cx="458" cy="434"/>
                <a:chOff x="1700" y="522"/>
                <a:chExt cx="458" cy="434"/>
              </a:xfrm>
            </p:grpSpPr>
            <p:sp>
              <p:nvSpPr>
                <p:cNvPr id="2464" name="Freeform 375"/>
                <p:cNvSpPr>
                  <a:spLocks/>
                </p:cNvSpPr>
                <p:nvPr/>
              </p:nvSpPr>
              <p:spPr bwMode="auto">
                <a:xfrm>
                  <a:off x="1700" y="522"/>
                  <a:ext cx="458" cy="434"/>
                </a:xfrm>
                <a:custGeom>
                  <a:avLst/>
                  <a:gdLst>
                    <a:gd name="T0" fmla="*/ 0 w 458"/>
                    <a:gd name="T1" fmla="*/ 135 h 434"/>
                    <a:gd name="T2" fmla="*/ 0 w 458"/>
                    <a:gd name="T3" fmla="*/ 325 h 434"/>
                    <a:gd name="T4" fmla="*/ 86 w 458"/>
                    <a:gd name="T5" fmla="*/ 406 h 434"/>
                    <a:gd name="T6" fmla="*/ 86 w 458"/>
                    <a:gd name="T7" fmla="*/ 434 h 434"/>
                    <a:gd name="T8" fmla="*/ 343 w 458"/>
                    <a:gd name="T9" fmla="*/ 434 h 434"/>
                    <a:gd name="T10" fmla="*/ 372 w 458"/>
                    <a:gd name="T11" fmla="*/ 325 h 434"/>
                    <a:gd name="T12" fmla="*/ 458 w 458"/>
                    <a:gd name="T13" fmla="*/ 189 h 434"/>
                    <a:gd name="T14" fmla="*/ 430 w 458"/>
                    <a:gd name="T15" fmla="*/ 53 h 434"/>
                    <a:gd name="T16" fmla="*/ 401 w 458"/>
                    <a:gd name="T17" fmla="*/ 26 h 434"/>
                    <a:gd name="T18" fmla="*/ 343 w 458"/>
                    <a:gd name="T19" fmla="*/ 26 h 434"/>
                    <a:gd name="T20" fmla="*/ 315 w 458"/>
                    <a:gd name="T21" fmla="*/ 0 h 434"/>
                    <a:gd name="T22" fmla="*/ 115 w 458"/>
                    <a:gd name="T23" fmla="*/ 135 h 434"/>
                    <a:gd name="T24" fmla="*/ 0 w 458"/>
                    <a:gd name="T25" fmla="*/ 135 h 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8"/>
                    <a:gd name="T40" fmla="*/ 0 h 434"/>
                    <a:gd name="T41" fmla="*/ 458 w 458"/>
                    <a:gd name="T42" fmla="*/ 434 h 4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8" h="434">
                      <a:moveTo>
                        <a:pt x="0" y="135"/>
                      </a:moveTo>
                      <a:lnTo>
                        <a:pt x="0" y="325"/>
                      </a:lnTo>
                      <a:lnTo>
                        <a:pt x="86" y="406"/>
                      </a:lnTo>
                      <a:lnTo>
                        <a:pt x="86" y="434"/>
                      </a:lnTo>
                      <a:lnTo>
                        <a:pt x="343" y="434"/>
                      </a:lnTo>
                      <a:lnTo>
                        <a:pt x="372" y="325"/>
                      </a:lnTo>
                      <a:lnTo>
                        <a:pt x="458" y="189"/>
                      </a:lnTo>
                      <a:lnTo>
                        <a:pt x="430" y="53"/>
                      </a:lnTo>
                      <a:lnTo>
                        <a:pt x="401" y="26"/>
                      </a:lnTo>
                      <a:lnTo>
                        <a:pt x="343" y="26"/>
                      </a:lnTo>
                      <a:lnTo>
                        <a:pt x="315" y="0"/>
                      </a:lnTo>
                      <a:lnTo>
                        <a:pt x="115" y="135"/>
                      </a:lnTo>
                      <a:lnTo>
                        <a:pt x="0" y="135"/>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5" name="Freeform 376"/>
                <p:cNvSpPr>
                  <a:spLocks/>
                </p:cNvSpPr>
                <p:nvPr/>
              </p:nvSpPr>
              <p:spPr bwMode="auto">
                <a:xfrm>
                  <a:off x="1700" y="522"/>
                  <a:ext cx="458" cy="434"/>
                </a:xfrm>
                <a:custGeom>
                  <a:avLst/>
                  <a:gdLst>
                    <a:gd name="T0" fmla="*/ 0 w 458"/>
                    <a:gd name="T1" fmla="*/ 135 h 434"/>
                    <a:gd name="T2" fmla="*/ 0 w 458"/>
                    <a:gd name="T3" fmla="*/ 325 h 434"/>
                    <a:gd name="T4" fmla="*/ 86 w 458"/>
                    <a:gd name="T5" fmla="*/ 406 h 434"/>
                    <a:gd name="T6" fmla="*/ 86 w 458"/>
                    <a:gd name="T7" fmla="*/ 434 h 434"/>
                    <a:gd name="T8" fmla="*/ 343 w 458"/>
                    <a:gd name="T9" fmla="*/ 434 h 434"/>
                    <a:gd name="T10" fmla="*/ 372 w 458"/>
                    <a:gd name="T11" fmla="*/ 325 h 434"/>
                    <a:gd name="T12" fmla="*/ 458 w 458"/>
                    <a:gd name="T13" fmla="*/ 189 h 434"/>
                    <a:gd name="T14" fmla="*/ 430 w 458"/>
                    <a:gd name="T15" fmla="*/ 53 h 434"/>
                    <a:gd name="T16" fmla="*/ 401 w 458"/>
                    <a:gd name="T17" fmla="*/ 26 h 434"/>
                    <a:gd name="T18" fmla="*/ 343 w 458"/>
                    <a:gd name="T19" fmla="*/ 26 h 434"/>
                    <a:gd name="T20" fmla="*/ 315 w 458"/>
                    <a:gd name="T21" fmla="*/ 0 h 434"/>
                    <a:gd name="T22" fmla="*/ 115 w 458"/>
                    <a:gd name="T23" fmla="*/ 135 h 434"/>
                    <a:gd name="T24" fmla="*/ 0 w 458"/>
                    <a:gd name="T25" fmla="*/ 135 h 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8"/>
                    <a:gd name="T40" fmla="*/ 0 h 434"/>
                    <a:gd name="T41" fmla="*/ 458 w 458"/>
                    <a:gd name="T42" fmla="*/ 434 h 4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8" h="434">
                      <a:moveTo>
                        <a:pt x="0" y="135"/>
                      </a:moveTo>
                      <a:lnTo>
                        <a:pt x="0" y="325"/>
                      </a:lnTo>
                      <a:lnTo>
                        <a:pt x="86" y="406"/>
                      </a:lnTo>
                      <a:lnTo>
                        <a:pt x="86" y="434"/>
                      </a:lnTo>
                      <a:lnTo>
                        <a:pt x="343" y="434"/>
                      </a:lnTo>
                      <a:lnTo>
                        <a:pt x="372" y="325"/>
                      </a:lnTo>
                      <a:lnTo>
                        <a:pt x="458" y="189"/>
                      </a:lnTo>
                      <a:lnTo>
                        <a:pt x="430" y="53"/>
                      </a:lnTo>
                      <a:lnTo>
                        <a:pt x="401" y="26"/>
                      </a:lnTo>
                      <a:lnTo>
                        <a:pt x="343" y="26"/>
                      </a:lnTo>
                      <a:lnTo>
                        <a:pt x="315" y="0"/>
                      </a:lnTo>
                      <a:lnTo>
                        <a:pt x="115" y="135"/>
                      </a:lnTo>
                      <a:lnTo>
                        <a:pt x="0" y="135"/>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45" name="Group 377"/>
              <p:cNvGrpSpPr>
                <a:grpSpLocks/>
              </p:cNvGrpSpPr>
              <p:nvPr/>
            </p:nvGrpSpPr>
            <p:grpSpPr bwMode="auto">
              <a:xfrm>
                <a:off x="2043" y="548"/>
                <a:ext cx="545" cy="544"/>
                <a:chOff x="2043" y="548"/>
                <a:chExt cx="545" cy="544"/>
              </a:xfrm>
            </p:grpSpPr>
            <p:sp>
              <p:nvSpPr>
                <p:cNvPr id="2462" name="Freeform 378"/>
                <p:cNvSpPr>
                  <a:spLocks/>
                </p:cNvSpPr>
                <p:nvPr/>
              </p:nvSpPr>
              <p:spPr bwMode="auto">
                <a:xfrm>
                  <a:off x="2043" y="548"/>
                  <a:ext cx="545" cy="544"/>
                </a:xfrm>
                <a:custGeom>
                  <a:avLst/>
                  <a:gdLst>
                    <a:gd name="T0" fmla="*/ 0 w 545"/>
                    <a:gd name="T1" fmla="*/ 408 h 544"/>
                    <a:gd name="T2" fmla="*/ 29 w 545"/>
                    <a:gd name="T3" fmla="*/ 408 h 544"/>
                    <a:gd name="T4" fmla="*/ 29 w 545"/>
                    <a:gd name="T5" fmla="*/ 517 h 544"/>
                    <a:gd name="T6" fmla="*/ 115 w 545"/>
                    <a:gd name="T7" fmla="*/ 544 h 544"/>
                    <a:gd name="T8" fmla="*/ 230 w 545"/>
                    <a:gd name="T9" fmla="*/ 462 h 544"/>
                    <a:gd name="T10" fmla="*/ 259 w 545"/>
                    <a:gd name="T11" fmla="*/ 354 h 544"/>
                    <a:gd name="T12" fmla="*/ 373 w 545"/>
                    <a:gd name="T13" fmla="*/ 299 h 544"/>
                    <a:gd name="T14" fmla="*/ 517 w 545"/>
                    <a:gd name="T15" fmla="*/ 299 h 544"/>
                    <a:gd name="T16" fmla="*/ 517 w 545"/>
                    <a:gd name="T17" fmla="*/ 163 h 544"/>
                    <a:gd name="T18" fmla="*/ 545 w 545"/>
                    <a:gd name="T19" fmla="*/ 163 h 544"/>
                    <a:gd name="T20" fmla="*/ 545 w 545"/>
                    <a:gd name="T21" fmla="*/ 109 h 544"/>
                    <a:gd name="T22" fmla="*/ 402 w 545"/>
                    <a:gd name="T23" fmla="*/ 82 h 544"/>
                    <a:gd name="T24" fmla="*/ 402 w 545"/>
                    <a:gd name="T25" fmla="*/ 0 h 544"/>
                    <a:gd name="T26" fmla="*/ 373 w 545"/>
                    <a:gd name="T27" fmla="*/ 0 h 544"/>
                    <a:gd name="T28" fmla="*/ 345 w 545"/>
                    <a:gd name="T29" fmla="*/ 54 h 544"/>
                    <a:gd name="T30" fmla="*/ 115 w 545"/>
                    <a:gd name="T31" fmla="*/ 163 h 544"/>
                    <a:gd name="T32" fmla="*/ 29 w 545"/>
                    <a:gd name="T33" fmla="*/ 299 h 544"/>
                    <a:gd name="T34" fmla="*/ 0 w 545"/>
                    <a:gd name="T35" fmla="*/ 408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5"/>
                    <a:gd name="T55" fmla="*/ 0 h 544"/>
                    <a:gd name="T56" fmla="*/ 545 w 545"/>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5" h="544">
                      <a:moveTo>
                        <a:pt x="0" y="408"/>
                      </a:moveTo>
                      <a:lnTo>
                        <a:pt x="29" y="408"/>
                      </a:lnTo>
                      <a:lnTo>
                        <a:pt x="29" y="517"/>
                      </a:lnTo>
                      <a:lnTo>
                        <a:pt x="115" y="544"/>
                      </a:lnTo>
                      <a:lnTo>
                        <a:pt x="230" y="462"/>
                      </a:lnTo>
                      <a:lnTo>
                        <a:pt x="259" y="354"/>
                      </a:lnTo>
                      <a:lnTo>
                        <a:pt x="373" y="299"/>
                      </a:lnTo>
                      <a:lnTo>
                        <a:pt x="517" y="299"/>
                      </a:lnTo>
                      <a:lnTo>
                        <a:pt x="517" y="163"/>
                      </a:lnTo>
                      <a:lnTo>
                        <a:pt x="545" y="163"/>
                      </a:lnTo>
                      <a:lnTo>
                        <a:pt x="545" y="109"/>
                      </a:lnTo>
                      <a:lnTo>
                        <a:pt x="402" y="82"/>
                      </a:lnTo>
                      <a:lnTo>
                        <a:pt x="402" y="0"/>
                      </a:lnTo>
                      <a:lnTo>
                        <a:pt x="373" y="0"/>
                      </a:lnTo>
                      <a:lnTo>
                        <a:pt x="345" y="54"/>
                      </a:lnTo>
                      <a:lnTo>
                        <a:pt x="115" y="163"/>
                      </a:lnTo>
                      <a:lnTo>
                        <a:pt x="29" y="299"/>
                      </a:lnTo>
                      <a:lnTo>
                        <a:pt x="0" y="408"/>
                      </a:lnTo>
                      <a:close/>
                    </a:path>
                  </a:pathLst>
                </a:custGeom>
                <a:solidFill>
                  <a:srgbClr val="0000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3" name="Freeform 379"/>
                <p:cNvSpPr>
                  <a:spLocks/>
                </p:cNvSpPr>
                <p:nvPr/>
              </p:nvSpPr>
              <p:spPr bwMode="auto">
                <a:xfrm>
                  <a:off x="2043" y="548"/>
                  <a:ext cx="545" cy="544"/>
                </a:xfrm>
                <a:custGeom>
                  <a:avLst/>
                  <a:gdLst>
                    <a:gd name="T0" fmla="*/ 0 w 545"/>
                    <a:gd name="T1" fmla="*/ 408 h 544"/>
                    <a:gd name="T2" fmla="*/ 29 w 545"/>
                    <a:gd name="T3" fmla="*/ 408 h 544"/>
                    <a:gd name="T4" fmla="*/ 29 w 545"/>
                    <a:gd name="T5" fmla="*/ 517 h 544"/>
                    <a:gd name="T6" fmla="*/ 115 w 545"/>
                    <a:gd name="T7" fmla="*/ 544 h 544"/>
                    <a:gd name="T8" fmla="*/ 230 w 545"/>
                    <a:gd name="T9" fmla="*/ 462 h 544"/>
                    <a:gd name="T10" fmla="*/ 259 w 545"/>
                    <a:gd name="T11" fmla="*/ 354 h 544"/>
                    <a:gd name="T12" fmla="*/ 373 w 545"/>
                    <a:gd name="T13" fmla="*/ 299 h 544"/>
                    <a:gd name="T14" fmla="*/ 517 w 545"/>
                    <a:gd name="T15" fmla="*/ 299 h 544"/>
                    <a:gd name="T16" fmla="*/ 517 w 545"/>
                    <a:gd name="T17" fmla="*/ 163 h 544"/>
                    <a:gd name="T18" fmla="*/ 545 w 545"/>
                    <a:gd name="T19" fmla="*/ 163 h 544"/>
                    <a:gd name="T20" fmla="*/ 545 w 545"/>
                    <a:gd name="T21" fmla="*/ 109 h 544"/>
                    <a:gd name="T22" fmla="*/ 402 w 545"/>
                    <a:gd name="T23" fmla="*/ 82 h 544"/>
                    <a:gd name="T24" fmla="*/ 402 w 545"/>
                    <a:gd name="T25" fmla="*/ 0 h 544"/>
                    <a:gd name="T26" fmla="*/ 373 w 545"/>
                    <a:gd name="T27" fmla="*/ 0 h 544"/>
                    <a:gd name="T28" fmla="*/ 345 w 545"/>
                    <a:gd name="T29" fmla="*/ 54 h 544"/>
                    <a:gd name="T30" fmla="*/ 115 w 545"/>
                    <a:gd name="T31" fmla="*/ 163 h 544"/>
                    <a:gd name="T32" fmla="*/ 29 w 545"/>
                    <a:gd name="T33" fmla="*/ 299 h 544"/>
                    <a:gd name="T34" fmla="*/ 0 w 545"/>
                    <a:gd name="T35" fmla="*/ 408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5"/>
                    <a:gd name="T55" fmla="*/ 0 h 544"/>
                    <a:gd name="T56" fmla="*/ 545 w 545"/>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5" h="544">
                      <a:moveTo>
                        <a:pt x="0" y="408"/>
                      </a:moveTo>
                      <a:lnTo>
                        <a:pt x="29" y="408"/>
                      </a:lnTo>
                      <a:lnTo>
                        <a:pt x="29" y="517"/>
                      </a:lnTo>
                      <a:lnTo>
                        <a:pt x="115" y="544"/>
                      </a:lnTo>
                      <a:lnTo>
                        <a:pt x="230" y="462"/>
                      </a:lnTo>
                      <a:lnTo>
                        <a:pt x="259" y="354"/>
                      </a:lnTo>
                      <a:lnTo>
                        <a:pt x="373" y="299"/>
                      </a:lnTo>
                      <a:lnTo>
                        <a:pt x="517" y="299"/>
                      </a:lnTo>
                      <a:lnTo>
                        <a:pt x="517" y="163"/>
                      </a:lnTo>
                      <a:lnTo>
                        <a:pt x="545" y="163"/>
                      </a:lnTo>
                      <a:lnTo>
                        <a:pt x="545" y="109"/>
                      </a:lnTo>
                      <a:lnTo>
                        <a:pt x="402" y="82"/>
                      </a:lnTo>
                      <a:lnTo>
                        <a:pt x="402" y="0"/>
                      </a:lnTo>
                      <a:lnTo>
                        <a:pt x="373" y="0"/>
                      </a:lnTo>
                      <a:lnTo>
                        <a:pt x="345" y="54"/>
                      </a:lnTo>
                      <a:lnTo>
                        <a:pt x="115" y="163"/>
                      </a:lnTo>
                      <a:lnTo>
                        <a:pt x="29" y="299"/>
                      </a:lnTo>
                      <a:lnTo>
                        <a:pt x="0" y="408"/>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46" name="Rectangle 380"/>
              <p:cNvSpPr>
                <a:spLocks noChangeArrowheads="1"/>
              </p:cNvSpPr>
              <p:nvPr/>
            </p:nvSpPr>
            <p:spPr bwMode="auto">
              <a:xfrm>
                <a:off x="1661" y="377"/>
                <a:ext cx="25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UNION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7" name="Rectangle 381"/>
              <p:cNvSpPr>
                <a:spLocks noChangeArrowheads="1"/>
              </p:cNvSpPr>
              <p:nvPr/>
            </p:nvSpPr>
            <p:spPr bwMode="auto">
              <a:xfrm>
                <a:off x="2073" y="248"/>
                <a:ext cx="0" cy="265"/>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8" name="Rectangle 382"/>
              <p:cNvSpPr>
                <a:spLocks noChangeArrowheads="1"/>
              </p:cNvSpPr>
              <p:nvPr/>
            </p:nvSpPr>
            <p:spPr bwMode="auto">
              <a:xfrm>
                <a:off x="2425" y="389"/>
                <a:ext cx="20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WEST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9" name="Rectangle 383"/>
              <p:cNvSpPr>
                <a:spLocks noChangeArrowheads="1"/>
              </p:cNvSpPr>
              <p:nvPr/>
            </p:nvSpPr>
            <p:spPr bwMode="auto">
              <a:xfrm>
                <a:off x="2676" y="325"/>
                <a:ext cx="17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EAST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0" name="Rectangle 384"/>
              <p:cNvSpPr>
                <a:spLocks noChangeArrowheads="1"/>
              </p:cNvSpPr>
              <p:nvPr/>
            </p:nvSpPr>
            <p:spPr bwMode="auto">
              <a:xfrm>
                <a:off x="1408" y="861"/>
                <a:ext cx="33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JACKSON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1" name="Rectangle 385"/>
              <p:cNvSpPr>
                <a:spLocks noChangeArrowheads="1"/>
              </p:cNvSpPr>
              <p:nvPr/>
            </p:nvSpPr>
            <p:spPr bwMode="auto">
              <a:xfrm>
                <a:off x="1310" y="611"/>
                <a:ext cx="3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LINCOLN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2" name="Rectangle 386"/>
              <p:cNvSpPr>
                <a:spLocks noChangeArrowheads="1"/>
              </p:cNvSpPr>
              <p:nvPr/>
            </p:nvSpPr>
            <p:spPr bwMode="auto">
              <a:xfrm>
                <a:off x="1744" y="795"/>
                <a:ext cx="38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Calibri" panose="020F0502020204030204"/>
                    <a:ea typeface="+mn-ea"/>
                    <a:cs typeface="+mn-cs"/>
                  </a:rPr>
                  <a:t>OUACHITA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53" name="Rectangle 387"/>
              <p:cNvSpPr>
                <a:spLocks noChangeArrowheads="1"/>
              </p:cNvSpPr>
              <p:nvPr/>
            </p:nvSpPr>
            <p:spPr bwMode="auto">
              <a:xfrm>
                <a:off x="2167" y="748"/>
                <a:ext cx="37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RICHLAND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4" name="Rectangle 388"/>
              <p:cNvSpPr>
                <a:spLocks noChangeArrowheads="1"/>
              </p:cNvSpPr>
              <p:nvPr/>
            </p:nvSpPr>
            <p:spPr bwMode="auto">
              <a:xfrm>
                <a:off x="2663" y="823"/>
                <a:ext cx="35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MADISON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5" name="Rectangle 389"/>
              <p:cNvSpPr>
                <a:spLocks noChangeArrowheads="1"/>
              </p:cNvSpPr>
              <p:nvPr/>
            </p:nvSpPr>
            <p:spPr bwMode="auto">
              <a:xfrm>
                <a:off x="2471" y="513"/>
                <a:ext cx="32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CARROLL</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6" name="Rectangle 390"/>
              <p:cNvSpPr>
                <a:spLocks noChangeArrowheads="1"/>
              </p:cNvSpPr>
              <p:nvPr/>
            </p:nvSpPr>
            <p:spPr bwMode="auto">
              <a:xfrm>
                <a:off x="1459" y="1274"/>
                <a:ext cx="2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WINN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7" name="Rectangle 391"/>
              <p:cNvSpPr>
                <a:spLocks noChangeArrowheads="1"/>
              </p:cNvSpPr>
              <p:nvPr/>
            </p:nvSpPr>
            <p:spPr bwMode="auto">
              <a:xfrm>
                <a:off x="1816" y="1183"/>
                <a:ext cx="38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CALDWELL</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8" name="Rectangle 392"/>
              <p:cNvSpPr>
                <a:spLocks noChangeArrowheads="1"/>
              </p:cNvSpPr>
              <p:nvPr/>
            </p:nvSpPr>
            <p:spPr bwMode="auto">
              <a:xfrm flipH="1">
                <a:off x="2582" y="1102"/>
                <a:ext cx="125" cy="265"/>
              </a:xfrm>
              <a:prstGeom prst="rect">
                <a:avLst/>
              </a:prstGeom>
              <a:noFill/>
              <a:ln w="9525">
                <a:noFill/>
                <a:miter lim="800000"/>
                <a:headEnd/>
                <a:tailEnd/>
              </a:ln>
            </p:spPr>
            <p:txBody>
              <a:bodyPr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9" name="Rectangle 393"/>
              <p:cNvSpPr>
                <a:spLocks noChangeArrowheads="1"/>
              </p:cNvSpPr>
              <p:nvPr/>
            </p:nvSpPr>
            <p:spPr bwMode="auto">
              <a:xfrm>
                <a:off x="2566" y="1208"/>
                <a:ext cx="27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TENSAS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0" name="Rectangle 394"/>
              <p:cNvSpPr>
                <a:spLocks noChangeArrowheads="1"/>
              </p:cNvSpPr>
              <p:nvPr/>
            </p:nvSpPr>
            <p:spPr bwMode="auto">
              <a:xfrm>
                <a:off x="2111" y="1402"/>
                <a:ext cx="45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CATAHOULA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AutoShape 395"/>
              <p:cNvSpPr>
                <a:spLocks noChangeArrowheads="1"/>
              </p:cNvSpPr>
              <p:nvPr/>
            </p:nvSpPr>
            <p:spPr bwMode="auto">
              <a:xfrm>
                <a:off x="1918" y="661"/>
                <a:ext cx="105" cy="102"/>
              </a:xfrm>
              <a:prstGeom prst="star5">
                <a:avLst/>
              </a:prstGeom>
              <a:no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79" name="Group 396"/>
            <p:cNvGrpSpPr>
              <a:grpSpLocks/>
            </p:cNvGrpSpPr>
            <p:nvPr/>
          </p:nvGrpSpPr>
          <p:grpSpPr bwMode="auto">
            <a:xfrm>
              <a:off x="152" y="196"/>
              <a:ext cx="1262" cy="1287"/>
              <a:chOff x="152" y="196"/>
              <a:chExt cx="1262" cy="1287"/>
            </a:xfrm>
          </p:grpSpPr>
          <p:grpSp>
            <p:nvGrpSpPr>
              <p:cNvPr id="2333" name="Group 397"/>
              <p:cNvGrpSpPr>
                <a:grpSpLocks/>
              </p:cNvGrpSpPr>
              <p:nvPr/>
            </p:nvGrpSpPr>
            <p:grpSpPr bwMode="auto">
              <a:xfrm>
                <a:off x="152" y="196"/>
                <a:ext cx="573" cy="841"/>
                <a:chOff x="152" y="196"/>
                <a:chExt cx="573" cy="841"/>
              </a:xfrm>
            </p:grpSpPr>
            <p:sp>
              <p:nvSpPr>
                <p:cNvPr id="2413" name="Freeform 398"/>
                <p:cNvSpPr>
                  <a:spLocks/>
                </p:cNvSpPr>
                <p:nvPr/>
              </p:nvSpPr>
              <p:spPr bwMode="auto">
                <a:xfrm>
                  <a:off x="152" y="196"/>
                  <a:ext cx="573" cy="841"/>
                </a:xfrm>
                <a:custGeom>
                  <a:avLst/>
                  <a:gdLst>
                    <a:gd name="T0" fmla="*/ 29 w 573"/>
                    <a:gd name="T1" fmla="*/ 0 h 841"/>
                    <a:gd name="T2" fmla="*/ 229 w 573"/>
                    <a:gd name="T3" fmla="*/ 0 h 841"/>
                    <a:gd name="T4" fmla="*/ 257 w 573"/>
                    <a:gd name="T5" fmla="*/ 299 h 841"/>
                    <a:gd name="T6" fmla="*/ 314 w 573"/>
                    <a:gd name="T7" fmla="*/ 542 h 841"/>
                    <a:gd name="T8" fmla="*/ 400 w 573"/>
                    <a:gd name="T9" fmla="*/ 678 h 841"/>
                    <a:gd name="T10" fmla="*/ 573 w 573"/>
                    <a:gd name="T11" fmla="*/ 814 h 841"/>
                    <a:gd name="T12" fmla="*/ 429 w 573"/>
                    <a:gd name="T13" fmla="*/ 814 h 841"/>
                    <a:gd name="T14" fmla="*/ 372 w 573"/>
                    <a:gd name="T15" fmla="*/ 733 h 841"/>
                    <a:gd name="T16" fmla="*/ 229 w 573"/>
                    <a:gd name="T17" fmla="*/ 705 h 841"/>
                    <a:gd name="T18" fmla="*/ 114 w 573"/>
                    <a:gd name="T19" fmla="*/ 841 h 841"/>
                    <a:gd name="T20" fmla="*/ 0 w 573"/>
                    <a:gd name="T21" fmla="*/ 841 h 841"/>
                    <a:gd name="T22" fmla="*/ 29 w 573"/>
                    <a:gd name="T23" fmla="*/ 0 h 8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3"/>
                    <a:gd name="T37" fmla="*/ 0 h 841"/>
                    <a:gd name="T38" fmla="*/ 573 w 573"/>
                    <a:gd name="T39" fmla="*/ 841 h 8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3" h="841">
                      <a:moveTo>
                        <a:pt x="29" y="0"/>
                      </a:moveTo>
                      <a:lnTo>
                        <a:pt x="229" y="0"/>
                      </a:lnTo>
                      <a:lnTo>
                        <a:pt x="257" y="299"/>
                      </a:lnTo>
                      <a:lnTo>
                        <a:pt x="314" y="542"/>
                      </a:lnTo>
                      <a:lnTo>
                        <a:pt x="400" y="678"/>
                      </a:lnTo>
                      <a:lnTo>
                        <a:pt x="573" y="814"/>
                      </a:lnTo>
                      <a:lnTo>
                        <a:pt x="429" y="814"/>
                      </a:lnTo>
                      <a:lnTo>
                        <a:pt x="372" y="733"/>
                      </a:lnTo>
                      <a:lnTo>
                        <a:pt x="229" y="705"/>
                      </a:lnTo>
                      <a:lnTo>
                        <a:pt x="114" y="841"/>
                      </a:lnTo>
                      <a:lnTo>
                        <a:pt x="0" y="841"/>
                      </a:lnTo>
                      <a:lnTo>
                        <a:pt x="29" y="0"/>
                      </a:lnTo>
                      <a:close/>
                    </a:path>
                  </a:pathLst>
                </a:custGeom>
                <a:solidFill>
                  <a:srgbClr val="0099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4" name="Freeform 399"/>
                <p:cNvSpPr>
                  <a:spLocks/>
                </p:cNvSpPr>
                <p:nvPr/>
              </p:nvSpPr>
              <p:spPr bwMode="auto">
                <a:xfrm>
                  <a:off x="152" y="196"/>
                  <a:ext cx="573" cy="841"/>
                </a:xfrm>
                <a:custGeom>
                  <a:avLst/>
                  <a:gdLst>
                    <a:gd name="T0" fmla="*/ 29 w 573"/>
                    <a:gd name="T1" fmla="*/ 0 h 841"/>
                    <a:gd name="T2" fmla="*/ 229 w 573"/>
                    <a:gd name="T3" fmla="*/ 0 h 841"/>
                    <a:gd name="T4" fmla="*/ 257 w 573"/>
                    <a:gd name="T5" fmla="*/ 299 h 841"/>
                    <a:gd name="T6" fmla="*/ 314 w 573"/>
                    <a:gd name="T7" fmla="*/ 542 h 841"/>
                    <a:gd name="T8" fmla="*/ 400 w 573"/>
                    <a:gd name="T9" fmla="*/ 678 h 841"/>
                    <a:gd name="T10" fmla="*/ 573 w 573"/>
                    <a:gd name="T11" fmla="*/ 814 h 841"/>
                    <a:gd name="T12" fmla="*/ 429 w 573"/>
                    <a:gd name="T13" fmla="*/ 814 h 841"/>
                    <a:gd name="T14" fmla="*/ 372 w 573"/>
                    <a:gd name="T15" fmla="*/ 733 h 841"/>
                    <a:gd name="T16" fmla="*/ 229 w 573"/>
                    <a:gd name="T17" fmla="*/ 705 h 841"/>
                    <a:gd name="T18" fmla="*/ 114 w 573"/>
                    <a:gd name="T19" fmla="*/ 841 h 841"/>
                    <a:gd name="T20" fmla="*/ 0 w 573"/>
                    <a:gd name="T21" fmla="*/ 841 h 841"/>
                    <a:gd name="T22" fmla="*/ 29 w 573"/>
                    <a:gd name="T23" fmla="*/ 0 h 8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3"/>
                    <a:gd name="T37" fmla="*/ 0 h 841"/>
                    <a:gd name="T38" fmla="*/ 573 w 573"/>
                    <a:gd name="T39" fmla="*/ 841 h 8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3" h="841">
                      <a:moveTo>
                        <a:pt x="29" y="0"/>
                      </a:moveTo>
                      <a:lnTo>
                        <a:pt x="229" y="0"/>
                      </a:lnTo>
                      <a:lnTo>
                        <a:pt x="257" y="299"/>
                      </a:lnTo>
                      <a:lnTo>
                        <a:pt x="314" y="542"/>
                      </a:lnTo>
                      <a:lnTo>
                        <a:pt x="400" y="678"/>
                      </a:lnTo>
                      <a:lnTo>
                        <a:pt x="573" y="814"/>
                      </a:lnTo>
                      <a:lnTo>
                        <a:pt x="429" y="814"/>
                      </a:lnTo>
                      <a:lnTo>
                        <a:pt x="372" y="733"/>
                      </a:lnTo>
                      <a:lnTo>
                        <a:pt x="229" y="705"/>
                      </a:lnTo>
                      <a:lnTo>
                        <a:pt x="114" y="841"/>
                      </a:lnTo>
                      <a:lnTo>
                        <a:pt x="0" y="841"/>
                      </a:lnTo>
                      <a:lnTo>
                        <a:pt x="29"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34" name="Group 400"/>
              <p:cNvGrpSpPr>
                <a:grpSpLocks/>
              </p:cNvGrpSpPr>
              <p:nvPr/>
            </p:nvGrpSpPr>
            <p:grpSpPr bwMode="auto">
              <a:xfrm>
                <a:off x="380" y="196"/>
                <a:ext cx="402" cy="814"/>
                <a:chOff x="380" y="196"/>
                <a:chExt cx="402" cy="814"/>
              </a:xfrm>
            </p:grpSpPr>
            <p:sp>
              <p:nvSpPr>
                <p:cNvPr id="2411" name="Freeform 401"/>
                <p:cNvSpPr>
                  <a:spLocks/>
                </p:cNvSpPr>
                <p:nvPr/>
              </p:nvSpPr>
              <p:spPr bwMode="auto">
                <a:xfrm>
                  <a:off x="380" y="196"/>
                  <a:ext cx="402" cy="814"/>
                </a:xfrm>
                <a:custGeom>
                  <a:avLst/>
                  <a:gdLst>
                    <a:gd name="T0" fmla="*/ 0 w 402"/>
                    <a:gd name="T1" fmla="*/ 0 h 814"/>
                    <a:gd name="T2" fmla="*/ 29 w 402"/>
                    <a:gd name="T3" fmla="*/ 299 h 814"/>
                    <a:gd name="T4" fmla="*/ 86 w 402"/>
                    <a:gd name="T5" fmla="*/ 542 h 814"/>
                    <a:gd name="T6" fmla="*/ 172 w 402"/>
                    <a:gd name="T7" fmla="*/ 678 h 814"/>
                    <a:gd name="T8" fmla="*/ 345 w 402"/>
                    <a:gd name="T9" fmla="*/ 814 h 814"/>
                    <a:gd name="T10" fmla="*/ 373 w 402"/>
                    <a:gd name="T11" fmla="*/ 814 h 814"/>
                    <a:gd name="T12" fmla="*/ 373 w 402"/>
                    <a:gd name="T13" fmla="*/ 678 h 814"/>
                    <a:gd name="T14" fmla="*/ 402 w 402"/>
                    <a:gd name="T15" fmla="*/ 651 h 814"/>
                    <a:gd name="T16" fmla="*/ 345 w 402"/>
                    <a:gd name="T17" fmla="*/ 651 h 814"/>
                    <a:gd name="T18" fmla="*/ 345 w 402"/>
                    <a:gd name="T19" fmla="*/ 272 h 814"/>
                    <a:gd name="T20" fmla="*/ 316 w 402"/>
                    <a:gd name="T21" fmla="*/ 272 h 814"/>
                    <a:gd name="T22" fmla="*/ 345 w 402"/>
                    <a:gd name="T23" fmla="*/ 190 h 814"/>
                    <a:gd name="T24" fmla="*/ 287 w 402"/>
                    <a:gd name="T25" fmla="*/ 54 h 814"/>
                    <a:gd name="T26" fmla="*/ 316 w 402"/>
                    <a:gd name="T27" fmla="*/ 0 h 814"/>
                    <a:gd name="T28" fmla="*/ 0 w 402"/>
                    <a:gd name="T29" fmla="*/ 0 h 8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2"/>
                    <a:gd name="T46" fmla="*/ 0 h 814"/>
                    <a:gd name="T47" fmla="*/ 402 w 402"/>
                    <a:gd name="T48" fmla="*/ 814 h 8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2" h="814">
                      <a:moveTo>
                        <a:pt x="0" y="0"/>
                      </a:moveTo>
                      <a:lnTo>
                        <a:pt x="29" y="299"/>
                      </a:lnTo>
                      <a:lnTo>
                        <a:pt x="86" y="542"/>
                      </a:lnTo>
                      <a:lnTo>
                        <a:pt x="172" y="678"/>
                      </a:lnTo>
                      <a:lnTo>
                        <a:pt x="345" y="814"/>
                      </a:lnTo>
                      <a:lnTo>
                        <a:pt x="373" y="814"/>
                      </a:lnTo>
                      <a:lnTo>
                        <a:pt x="373" y="678"/>
                      </a:lnTo>
                      <a:lnTo>
                        <a:pt x="402" y="651"/>
                      </a:lnTo>
                      <a:lnTo>
                        <a:pt x="345" y="651"/>
                      </a:lnTo>
                      <a:lnTo>
                        <a:pt x="345" y="272"/>
                      </a:lnTo>
                      <a:lnTo>
                        <a:pt x="316" y="272"/>
                      </a:lnTo>
                      <a:lnTo>
                        <a:pt x="345" y="190"/>
                      </a:lnTo>
                      <a:lnTo>
                        <a:pt x="287" y="54"/>
                      </a:lnTo>
                      <a:lnTo>
                        <a:pt x="316" y="0"/>
                      </a:lnTo>
                      <a:lnTo>
                        <a:pt x="0" y="0"/>
                      </a:lnTo>
                      <a:close/>
                    </a:path>
                  </a:pathLst>
                </a:custGeom>
                <a:solidFill>
                  <a:srgbClr val="0099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2" name="Freeform 402"/>
                <p:cNvSpPr>
                  <a:spLocks/>
                </p:cNvSpPr>
                <p:nvPr/>
              </p:nvSpPr>
              <p:spPr bwMode="auto">
                <a:xfrm>
                  <a:off x="380" y="196"/>
                  <a:ext cx="402" cy="814"/>
                </a:xfrm>
                <a:custGeom>
                  <a:avLst/>
                  <a:gdLst>
                    <a:gd name="T0" fmla="*/ 0 w 402"/>
                    <a:gd name="T1" fmla="*/ 0 h 814"/>
                    <a:gd name="T2" fmla="*/ 29 w 402"/>
                    <a:gd name="T3" fmla="*/ 299 h 814"/>
                    <a:gd name="T4" fmla="*/ 86 w 402"/>
                    <a:gd name="T5" fmla="*/ 542 h 814"/>
                    <a:gd name="T6" fmla="*/ 172 w 402"/>
                    <a:gd name="T7" fmla="*/ 678 h 814"/>
                    <a:gd name="T8" fmla="*/ 345 w 402"/>
                    <a:gd name="T9" fmla="*/ 814 h 814"/>
                    <a:gd name="T10" fmla="*/ 373 w 402"/>
                    <a:gd name="T11" fmla="*/ 814 h 814"/>
                    <a:gd name="T12" fmla="*/ 373 w 402"/>
                    <a:gd name="T13" fmla="*/ 678 h 814"/>
                    <a:gd name="T14" fmla="*/ 402 w 402"/>
                    <a:gd name="T15" fmla="*/ 651 h 814"/>
                    <a:gd name="T16" fmla="*/ 345 w 402"/>
                    <a:gd name="T17" fmla="*/ 651 h 814"/>
                    <a:gd name="T18" fmla="*/ 345 w 402"/>
                    <a:gd name="T19" fmla="*/ 272 h 814"/>
                    <a:gd name="T20" fmla="*/ 316 w 402"/>
                    <a:gd name="T21" fmla="*/ 272 h 814"/>
                    <a:gd name="T22" fmla="*/ 345 w 402"/>
                    <a:gd name="T23" fmla="*/ 190 h 814"/>
                    <a:gd name="T24" fmla="*/ 287 w 402"/>
                    <a:gd name="T25" fmla="*/ 54 h 814"/>
                    <a:gd name="T26" fmla="*/ 316 w 402"/>
                    <a:gd name="T27" fmla="*/ 0 h 814"/>
                    <a:gd name="T28" fmla="*/ 0 w 402"/>
                    <a:gd name="T29" fmla="*/ 0 h 8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2"/>
                    <a:gd name="T46" fmla="*/ 0 h 814"/>
                    <a:gd name="T47" fmla="*/ 402 w 402"/>
                    <a:gd name="T48" fmla="*/ 814 h 8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2" h="814">
                      <a:moveTo>
                        <a:pt x="0" y="0"/>
                      </a:moveTo>
                      <a:lnTo>
                        <a:pt x="29" y="299"/>
                      </a:lnTo>
                      <a:lnTo>
                        <a:pt x="86" y="542"/>
                      </a:lnTo>
                      <a:lnTo>
                        <a:pt x="172" y="678"/>
                      </a:lnTo>
                      <a:lnTo>
                        <a:pt x="345" y="814"/>
                      </a:lnTo>
                      <a:lnTo>
                        <a:pt x="373" y="814"/>
                      </a:lnTo>
                      <a:lnTo>
                        <a:pt x="373" y="678"/>
                      </a:lnTo>
                      <a:lnTo>
                        <a:pt x="402" y="651"/>
                      </a:lnTo>
                      <a:lnTo>
                        <a:pt x="345" y="651"/>
                      </a:lnTo>
                      <a:lnTo>
                        <a:pt x="345" y="272"/>
                      </a:lnTo>
                      <a:lnTo>
                        <a:pt x="316" y="272"/>
                      </a:lnTo>
                      <a:lnTo>
                        <a:pt x="345" y="190"/>
                      </a:lnTo>
                      <a:lnTo>
                        <a:pt x="287" y="54"/>
                      </a:lnTo>
                      <a:lnTo>
                        <a:pt x="316"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35" name="Group 403"/>
              <p:cNvGrpSpPr>
                <a:grpSpLocks/>
              </p:cNvGrpSpPr>
              <p:nvPr/>
            </p:nvGrpSpPr>
            <p:grpSpPr bwMode="auto">
              <a:xfrm>
                <a:off x="667" y="196"/>
                <a:ext cx="345" cy="652"/>
                <a:chOff x="667" y="196"/>
                <a:chExt cx="345" cy="652"/>
              </a:xfrm>
            </p:grpSpPr>
            <p:sp>
              <p:nvSpPr>
                <p:cNvPr id="2409" name="Freeform 404"/>
                <p:cNvSpPr>
                  <a:spLocks/>
                </p:cNvSpPr>
                <p:nvPr/>
              </p:nvSpPr>
              <p:spPr bwMode="auto">
                <a:xfrm>
                  <a:off x="667" y="196"/>
                  <a:ext cx="345" cy="652"/>
                </a:xfrm>
                <a:custGeom>
                  <a:avLst/>
                  <a:gdLst>
                    <a:gd name="T0" fmla="*/ 29 w 345"/>
                    <a:gd name="T1" fmla="*/ 0 h 652"/>
                    <a:gd name="T2" fmla="*/ 0 w 345"/>
                    <a:gd name="T3" fmla="*/ 54 h 652"/>
                    <a:gd name="T4" fmla="*/ 58 w 345"/>
                    <a:gd name="T5" fmla="*/ 190 h 652"/>
                    <a:gd name="T6" fmla="*/ 29 w 345"/>
                    <a:gd name="T7" fmla="*/ 272 h 652"/>
                    <a:gd name="T8" fmla="*/ 58 w 345"/>
                    <a:gd name="T9" fmla="*/ 272 h 652"/>
                    <a:gd name="T10" fmla="*/ 58 w 345"/>
                    <a:gd name="T11" fmla="*/ 652 h 652"/>
                    <a:gd name="T12" fmla="*/ 259 w 345"/>
                    <a:gd name="T13" fmla="*/ 652 h 652"/>
                    <a:gd name="T14" fmla="*/ 259 w 345"/>
                    <a:gd name="T15" fmla="*/ 597 h 652"/>
                    <a:gd name="T16" fmla="*/ 345 w 345"/>
                    <a:gd name="T17" fmla="*/ 597 h 652"/>
                    <a:gd name="T18" fmla="*/ 316 w 345"/>
                    <a:gd name="T19" fmla="*/ 461 h 652"/>
                    <a:gd name="T20" fmla="*/ 316 w 345"/>
                    <a:gd name="T21" fmla="*/ 326 h 652"/>
                    <a:gd name="T22" fmla="*/ 259 w 345"/>
                    <a:gd name="T23" fmla="*/ 326 h 652"/>
                    <a:gd name="T24" fmla="*/ 259 w 345"/>
                    <a:gd name="T25" fmla="*/ 0 h 652"/>
                    <a:gd name="T26" fmla="*/ 29 w 345"/>
                    <a:gd name="T27" fmla="*/ 0 h 6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5"/>
                    <a:gd name="T43" fmla="*/ 0 h 652"/>
                    <a:gd name="T44" fmla="*/ 345 w 345"/>
                    <a:gd name="T45" fmla="*/ 652 h 6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5" h="652">
                      <a:moveTo>
                        <a:pt x="29" y="0"/>
                      </a:moveTo>
                      <a:lnTo>
                        <a:pt x="0" y="54"/>
                      </a:lnTo>
                      <a:lnTo>
                        <a:pt x="58" y="190"/>
                      </a:lnTo>
                      <a:lnTo>
                        <a:pt x="29" y="272"/>
                      </a:lnTo>
                      <a:lnTo>
                        <a:pt x="58" y="272"/>
                      </a:lnTo>
                      <a:lnTo>
                        <a:pt x="58" y="652"/>
                      </a:lnTo>
                      <a:lnTo>
                        <a:pt x="259" y="652"/>
                      </a:lnTo>
                      <a:lnTo>
                        <a:pt x="259" y="597"/>
                      </a:lnTo>
                      <a:lnTo>
                        <a:pt x="345" y="597"/>
                      </a:lnTo>
                      <a:lnTo>
                        <a:pt x="316" y="461"/>
                      </a:lnTo>
                      <a:lnTo>
                        <a:pt x="316" y="326"/>
                      </a:lnTo>
                      <a:lnTo>
                        <a:pt x="259" y="326"/>
                      </a:lnTo>
                      <a:lnTo>
                        <a:pt x="259" y="0"/>
                      </a:lnTo>
                      <a:lnTo>
                        <a:pt x="29" y="0"/>
                      </a:lnTo>
                      <a:close/>
                    </a:path>
                  </a:pathLst>
                </a:custGeom>
                <a:solidFill>
                  <a:srgbClr val="0099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0" name="Freeform 405"/>
                <p:cNvSpPr>
                  <a:spLocks/>
                </p:cNvSpPr>
                <p:nvPr/>
              </p:nvSpPr>
              <p:spPr bwMode="auto">
                <a:xfrm>
                  <a:off x="667" y="196"/>
                  <a:ext cx="345" cy="652"/>
                </a:xfrm>
                <a:custGeom>
                  <a:avLst/>
                  <a:gdLst>
                    <a:gd name="T0" fmla="*/ 29 w 345"/>
                    <a:gd name="T1" fmla="*/ 0 h 652"/>
                    <a:gd name="T2" fmla="*/ 0 w 345"/>
                    <a:gd name="T3" fmla="*/ 54 h 652"/>
                    <a:gd name="T4" fmla="*/ 58 w 345"/>
                    <a:gd name="T5" fmla="*/ 190 h 652"/>
                    <a:gd name="T6" fmla="*/ 29 w 345"/>
                    <a:gd name="T7" fmla="*/ 272 h 652"/>
                    <a:gd name="T8" fmla="*/ 58 w 345"/>
                    <a:gd name="T9" fmla="*/ 272 h 652"/>
                    <a:gd name="T10" fmla="*/ 58 w 345"/>
                    <a:gd name="T11" fmla="*/ 652 h 652"/>
                    <a:gd name="T12" fmla="*/ 259 w 345"/>
                    <a:gd name="T13" fmla="*/ 652 h 652"/>
                    <a:gd name="T14" fmla="*/ 259 w 345"/>
                    <a:gd name="T15" fmla="*/ 597 h 652"/>
                    <a:gd name="T16" fmla="*/ 345 w 345"/>
                    <a:gd name="T17" fmla="*/ 597 h 652"/>
                    <a:gd name="T18" fmla="*/ 316 w 345"/>
                    <a:gd name="T19" fmla="*/ 461 h 652"/>
                    <a:gd name="T20" fmla="*/ 316 w 345"/>
                    <a:gd name="T21" fmla="*/ 326 h 652"/>
                    <a:gd name="T22" fmla="*/ 259 w 345"/>
                    <a:gd name="T23" fmla="*/ 326 h 652"/>
                    <a:gd name="T24" fmla="*/ 259 w 345"/>
                    <a:gd name="T25" fmla="*/ 0 h 652"/>
                    <a:gd name="T26" fmla="*/ 29 w 345"/>
                    <a:gd name="T27" fmla="*/ 0 h 6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5"/>
                    <a:gd name="T43" fmla="*/ 0 h 652"/>
                    <a:gd name="T44" fmla="*/ 345 w 345"/>
                    <a:gd name="T45" fmla="*/ 652 h 6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5" h="652">
                      <a:moveTo>
                        <a:pt x="29" y="0"/>
                      </a:moveTo>
                      <a:lnTo>
                        <a:pt x="0" y="54"/>
                      </a:lnTo>
                      <a:lnTo>
                        <a:pt x="58" y="190"/>
                      </a:lnTo>
                      <a:lnTo>
                        <a:pt x="29" y="272"/>
                      </a:lnTo>
                      <a:lnTo>
                        <a:pt x="58" y="272"/>
                      </a:lnTo>
                      <a:lnTo>
                        <a:pt x="58" y="652"/>
                      </a:lnTo>
                      <a:lnTo>
                        <a:pt x="259" y="652"/>
                      </a:lnTo>
                      <a:lnTo>
                        <a:pt x="259" y="597"/>
                      </a:lnTo>
                      <a:lnTo>
                        <a:pt x="345" y="597"/>
                      </a:lnTo>
                      <a:lnTo>
                        <a:pt x="316" y="461"/>
                      </a:lnTo>
                      <a:lnTo>
                        <a:pt x="316" y="326"/>
                      </a:lnTo>
                      <a:lnTo>
                        <a:pt x="259" y="326"/>
                      </a:lnTo>
                      <a:lnTo>
                        <a:pt x="259" y="0"/>
                      </a:lnTo>
                      <a:lnTo>
                        <a:pt x="29"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36" name="Group 406"/>
              <p:cNvGrpSpPr>
                <a:grpSpLocks/>
              </p:cNvGrpSpPr>
              <p:nvPr/>
            </p:nvGrpSpPr>
            <p:grpSpPr bwMode="auto">
              <a:xfrm>
                <a:off x="927" y="196"/>
                <a:ext cx="486" cy="461"/>
                <a:chOff x="927" y="196"/>
                <a:chExt cx="486" cy="461"/>
              </a:xfrm>
            </p:grpSpPr>
            <p:sp>
              <p:nvSpPr>
                <p:cNvPr id="2407" name="Freeform 407"/>
                <p:cNvSpPr>
                  <a:spLocks/>
                </p:cNvSpPr>
                <p:nvPr/>
              </p:nvSpPr>
              <p:spPr bwMode="auto">
                <a:xfrm>
                  <a:off x="927" y="196"/>
                  <a:ext cx="486" cy="461"/>
                </a:xfrm>
                <a:custGeom>
                  <a:avLst/>
                  <a:gdLst>
                    <a:gd name="T0" fmla="*/ 0 w 486"/>
                    <a:gd name="T1" fmla="*/ 0 h 461"/>
                    <a:gd name="T2" fmla="*/ 0 w 486"/>
                    <a:gd name="T3" fmla="*/ 326 h 461"/>
                    <a:gd name="T4" fmla="*/ 57 w 486"/>
                    <a:gd name="T5" fmla="*/ 326 h 461"/>
                    <a:gd name="T6" fmla="*/ 57 w 486"/>
                    <a:gd name="T7" fmla="*/ 461 h 461"/>
                    <a:gd name="T8" fmla="*/ 343 w 486"/>
                    <a:gd name="T9" fmla="*/ 461 h 461"/>
                    <a:gd name="T10" fmla="*/ 343 w 486"/>
                    <a:gd name="T11" fmla="*/ 379 h 461"/>
                    <a:gd name="T12" fmla="*/ 371 w 486"/>
                    <a:gd name="T13" fmla="*/ 326 h 461"/>
                    <a:gd name="T14" fmla="*/ 371 w 486"/>
                    <a:gd name="T15" fmla="*/ 272 h 461"/>
                    <a:gd name="T16" fmla="*/ 486 w 486"/>
                    <a:gd name="T17" fmla="*/ 272 h 461"/>
                    <a:gd name="T18" fmla="*/ 486 w 486"/>
                    <a:gd name="T19" fmla="*/ 0 h 461"/>
                    <a:gd name="T20" fmla="*/ 0 w 486"/>
                    <a:gd name="T21" fmla="*/ 0 h 4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6"/>
                    <a:gd name="T34" fmla="*/ 0 h 461"/>
                    <a:gd name="T35" fmla="*/ 486 w 486"/>
                    <a:gd name="T36" fmla="*/ 461 h 4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6" h="461">
                      <a:moveTo>
                        <a:pt x="0" y="0"/>
                      </a:moveTo>
                      <a:lnTo>
                        <a:pt x="0" y="326"/>
                      </a:lnTo>
                      <a:lnTo>
                        <a:pt x="57" y="326"/>
                      </a:lnTo>
                      <a:lnTo>
                        <a:pt x="57" y="461"/>
                      </a:lnTo>
                      <a:lnTo>
                        <a:pt x="343" y="461"/>
                      </a:lnTo>
                      <a:lnTo>
                        <a:pt x="343" y="379"/>
                      </a:lnTo>
                      <a:lnTo>
                        <a:pt x="371" y="326"/>
                      </a:lnTo>
                      <a:lnTo>
                        <a:pt x="371" y="272"/>
                      </a:lnTo>
                      <a:lnTo>
                        <a:pt x="486" y="272"/>
                      </a:lnTo>
                      <a:lnTo>
                        <a:pt x="486" y="0"/>
                      </a:lnTo>
                      <a:lnTo>
                        <a:pt x="0" y="0"/>
                      </a:lnTo>
                      <a:close/>
                    </a:path>
                  </a:pathLst>
                </a:custGeom>
                <a:solidFill>
                  <a:srgbClr val="0099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8" name="Freeform 408"/>
                <p:cNvSpPr>
                  <a:spLocks/>
                </p:cNvSpPr>
                <p:nvPr/>
              </p:nvSpPr>
              <p:spPr bwMode="auto">
                <a:xfrm>
                  <a:off x="927" y="196"/>
                  <a:ext cx="486" cy="461"/>
                </a:xfrm>
                <a:custGeom>
                  <a:avLst/>
                  <a:gdLst>
                    <a:gd name="T0" fmla="*/ 0 w 486"/>
                    <a:gd name="T1" fmla="*/ 0 h 461"/>
                    <a:gd name="T2" fmla="*/ 0 w 486"/>
                    <a:gd name="T3" fmla="*/ 326 h 461"/>
                    <a:gd name="T4" fmla="*/ 57 w 486"/>
                    <a:gd name="T5" fmla="*/ 326 h 461"/>
                    <a:gd name="T6" fmla="*/ 57 w 486"/>
                    <a:gd name="T7" fmla="*/ 461 h 461"/>
                    <a:gd name="T8" fmla="*/ 343 w 486"/>
                    <a:gd name="T9" fmla="*/ 461 h 461"/>
                    <a:gd name="T10" fmla="*/ 343 w 486"/>
                    <a:gd name="T11" fmla="*/ 379 h 461"/>
                    <a:gd name="T12" fmla="*/ 371 w 486"/>
                    <a:gd name="T13" fmla="*/ 326 h 461"/>
                    <a:gd name="T14" fmla="*/ 371 w 486"/>
                    <a:gd name="T15" fmla="*/ 272 h 461"/>
                    <a:gd name="T16" fmla="*/ 486 w 486"/>
                    <a:gd name="T17" fmla="*/ 272 h 461"/>
                    <a:gd name="T18" fmla="*/ 486 w 486"/>
                    <a:gd name="T19" fmla="*/ 0 h 461"/>
                    <a:gd name="T20" fmla="*/ 0 w 486"/>
                    <a:gd name="T21" fmla="*/ 0 h 4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6"/>
                    <a:gd name="T34" fmla="*/ 0 h 461"/>
                    <a:gd name="T35" fmla="*/ 486 w 486"/>
                    <a:gd name="T36" fmla="*/ 461 h 4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6" h="461">
                      <a:moveTo>
                        <a:pt x="0" y="0"/>
                      </a:moveTo>
                      <a:lnTo>
                        <a:pt x="0" y="326"/>
                      </a:lnTo>
                      <a:lnTo>
                        <a:pt x="57" y="326"/>
                      </a:lnTo>
                      <a:lnTo>
                        <a:pt x="57" y="461"/>
                      </a:lnTo>
                      <a:lnTo>
                        <a:pt x="343" y="461"/>
                      </a:lnTo>
                      <a:lnTo>
                        <a:pt x="343" y="379"/>
                      </a:lnTo>
                      <a:lnTo>
                        <a:pt x="371" y="326"/>
                      </a:lnTo>
                      <a:lnTo>
                        <a:pt x="371" y="272"/>
                      </a:lnTo>
                      <a:lnTo>
                        <a:pt x="486" y="272"/>
                      </a:lnTo>
                      <a:lnTo>
                        <a:pt x="486"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37" name="Group 409"/>
              <p:cNvGrpSpPr>
                <a:grpSpLocks/>
              </p:cNvGrpSpPr>
              <p:nvPr/>
            </p:nvGrpSpPr>
            <p:grpSpPr bwMode="auto">
              <a:xfrm>
                <a:off x="152" y="902"/>
                <a:ext cx="658" cy="488"/>
                <a:chOff x="152" y="902"/>
                <a:chExt cx="658" cy="488"/>
              </a:xfrm>
            </p:grpSpPr>
            <p:sp>
              <p:nvSpPr>
                <p:cNvPr id="2405" name="Freeform 410"/>
                <p:cNvSpPr>
                  <a:spLocks/>
                </p:cNvSpPr>
                <p:nvPr/>
              </p:nvSpPr>
              <p:spPr bwMode="auto">
                <a:xfrm>
                  <a:off x="152" y="902"/>
                  <a:ext cx="658" cy="488"/>
                </a:xfrm>
                <a:custGeom>
                  <a:avLst/>
                  <a:gdLst>
                    <a:gd name="T0" fmla="*/ 0 w 658"/>
                    <a:gd name="T1" fmla="*/ 136 h 488"/>
                    <a:gd name="T2" fmla="*/ 0 w 658"/>
                    <a:gd name="T3" fmla="*/ 352 h 488"/>
                    <a:gd name="T4" fmla="*/ 171 w 658"/>
                    <a:gd name="T5" fmla="*/ 488 h 488"/>
                    <a:gd name="T6" fmla="*/ 572 w 658"/>
                    <a:gd name="T7" fmla="*/ 488 h 488"/>
                    <a:gd name="T8" fmla="*/ 572 w 658"/>
                    <a:gd name="T9" fmla="*/ 407 h 488"/>
                    <a:gd name="T10" fmla="*/ 658 w 658"/>
                    <a:gd name="T11" fmla="*/ 407 h 488"/>
                    <a:gd name="T12" fmla="*/ 486 w 658"/>
                    <a:gd name="T13" fmla="*/ 245 h 488"/>
                    <a:gd name="T14" fmla="*/ 515 w 658"/>
                    <a:gd name="T15" fmla="*/ 218 h 488"/>
                    <a:gd name="T16" fmla="*/ 486 w 658"/>
                    <a:gd name="T17" fmla="*/ 163 h 488"/>
                    <a:gd name="T18" fmla="*/ 429 w 658"/>
                    <a:gd name="T19" fmla="*/ 109 h 488"/>
                    <a:gd name="T20" fmla="*/ 371 w 658"/>
                    <a:gd name="T21" fmla="*/ 27 h 488"/>
                    <a:gd name="T22" fmla="*/ 229 w 658"/>
                    <a:gd name="T23" fmla="*/ 0 h 488"/>
                    <a:gd name="T24" fmla="*/ 114 w 658"/>
                    <a:gd name="T25" fmla="*/ 136 h 488"/>
                    <a:gd name="T26" fmla="*/ 0 w 658"/>
                    <a:gd name="T27" fmla="*/ 136 h 4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8"/>
                    <a:gd name="T43" fmla="*/ 0 h 488"/>
                    <a:gd name="T44" fmla="*/ 658 w 658"/>
                    <a:gd name="T45" fmla="*/ 488 h 4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8" h="488">
                      <a:moveTo>
                        <a:pt x="0" y="136"/>
                      </a:moveTo>
                      <a:lnTo>
                        <a:pt x="0" y="352"/>
                      </a:lnTo>
                      <a:lnTo>
                        <a:pt x="171" y="488"/>
                      </a:lnTo>
                      <a:lnTo>
                        <a:pt x="572" y="488"/>
                      </a:lnTo>
                      <a:lnTo>
                        <a:pt x="572" y="407"/>
                      </a:lnTo>
                      <a:lnTo>
                        <a:pt x="658" y="407"/>
                      </a:lnTo>
                      <a:lnTo>
                        <a:pt x="486" y="245"/>
                      </a:lnTo>
                      <a:lnTo>
                        <a:pt x="515" y="218"/>
                      </a:lnTo>
                      <a:lnTo>
                        <a:pt x="486" y="163"/>
                      </a:lnTo>
                      <a:lnTo>
                        <a:pt x="429" y="109"/>
                      </a:lnTo>
                      <a:lnTo>
                        <a:pt x="371" y="27"/>
                      </a:lnTo>
                      <a:lnTo>
                        <a:pt x="229" y="0"/>
                      </a:lnTo>
                      <a:lnTo>
                        <a:pt x="114" y="136"/>
                      </a:lnTo>
                      <a:lnTo>
                        <a:pt x="0" y="136"/>
                      </a:lnTo>
                      <a:close/>
                    </a:path>
                  </a:pathLst>
                </a:custGeom>
                <a:solidFill>
                  <a:srgbClr val="0099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6" name="Freeform 411"/>
                <p:cNvSpPr>
                  <a:spLocks/>
                </p:cNvSpPr>
                <p:nvPr/>
              </p:nvSpPr>
              <p:spPr bwMode="auto">
                <a:xfrm>
                  <a:off x="152" y="902"/>
                  <a:ext cx="658" cy="488"/>
                </a:xfrm>
                <a:custGeom>
                  <a:avLst/>
                  <a:gdLst>
                    <a:gd name="T0" fmla="*/ 0 w 658"/>
                    <a:gd name="T1" fmla="*/ 136 h 488"/>
                    <a:gd name="T2" fmla="*/ 0 w 658"/>
                    <a:gd name="T3" fmla="*/ 352 h 488"/>
                    <a:gd name="T4" fmla="*/ 171 w 658"/>
                    <a:gd name="T5" fmla="*/ 488 h 488"/>
                    <a:gd name="T6" fmla="*/ 572 w 658"/>
                    <a:gd name="T7" fmla="*/ 488 h 488"/>
                    <a:gd name="T8" fmla="*/ 572 w 658"/>
                    <a:gd name="T9" fmla="*/ 407 h 488"/>
                    <a:gd name="T10" fmla="*/ 658 w 658"/>
                    <a:gd name="T11" fmla="*/ 407 h 488"/>
                    <a:gd name="T12" fmla="*/ 486 w 658"/>
                    <a:gd name="T13" fmla="*/ 245 h 488"/>
                    <a:gd name="T14" fmla="*/ 515 w 658"/>
                    <a:gd name="T15" fmla="*/ 218 h 488"/>
                    <a:gd name="T16" fmla="*/ 486 w 658"/>
                    <a:gd name="T17" fmla="*/ 163 h 488"/>
                    <a:gd name="T18" fmla="*/ 429 w 658"/>
                    <a:gd name="T19" fmla="*/ 109 h 488"/>
                    <a:gd name="T20" fmla="*/ 371 w 658"/>
                    <a:gd name="T21" fmla="*/ 27 h 488"/>
                    <a:gd name="T22" fmla="*/ 229 w 658"/>
                    <a:gd name="T23" fmla="*/ 0 h 488"/>
                    <a:gd name="T24" fmla="*/ 114 w 658"/>
                    <a:gd name="T25" fmla="*/ 136 h 488"/>
                    <a:gd name="T26" fmla="*/ 0 w 658"/>
                    <a:gd name="T27" fmla="*/ 136 h 4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8"/>
                    <a:gd name="T43" fmla="*/ 0 h 488"/>
                    <a:gd name="T44" fmla="*/ 658 w 658"/>
                    <a:gd name="T45" fmla="*/ 488 h 4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8" h="488">
                      <a:moveTo>
                        <a:pt x="0" y="136"/>
                      </a:moveTo>
                      <a:lnTo>
                        <a:pt x="0" y="352"/>
                      </a:lnTo>
                      <a:lnTo>
                        <a:pt x="171" y="488"/>
                      </a:lnTo>
                      <a:lnTo>
                        <a:pt x="572" y="488"/>
                      </a:lnTo>
                      <a:lnTo>
                        <a:pt x="572" y="407"/>
                      </a:lnTo>
                      <a:lnTo>
                        <a:pt x="658" y="407"/>
                      </a:lnTo>
                      <a:lnTo>
                        <a:pt x="486" y="245"/>
                      </a:lnTo>
                      <a:lnTo>
                        <a:pt x="515" y="218"/>
                      </a:lnTo>
                      <a:lnTo>
                        <a:pt x="486" y="163"/>
                      </a:lnTo>
                      <a:lnTo>
                        <a:pt x="429" y="109"/>
                      </a:lnTo>
                      <a:lnTo>
                        <a:pt x="371" y="27"/>
                      </a:lnTo>
                      <a:lnTo>
                        <a:pt x="229" y="0"/>
                      </a:lnTo>
                      <a:lnTo>
                        <a:pt x="114" y="136"/>
                      </a:lnTo>
                      <a:lnTo>
                        <a:pt x="0" y="136"/>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38" name="Group 412"/>
              <p:cNvGrpSpPr>
                <a:grpSpLocks/>
              </p:cNvGrpSpPr>
              <p:nvPr/>
            </p:nvGrpSpPr>
            <p:grpSpPr bwMode="auto">
              <a:xfrm>
                <a:off x="580" y="1010"/>
                <a:ext cx="462" cy="352"/>
                <a:chOff x="580" y="1010"/>
                <a:chExt cx="462" cy="352"/>
              </a:xfrm>
            </p:grpSpPr>
            <p:sp>
              <p:nvSpPr>
                <p:cNvPr id="2403" name="Freeform 413"/>
                <p:cNvSpPr>
                  <a:spLocks/>
                </p:cNvSpPr>
                <p:nvPr/>
              </p:nvSpPr>
              <p:spPr bwMode="auto">
                <a:xfrm>
                  <a:off x="580" y="1010"/>
                  <a:ext cx="462" cy="352"/>
                </a:xfrm>
                <a:custGeom>
                  <a:avLst/>
                  <a:gdLst>
                    <a:gd name="T0" fmla="*/ 0 w 462"/>
                    <a:gd name="T1" fmla="*/ 0 h 352"/>
                    <a:gd name="T2" fmla="*/ 58 w 462"/>
                    <a:gd name="T3" fmla="*/ 55 h 352"/>
                    <a:gd name="T4" fmla="*/ 87 w 462"/>
                    <a:gd name="T5" fmla="*/ 109 h 352"/>
                    <a:gd name="T6" fmla="*/ 58 w 462"/>
                    <a:gd name="T7" fmla="*/ 136 h 352"/>
                    <a:gd name="T8" fmla="*/ 231 w 462"/>
                    <a:gd name="T9" fmla="*/ 298 h 352"/>
                    <a:gd name="T10" fmla="*/ 260 w 462"/>
                    <a:gd name="T11" fmla="*/ 352 h 352"/>
                    <a:gd name="T12" fmla="*/ 347 w 462"/>
                    <a:gd name="T13" fmla="*/ 352 h 352"/>
                    <a:gd name="T14" fmla="*/ 347 w 462"/>
                    <a:gd name="T15" fmla="*/ 271 h 352"/>
                    <a:gd name="T16" fmla="*/ 462 w 462"/>
                    <a:gd name="T17" fmla="*/ 271 h 352"/>
                    <a:gd name="T18" fmla="*/ 404 w 462"/>
                    <a:gd name="T19" fmla="*/ 82 h 352"/>
                    <a:gd name="T20" fmla="*/ 375 w 462"/>
                    <a:gd name="T21" fmla="*/ 0 h 352"/>
                    <a:gd name="T22" fmla="*/ 0 w 462"/>
                    <a:gd name="T23" fmla="*/ 0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2"/>
                    <a:gd name="T37" fmla="*/ 0 h 352"/>
                    <a:gd name="T38" fmla="*/ 462 w 462"/>
                    <a:gd name="T39" fmla="*/ 352 h 3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2" h="352">
                      <a:moveTo>
                        <a:pt x="0" y="0"/>
                      </a:moveTo>
                      <a:lnTo>
                        <a:pt x="58" y="55"/>
                      </a:lnTo>
                      <a:lnTo>
                        <a:pt x="87" y="109"/>
                      </a:lnTo>
                      <a:lnTo>
                        <a:pt x="58" y="136"/>
                      </a:lnTo>
                      <a:lnTo>
                        <a:pt x="231" y="298"/>
                      </a:lnTo>
                      <a:lnTo>
                        <a:pt x="260" y="352"/>
                      </a:lnTo>
                      <a:lnTo>
                        <a:pt x="347" y="352"/>
                      </a:lnTo>
                      <a:lnTo>
                        <a:pt x="347" y="271"/>
                      </a:lnTo>
                      <a:lnTo>
                        <a:pt x="462" y="271"/>
                      </a:lnTo>
                      <a:lnTo>
                        <a:pt x="404" y="82"/>
                      </a:lnTo>
                      <a:lnTo>
                        <a:pt x="375" y="0"/>
                      </a:lnTo>
                      <a:lnTo>
                        <a:pt x="0" y="0"/>
                      </a:lnTo>
                      <a:close/>
                    </a:path>
                  </a:pathLst>
                </a:custGeom>
                <a:solidFill>
                  <a:srgbClr val="0099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4" name="Freeform 414"/>
                <p:cNvSpPr>
                  <a:spLocks/>
                </p:cNvSpPr>
                <p:nvPr/>
              </p:nvSpPr>
              <p:spPr bwMode="auto">
                <a:xfrm>
                  <a:off x="580" y="1010"/>
                  <a:ext cx="462" cy="352"/>
                </a:xfrm>
                <a:custGeom>
                  <a:avLst/>
                  <a:gdLst>
                    <a:gd name="T0" fmla="*/ 0 w 462"/>
                    <a:gd name="T1" fmla="*/ 0 h 352"/>
                    <a:gd name="T2" fmla="*/ 58 w 462"/>
                    <a:gd name="T3" fmla="*/ 55 h 352"/>
                    <a:gd name="T4" fmla="*/ 87 w 462"/>
                    <a:gd name="T5" fmla="*/ 109 h 352"/>
                    <a:gd name="T6" fmla="*/ 58 w 462"/>
                    <a:gd name="T7" fmla="*/ 136 h 352"/>
                    <a:gd name="T8" fmla="*/ 231 w 462"/>
                    <a:gd name="T9" fmla="*/ 298 h 352"/>
                    <a:gd name="T10" fmla="*/ 260 w 462"/>
                    <a:gd name="T11" fmla="*/ 352 h 352"/>
                    <a:gd name="T12" fmla="*/ 347 w 462"/>
                    <a:gd name="T13" fmla="*/ 352 h 352"/>
                    <a:gd name="T14" fmla="*/ 347 w 462"/>
                    <a:gd name="T15" fmla="*/ 271 h 352"/>
                    <a:gd name="T16" fmla="*/ 462 w 462"/>
                    <a:gd name="T17" fmla="*/ 271 h 352"/>
                    <a:gd name="T18" fmla="*/ 404 w 462"/>
                    <a:gd name="T19" fmla="*/ 82 h 352"/>
                    <a:gd name="T20" fmla="*/ 375 w 462"/>
                    <a:gd name="T21" fmla="*/ 0 h 352"/>
                    <a:gd name="T22" fmla="*/ 0 w 462"/>
                    <a:gd name="T23" fmla="*/ 0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2"/>
                    <a:gd name="T37" fmla="*/ 0 h 352"/>
                    <a:gd name="T38" fmla="*/ 462 w 462"/>
                    <a:gd name="T39" fmla="*/ 352 h 3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2" h="352">
                      <a:moveTo>
                        <a:pt x="0" y="0"/>
                      </a:moveTo>
                      <a:lnTo>
                        <a:pt x="58" y="55"/>
                      </a:lnTo>
                      <a:lnTo>
                        <a:pt x="87" y="109"/>
                      </a:lnTo>
                      <a:lnTo>
                        <a:pt x="58" y="136"/>
                      </a:lnTo>
                      <a:lnTo>
                        <a:pt x="231" y="298"/>
                      </a:lnTo>
                      <a:lnTo>
                        <a:pt x="260" y="352"/>
                      </a:lnTo>
                      <a:lnTo>
                        <a:pt x="347" y="352"/>
                      </a:lnTo>
                      <a:lnTo>
                        <a:pt x="347" y="271"/>
                      </a:lnTo>
                      <a:lnTo>
                        <a:pt x="462" y="271"/>
                      </a:lnTo>
                      <a:lnTo>
                        <a:pt x="404" y="82"/>
                      </a:lnTo>
                      <a:lnTo>
                        <a:pt x="375"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39" name="Group 415"/>
              <p:cNvGrpSpPr>
                <a:grpSpLocks/>
              </p:cNvGrpSpPr>
              <p:nvPr/>
            </p:nvGrpSpPr>
            <p:grpSpPr bwMode="auto">
              <a:xfrm>
                <a:off x="754" y="657"/>
                <a:ext cx="601" cy="435"/>
                <a:chOff x="754" y="657"/>
                <a:chExt cx="601" cy="435"/>
              </a:xfrm>
            </p:grpSpPr>
            <p:sp>
              <p:nvSpPr>
                <p:cNvPr id="2401" name="Freeform 416"/>
                <p:cNvSpPr>
                  <a:spLocks/>
                </p:cNvSpPr>
                <p:nvPr/>
              </p:nvSpPr>
              <p:spPr bwMode="auto">
                <a:xfrm>
                  <a:off x="754" y="657"/>
                  <a:ext cx="601" cy="435"/>
                </a:xfrm>
                <a:custGeom>
                  <a:avLst/>
                  <a:gdLst>
                    <a:gd name="T0" fmla="*/ 28 w 601"/>
                    <a:gd name="T1" fmla="*/ 190 h 435"/>
                    <a:gd name="T2" fmla="*/ 0 w 601"/>
                    <a:gd name="T3" fmla="*/ 217 h 435"/>
                    <a:gd name="T4" fmla="*/ 0 w 601"/>
                    <a:gd name="T5" fmla="*/ 353 h 435"/>
                    <a:gd name="T6" fmla="*/ 201 w 601"/>
                    <a:gd name="T7" fmla="*/ 353 h 435"/>
                    <a:gd name="T8" fmla="*/ 229 w 601"/>
                    <a:gd name="T9" fmla="*/ 435 h 435"/>
                    <a:gd name="T10" fmla="*/ 544 w 601"/>
                    <a:gd name="T11" fmla="*/ 435 h 435"/>
                    <a:gd name="T12" fmla="*/ 601 w 601"/>
                    <a:gd name="T13" fmla="*/ 353 h 435"/>
                    <a:gd name="T14" fmla="*/ 601 w 601"/>
                    <a:gd name="T15" fmla="*/ 136 h 435"/>
                    <a:gd name="T16" fmla="*/ 515 w 601"/>
                    <a:gd name="T17" fmla="*/ 136 h 435"/>
                    <a:gd name="T18" fmla="*/ 515 w 601"/>
                    <a:gd name="T19" fmla="*/ 0 h 435"/>
                    <a:gd name="T20" fmla="*/ 229 w 601"/>
                    <a:gd name="T21" fmla="*/ 0 h 435"/>
                    <a:gd name="T22" fmla="*/ 258 w 601"/>
                    <a:gd name="T23" fmla="*/ 136 h 435"/>
                    <a:gd name="T24" fmla="*/ 172 w 601"/>
                    <a:gd name="T25" fmla="*/ 136 h 435"/>
                    <a:gd name="T26" fmla="*/ 172 w 601"/>
                    <a:gd name="T27" fmla="*/ 190 h 435"/>
                    <a:gd name="T28" fmla="*/ 28 w 601"/>
                    <a:gd name="T29" fmla="*/ 19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1"/>
                    <a:gd name="T46" fmla="*/ 0 h 435"/>
                    <a:gd name="T47" fmla="*/ 601 w 601"/>
                    <a:gd name="T48" fmla="*/ 435 h 4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1" h="435">
                      <a:moveTo>
                        <a:pt x="28" y="190"/>
                      </a:moveTo>
                      <a:lnTo>
                        <a:pt x="0" y="217"/>
                      </a:lnTo>
                      <a:lnTo>
                        <a:pt x="0" y="353"/>
                      </a:lnTo>
                      <a:lnTo>
                        <a:pt x="201" y="353"/>
                      </a:lnTo>
                      <a:lnTo>
                        <a:pt x="229" y="435"/>
                      </a:lnTo>
                      <a:lnTo>
                        <a:pt x="544" y="435"/>
                      </a:lnTo>
                      <a:lnTo>
                        <a:pt x="601" y="353"/>
                      </a:lnTo>
                      <a:lnTo>
                        <a:pt x="601" y="136"/>
                      </a:lnTo>
                      <a:lnTo>
                        <a:pt x="515" y="136"/>
                      </a:lnTo>
                      <a:lnTo>
                        <a:pt x="515" y="0"/>
                      </a:lnTo>
                      <a:lnTo>
                        <a:pt x="229" y="0"/>
                      </a:lnTo>
                      <a:lnTo>
                        <a:pt x="258" y="136"/>
                      </a:lnTo>
                      <a:lnTo>
                        <a:pt x="172" y="136"/>
                      </a:lnTo>
                      <a:lnTo>
                        <a:pt x="172" y="190"/>
                      </a:lnTo>
                      <a:lnTo>
                        <a:pt x="28" y="190"/>
                      </a:lnTo>
                      <a:close/>
                    </a:path>
                  </a:pathLst>
                </a:custGeom>
                <a:solidFill>
                  <a:srgbClr val="009999"/>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2" name="Freeform 417"/>
                <p:cNvSpPr>
                  <a:spLocks/>
                </p:cNvSpPr>
                <p:nvPr/>
              </p:nvSpPr>
              <p:spPr bwMode="auto">
                <a:xfrm>
                  <a:off x="754" y="657"/>
                  <a:ext cx="601" cy="435"/>
                </a:xfrm>
                <a:custGeom>
                  <a:avLst/>
                  <a:gdLst>
                    <a:gd name="T0" fmla="*/ 28 w 601"/>
                    <a:gd name="T1" fmla="*/ 190 h 435"/>
                    <a:gd name="T2" fmla="*/ 0 w 601"/>
                    <a:gd name="T3" fmla="*/ 217 h 435"/>
                    <a:gd name="T4" fmla="*/ 0 w 601"/>
                    <a:gd name="T5" fmla="*/ 353 h 435"/>
                    <a:gd name="T6" fmla="*/ 201 w 601"/>
                    <a:gd name="T7" fmla="*/ 353 h 435"/>
                    <a:gd name="T8" fmla="*/ 229 w 601"/>
                    <a:gd name="T9" fmla="*/ 435 h 435"/>
                    <a:gd name="T10" fmla="*/ 544 w 601"/>
                    <a:gd name="T11" fmla="*/ 435 h 435"/>
                    <a:gd name="T12" fmla="*/ 601 w 601"/>
                    <a:gd name="T13" fmla="*/ 353 h 435"/>
                    <a:gd name="T14" fmla="*/ 601 w 601"/>
                    <a:gd name="T15" fmla="*/ 136 h 435"/>
                    <a:gd name="T16" fmla="*/ 515 w 601"/>
                    <a:gd name="T17" fmla="*/ 136 h 435"/>
                    <a:gd name="T18" fmla="*/ 515 w 601"/>
                    <a:gd name="T19" fmla="*/ 0 h 435"/>
                    <a:gd name="T20" fmla="*/ 229 w 601"/>
                    <a:gd name="T21" fmla="*/ 0 h 435"/>
                    <a:gd name="T22" fmla="*/ 258 w 601"/>
                    <a:gd name="T23" fmla="*/ 136 h 435"/>
                    <a:gd name="T24" fmla="*/ 172 w 601"/>
                    <a:gd name="T25" fmla="*/ 136 h 435"/>
                    <a:gd name="T26" fmla="*/ 172 w 601"/>
                    <a:gd name="T27" fmla="*/ 190 h 435"/>
                    <a:gd name="T28" fmla="*/ 28 w 601"/>
                    <a:gd name="T29" fmla="*/ 19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1"/>
                    <a:gd name="T46" fmla="*/ 0 h 435"/>
                    <a:gd name="T47" fmla="*/ 601 w 601"/>
                    <a:gd name="T48" fmla="*/ 435 h 4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1" h="435">
                      <a:moveTo>
                        <a:pt x="28" y="190"/>
                      </a:moveTo>
                      <a:lnTo>
                        <a:pt x="0" y="217"/>
                      </a:lnTo>
                      <a:lnTo>
                        <a:pt x="0" y="353"/>
                      </a:lnTo>
                      <a:lnTo>
                        <a:pt x="201" y="353"/>
                      </a:lnTo>
                      <a:lnTo>
                        <a:pt x="229" y="435"/>
                      </a:lnTo>
                      <a:lnTo>
                        <a:pt x="544" y="435"/>
                      </a:lnTo>
                      <a:lnTo>
                        <a:pt x="601" y="353"/>
                      </a:lnTo>
                      <a:lnTo>
                        <a:pt x="601" y="136"/>
                      </a:lnTo>
                      <a:lnTo>
                        <a:pt x="515" y="136"/>
                      </a:lnTo>
                      <a:lnTo>
                        <a:pt x="515" y="0"/>
                      </a:lnTo>
                      <a:lnTo>
                        <a:pt x="229" y="0"/>
                      </a:lnTo>
                      <a:lnTo>
                        <a:pt x="258" y="136"/>
                      </a:lnTo>
                      <a:lnTo>
                        <a:pt x="172" y="136"/>
                      </a:lnTo>
                      <a:lnTo>
                        <a:pt x="172" y="190"/>
                      </a:lnTo>
                      <a:lnTo>
                        <a:pt x="28" y="19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40" name="Rectangle 418"/>
              <p:cNvSpPr>
                <a:spLocks noChangeArrowheads="1"/>
              </p:cNvSpPr>
              <p:nvPr/>
            </p:nvSpPr>
            <p:spPr bwMode="auto">
              <a:xfrm>
                <a:off x="205" y="630"/>
                <a:ext cx="264"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CADDO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1" name="Rectangle 419"/>
              <p:cNvSpPr>
                <a:spLocks noChangeArrowheads="1"/>
              </p:cNvSpPr>
              <p:nvPr/>
            </p:nvSpPr>
            <p:spPr bwMode="auto">
              <a:xfrm>
                <a:off x="443" y="382"/>
                <a:ext cx="29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BOSSIER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2" name="Rectangle 420"/>
              <p:cNvSpPr>
                <a:spLocks noChangeArrowheads="1"/>
              </p:cNvSpPr>
              <p:nvPr/>
            </p:nvSpPr>
            <p:spPr bwMode="auto">
              <a:xfrm>
                <a:off x="1001" y="341"/>
                <a:ext cx="0" cy="265"/>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3" name="Rectangle 421"/>
              <p:cNvSpPr>
                <a:spLocks noChangeArrowheads="1"/>
              </p:cNvSpPr>
              <p:nvPr/>
            </p:nvSpPr>
            <p:spPr bwMode="auto">
              <a:xfrm>
                <a:off x="335" y="1161"/>
                <a:ext cx="29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DESOTO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4" name="Rectangle 422"/>
              <p:cNvSpPr>
                <a:spLocks noChangeArrowheads="1"/>
              </p:cNvSpPr>
              <p:nvPr/>
            </p:nvSpPr>
            <p:spPr bwMode="auto">
              <a:xfrm>
                <a:off x="770" y="1107"/>
                <a:ext cx="144"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RED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5" name="Rectangle 423"/>
              <p:cNvSpPr>
                <a:spLocks noChangeArrowheads="1"/>
              </p:cNvSpPr>
              <p:nvPr/>
            </p:nvSpPr>
            <p:spPr bwMode="auto">
              <a:xfrm>
                <a:off x="770" y="1167"/>
                <a:ext cx="21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RIVER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6" name="Rectangle 424"/>
              <p:cNvSpPr>
                <a:spLocks noChangeArrowheads="1"/>
              </p:cNvSpPr>
              <p:nvPr/>
            </p:nvSpPr>
            <p:spPr bwMode="auto">
              <a:xfrm>
                <a:off x="1001" y="907"/>
                <a:ext cx="0" cy="265"/>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7" name="Rectangle 425"/>
              <p:cNvSpPr>
                <a:spLocks noChangeArrowheads="1"/>
              </p:cNvSpPr>
              <p:nvPr/>
            </p:nvSpPr>
            <p:spPr bwMode="auto">
              <a:xfrm>
                <a:off x="1065" y="1149"/>
                <a:ext cx="5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8" name="Rectangle 426"/>
              <p:cNvSpPr>
                <a:spLocks noChangeArrowheads="1"/>
              </p:cNvSpPr>
              <p:nvPr/>
            </p:nvSpPr>
            <p:spPr bwMode="auto">
              <a:xfrm>
                <a:off x="1068" y="1208"/>
                <a:ext cx="5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9" name="Rectangle 427"/>
              <p:cNvSpPr>
                <a:spLocks noChangeArrowheads="1"/>
              </p:cNvSpPr>
              <p:nvPr/>
            </p:nvSpPr>
            <p:spPr bwMode="auto">
              <a:xfrm>
                <a:off x="1071" y="1266"/>
                <a:ext cx="4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0" name="Rectangle 428"/>
              <p:cNvSpPr>
                <a:spLocks noChangeArrowheads="1"/>
              </p:cNvSpPr>
              <p:nvPr/>
            </p:nvSpPr>
            <p:spPr bwMode="auto">
              <a:xfrm>
                <a:off x="1065" y="1324"/>
                <a:ext cx="4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1" name="Rectangle 429"/>
              <p:cNvSpPr>
                <a:spLocks noChangeArrowheads="1"/>
              </p:cNvSpPr>
              <p:nvPr/>
            </p:nvSpPr>
            <p:spPr bwMode="auto">
              <a:xfrm>
                <a:off x="1065" y="1380"/>
                <a:ext cx="54"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2" name="Rectangle 430"/>
              <p:cNvSpPr>
                <a:spLocks noChangeArrowheads="1"/>
              </p:cNvSpPr>
              <p:nvPr/>
            </p:nvSpPr>
            <p:spPr bwMode="auto">
              <a:xfrm>
                <a:off x="803" y="269"/>
                <a:ext cx="7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W</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3" name="Rectangle 431"/>
              <p:cNvSpPr>
                <a:spLocks noChangeArrowheads="1"/>
              </p:cNvSpPr>
              <p:nvPr/>
            </p:nvSpPr>
            <p:spPr bwMode="auto">
              <a:xfrm>
                <a:off x="808" y="325"/>
                <a:ext cx="4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4" name="Rectangle 432"/>
              <p:cNvSpPr>
                <a:spLocks noChangeArrowheads="1"/>
              </p:cNvSpPr>
              <p:nvPr/>
            </p:nvSpPr>
            <p:spPr bwMode="auto">
              <a:xfrm>
                <a:off x="806" y="385"/>
                <a:ext cx="4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B</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5" name="Rectangle 433"/>
              <p:cNvSpPr>
                <a:spLocks noChangeArrowheads="1"/>
              </p:cNvSpPr>
              <p:nvPr/>
            </p:nvSpPr>
            <p:spPr bwMode="auto">
              <a:xfrm>
                <a:off x="808" y="444"/>
                <a:ext cx="4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6" name="Rectangle 434"/>
              <p:cNvSpPr>
                <a:spLocks noChangeArrowheads="1"/>
              </p:cNvSpPr>
              <p:nvPr/>
            </p:nvSpPr>
            <p:spPr bwMode="auto">
              <a:xfrm>
                <a:off x="808" y="502"/>
                <a:ext cx="4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7" name="Rectangle 435"/>
              <p:cNvSpPr>
                <a:spLocks noChangeArrowheads="1"/>
              </p:cNvSpPr>
              <p:nvPr/>
            </p:nvSpPr>
            <p:spPr bwMode="auto">
              <a:xfrm>
                <a:off x="808" y="564"/>
                <a:ext cx="4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8" name="Rectangle 436"/>
              <p:cNvSpPr>
                <a:spLocks noChangeArrowheads="1"/>
              </p:cNvSpPr>
              <p:nvPr/>
            </p:nvSpPr>
            <p:spPr bwMode="auto">
              <a:xfrm>
                <a:off x="806" y="617"/>
                <a:ext cx="4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solidFill>
                    <a:effectLst/>
                    <a:uLnTx/>
                    <a:uFillTx/>
                    <a:latin typeface="Calibri" panose="020F0502020204030204"/>
                    <a:ea typeface="+mn-ea"/>
                    <a:cs typeface="+mn-cs"/>
                  </a:rPr>
                  <a:t>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59" name="Group 437"/>
              <p:cNvGrpSpPr>
                <a:grpSpLocks/>
              </p:cNvGrpSpPr>
              <p:nvPr/>
            </p:nvGrpSpPr>
            <p:grpSpPr bwMode="auto">
              <a:xfrm>
                <a:off x="152" y="196"/>
                <a:ext cx="573" cy="841"/>
                <a:chOff x="152" y="196"/>
                <a:chExt cx="573" cy="841"/>
              </a:xfrm>
            </p:grpSpPr>
            <p:sp>
              <p:nvSpPr>
                <p:cNvPr id="2397" name="Freeform 438"/>
                <p:cNvSpPr>
                  <a:spLocks/>
                </p:cNvSpPr>
                <p:nvPr/>
              </p:nvSpPr>
              <p:spPr bwMode="auto">
                <a:xfrm>
                  <a:off x="152" y="196"/>
                  <a:ext cx="573" cy="841"/>
                </a:xfrm>
                <a:custGeom>
                  <a:avLst/>
                  <a:gdLst>
                    <a:gd name="T0" fmla="*/ 29 w 573"/>
                    <a:gd name="T1" fmla="*/ 0 h 841"/>
                    <a:gd name="T2" fmla="*/ 229 w 573"/>
                    <a:gd name="T3" fmla="*/ 0 h 841"/>
                    <a:gd name="T4" fmla="*/ 257 w 573"/>
                    <a:gd name="T5" fmla="*/ 299 h 841"/>
                    <a:gd name="T6" fmla="*/ 314 w 573"/>
                    <a:gd name="T7" fmla="*/ 542 h 841"/>
                    <a:gd name="T8" fmla="*/ 400 w 573"/>
                    <a:gd name="T9" fmla="*/ 678 h 841"/>
                    <a:gd name="T10" fmla="*/ 573 w 573"/>
                    <a:gd name="T11" fmla="*/ 814 h 841"/>
                    <a:gd name="T12" fmla="*/ 429 w 573"/>
                    <a:gd name="T13" fmla="*/ 814 h 841"/>
                    <a:gd name="T14" fmla="*/ 372 w 573"/>
                    <a:gd name="T15" fmla="*/ 733 h 841"/>
                    <a:gd name="T16" fmla="*/ 229 w 573"/>
                    <a:gd name="T17" fmla="*/ 705 h 841"/>
                    <a:gd name="T18" fmla="*/ 114 w 573"/>
                    <a:gd name="T19" fmla="*/ 841 h 841"/>
                    <a:gd name="T20" fmla="*/ 0 w 573"/>
                    <a:gd name="T21" fmla="*/ 841 h 841"/>
                    <a:gd name="T22" fmla="*/ 29 w 573"/>
                    <a:gd name="T23" fmla="*/ 0 h 8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3"/>
                    <a:gd name="T37" fmla="*/ 0 h 841"/>
                    <a:gd name="T38" fmla="*/ 573 w 573"/>
                    <a:gd name="T39" fmla="*/ 841 h 8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3" h="841">
                      <a:moveTo>
                        <a:pt x="29" y="0"/>
                      </a:moveTo>
                      <a:lnTo>
                        <a:pt x="229" y="0"/>
                      </a:lnTo>
                      <a:lnTo>
                        <a:pt x="257" y="299"/>
                      </a:lnTo>
                      <a:lnTo>
                        <a:pt x="314" y="542"/>
                      </a:lnTo>
                      <a:lnTo>
                        <a:pt x="400" y="678"/>
                      </a:lnTo>
                      <a:lnTo>
                        <a:pt x="573" y="814"/>
                      </a:lnTo>
                      <a:lnTo>
                        <a:pt x="429" y="814"/>
                      </a:lnTo>
                      <a:lnTo>
                        <a:pt x="372" y="733"/>
                      </a:lnTo>
                      <a:lnTo>
                        <a:pt x="229" y="705"/>
                      </a:lnTo>
                      <a:lnTo>
                        <a:pt x="114" y="841"/>
                      </a:lnTo>
                      <a:lnTo>
                        <a:pt x="0" y="841"/>
                      </a:lnTo>
                      <a:lnTo>
                        <a:pt x="29" y="0"/>
                      </a:lnTo>
                      <a:close/>
                    </a:path>
                  </a:pathLst>
                </a:custGeom>
                <a:solidFill>
                  <a:schemeClr val="accent6">
                    <a:lumMod val="40000"/>
                    <a:lumOff val="60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0" name="Freeform 439"/>
                <p:cNvSpPr>
                  <a:spLocks/>
                </p:cNvSpPr>
                <p:nvPr/>
              </p:nvSpPr>
              <p:spPr bwMode="auto">
                <a:xfrm>
                  <a:off x="152" y="196"/>
                  <a:ext cx="573" cy="841"/>
                </a:xfrm>
                <a:custGeom>
                  <a:avLst/>
                  <a:gdLst>
                    <a:gd name="T0" fmla="*/ 29 w 573"/>
                    <a:gd name="T1" fmla="*/ 0 h 841"/>
                    <a:gd name="T2" fmla="*/ 229 w 573"/>
                    <a:gd name="T3" fmla="*/ 0 h 841"/>
                    <a:gd name="T4" fmla="*/ 257 w 573"/>
                    <a:gd name="T5" fmla="*/ 299 h 841"/>
                    <a:gd name="T6" fmla="*/ 314 w 573"/>
                    <a:gd name="T7" fmla="*/ 542 h 841"/>
                    <a:gd name="T8" fmla="*/ 400 w 573"/>
                    <a:gd name="T9" fmla="*/ 678 h 841"/>
                    <a:gd name="T10" fmla="*/ 573 w 573"/>
                    <a:gd name="T11" fmla="*/ 814 h 841"/>
                    <a:gd name="T12" fmla="*/ 429 w 573"/>
                    <a:gd name="T13" fmla="*/ 814 h 841"/>
                    <a:gd name="T14" fmla="*/ 372 w 573"/>
                    <a:gd name="T15" fmla="*/ 733 h 841"/>
                    <a:gd name="T16" fmla="*/ 229 w 573"/>
                    <a:gd name="T17" fmla="*/ 705 h 841"/>
                    <a:gd name="T18" fmla="*/ 114 w 573"/>
                    <a:gd name="T19" fmla="*/ 841 h 841"/>
                    <a:gd name="T20" fmla="*/ 0 w 573"/>
                    <a:gd name="T21" fmla="*/ 841 h 841"/>
                    <a:gd name="T22" fmla="*/ 29 w 573"/>
                    <a:gd name="T23" fmla="*/ 0 h 8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3"/>
                    <a:gd name="T37" fmla="*/ 0 h 841"/>
                    <a:gd name="T38" fmla="*/ 573 w 573"/>
                    <a:gd name="T39" fmla="*/ 841 h 8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3" h="841">
                      <a:moveTo>
                        <a:pt x="29" y="0"/>
                      </a:moveTo>
                      <a:lnTo>
                        <a:pt x="229" y="0"/>
                      </a:lnTo>
                      <a:lnTo>
                        <a:pt x="257" y="299"/>
                      </a:lnTo>
                      <a:lnTo>
                        <a:pt x="314" y="542"/>
                      </a:lnTo>
                      <a:lnTo>
                        <a:pt x="400" y="678"/>
                      </a:lnTo>
                      <a:lnTo>
                        <a:pt x="573" y="814"/>
                      </a:lnTo>
                      <a:lnTo>
                        <a:pt x="429" y="814"/>
                      </a:lnTo>
                      <a:lnTo>
                        <a:pt x="372" y="733"/>
                      </a:lnTo>
                      <a:lnTo>
                        <a:pt x="229" y="705"/>
                      </a:lnTo>
                      <a:lnTo>
                        <a:pt x="114" y="841"/>
                      </a:lnTo>
                      <a:lnTo>
                        <a:pt x="0" y="841"/>
                      </a:lnTo>
                      <a:lnTo>
                        <a:pt x="29"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60" name="Group 440"/>
              <p:cNvGrpSpPr>
                <a:grpSpLocks/>
              </p:cNvGrpSpPr>
              <p:nvPr/>
            </p:nvGrpSpPr>
            <p:grpSpPr bwMode="auto">
              <a:xfrm>
                <a:off x="380" y="196"/>
                <a:ext cx="402" cy="814"/>
                <a:chOff x="380" y="196"/>
                <a:chExt cx="402" cy="814"/>
              </a:xfrm>
            </p:grpSpPr>
            <p:sp>
              <p:nvSpPr>
                <p:cNvPr id="2395" name="Freeform 441"/>
                <p:cNvSpPr>
                  <a:spLocks/>
                </p:cNvSpPr>
                <p:nvPr/>
              </p:nvSpPr>
              <p:spPr bwMode="auto">
                <a:xfrm>
                  <a:off x="380" y="196"/>
                  <a:ext cx="400" cy="814"/>
                </a:xfrm>
                <a:custGeom>
                  <a:avLst/>
                  <a:gdLst>
                    <a:gd name="T0" fmla="*/ 0 w 402"/>
                    <a:gd name="T1" fmla="*/ 0 h 814"/>
                    <a:gd name="T2" fmla="*/ 29 w 402"/>
                    <a:gd name="T3" fmla="*/ 299 h 814"/>
                    <a:gd name="T4" fmla="*/ 86 w 402"/>
                    <a:gd name="T5" fmla="*/ 542 h 814"/>
                    <a:gd name="T6" fmla="*/ 172 w 402"/>
                    <a:gd name="T7" fmla="*/ 678 h 814"/>
                    <a:gd name="T8" fmla="*/ 345 w 402"/>
                    <a:gd name="T9" fmla="*/ 814 h 814"/>
                    <a:gd name="T10" fmla="*/ 373 w 402"/>
                    <a:gd name="T11" fmla="*/ 814 h 814"/>
                    <a:gd name="T12" fmla="*/ 373 w 402"/>
                    <a:gd name="T13" fmla="*/ 678 h 814"/>
                    <a:gd name="T14" fmla="*/ 402 w 402"/>
                    <a:gd name="T15" fmla="*/ 651 h 814"/>
                    <a:gd name="T16" fmla="*/ 345 w 402"/>
                    <a:gd name="T17" fmla="*/ 651 h 814"/>
                    <a:gd name="T18" fmla="*/ 345 w 402"/>
                    <a:gd name="T19" fmla="*/ 272 h 814"/>
                    <a:gd name="T20" fmla="*/ 316 w 402"/>
                    <a:gd name="T21" fmla="*/ 272 h 814"/>
                    <a:gd name="T22" fmla="*/ 345 w 402"/>
                    <a:gd name="T23" fmla="*/ 190 h 814"/>
                    <a:gd name="T24" fmla="*/ 287 w 402"/>
                    <a:gd name="T25" fmla="*/ 54 h 814"/>
                    <a:gd name="T26" fmla="*/ 316 w 402"/>
                    <a:gd name="T27" fmla="*/ 0 h 814"/>
                    <a:gd name="T28" fmla="*/ 0 w 402"/>
                    <a:gd name="T29" fmla="*/ 0 h 8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2"/>
                    <a:gd name="T46" fmla="*/ 0 h 814"/>
                    <a:gd name="T47" fmla="*/ 402 w 402"/>
                    <a:gd name="T48" fmla="*/ 814 h 8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2" h="814">
                      <a:moveTo>
                        <a:pt x="0" y="0"/>
                      </a:moveTo>
                      <a:lnTo>
                        <a:pt x="29" y="299"/>
                      </a:lnTo>
                      <a:lnTo>
                        <a:pt x="86" y="542"/>
                      </a:lnTo>
                      <a:lnTo>
                        <a:pt x="172" y="678"/>
                      </a:lnTo>
                      <a:lnTo>
                        <a:pt x="345" y="814"/>
                      </a:lnTo>
                      <a:lnTo>
                        <a:pt x="373" y="814"/>
                      </a:lnTo>
                      <a:lnTo>
                        <a:pt x="373" y="678"/>
                      </a:lnTo>
                      <a:lnTo>
                        <a:pt x="402" y="651"/>
                      </a:lnTo>
                      <a:lnTo>
                        <a:pt x="345" y="651"/>
                      </a:lnTo>
                      <a:lnTo>
                        <a:pt x="345" y="272"/>
                      </a:lnTo>
                      <a:lnTo>
                        <a:pt x="316" y="272"/>
                      </a:lnTo>
                      <a:lnTo>
                        <a:pt x="345" y="190"/>
                      </a:lnTo>
                      <a:lnTo>
                        <a:pt x="287" y="54"/>
                      </a:lnTo>
                      <a:lnTo>
                        <a:pt x="316" y="0"/>
                      </a:lnTo>
                      <a:lnTo>
                        <a:pt x="0" y="0"/>
                      </a:lnTo>
                      <a:close/>
                    </a:path>
                  </a:pathLst>
                </a:custGeom>
                <a:solidFill>
                  <a:schemeClr val="accent6">
                    <a:lumMod val="40000"/>
                    <a:lumOff val="60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98" name="Freeform 442"/>
                <p:cNvSpPr>
                  <a:spLocks/>
                </p:cNvSpPr>
                <p:nvPr/>
              </p:nvSpPr>
              <p:spPr bwMode="auto">
                <a:xfrm>
                  <a:off x="380" y="196"/>
                  <a:ext cx="402" cy="814"/>
                </a:xfrm>
                <a:custGeom>
                  <a:avLst/>
                  <a:gdLst>
                    <a:gd name="T0" fmla="*/ 0 w 402"/>
                    <a:gd name="T1" fmla="*/ 0 h 814"/>
                    <a:gd name="T2" fmla="*/ 29 w 402"/>
                    <a:gd name="T3" fmla="*/ 299 h 814"/>
                    <a:gd name="T4" fmla="*/ 86 w 402"/>
                    <a:gd name="T5" fmla="*/ 542 h 814"/>
                    <a:gd name="T6" fmla="*/ 172 w 402"/>
                    <a:gd name="T7" fmla="*/ 678 h 814"/>
                    <a:gd name="T8" fmla="*/ 345 w 402"/>
                    <a:gd name="T9" fmla="*/ 814 h 814"/>
                    <a:gd name="T10" fmla="*/ 373 w 402"/>
                    <a:gd name="T11" fmla="*/ 814 h 814"/>
                    <a:gd name="T12" fmla="*/ 373 w 402"/>
                    <a:gd name="T13" fmla="*/ 678 h 814"/>
                    <a:gd name="T14" fmla="*/ 402 w 402"/>
                    <a:gd name="T15" fmla="*/ 651 h 814"/>
                    <a:gd name="T16" fmla="*/ 345 w 402"/>
                    <a:gd name="T17" fmla="*/ 651 h 814"/>
                    <a:gd name="T18" fmla="*/ 345 w 402"/>
                    <a:gd name="T19" fmla="*/ 272 h 814"/>
                    <a:gd name="T20" fmla="*/ 316 w 402"/>
                    <a:gd name="T21" fmla="*/ 272 h 814"/>
                    <a:gd name="T22" fmla="*/ 345 w 402"/>
                    <a:gd name="T23" fmla="*/ 190 h 814"/>
                    <a:gd name="T24" fmla="*/ 287 w 402"/>
                    <a:gd name="T25" fmla="*/ 54 h 814"/>
                    <a:gd name="T26" fmla="*/ 316 w 402"/>
                    <a:gd name="T27" fmla="*/ 0 h 814"/>
                    <a:gd name="T28" fmla="*/ 0 w 402"/>
                    <a:gd name="T29" fmla="*/ 0 h 8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2"/>
                    <a:gd name="T46" fmla="*/ 0 h 814"/>
                    <a:gd name="T47" fmla="*/ 402 w 402"/>
                    <a:gd name="T48" fmla="*/ 814 h 8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2" h="814">
                      <a:moveTo>
                        <a:pt x="0" y="0"/>
                      </a:moveTo>
                      <a:lnTo>
                        <a:pt x="29" y="299"/>
                      </a:lnTo>
                      <a:lnTo>
                        <a:pt x="86" y="542"/>
                      </a:lnTo>
                      <a:lnTo>
                        <a:pt x="172" y="678"/>
                      </a:lnTo>
                      <a:lnTo>
                        <a:pt x="345" y="814"/>
                      </a:lnTo>
                      <a:lnTo>
                        <a:pt x="373" y="814"/>
                      </a:lnTo>
                      <a:lnTo>
                        <a:pt x="373" y="678"/>
                      </a:lnTo>
                      <a:lnTo>
                        <a:pt x="402" y="651"/>
                      </a:lnTo>
                      <a:lnTo>
                        <a:pt x="345" y="651"/>
                      </a:lnTo>
                      <a:lnTo>
                        <a:pt x="345" y="272"/>
                      </a:lnTo>
                      <a:lnTo>
                        <a:pt x="316" y="272"/>
                      </a:lnTo>
                      <a:lnTo>
                        <a:pt x="345" y="190"/>
                      </a:lnTo>
                      <a:lnTo>
                        <a:pt x="287" y="54"/>
                      </a:lnTo>
                      <a:lnTo>
                        <a:pt x="316"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61" name="Group 443"/>
              <p:cNvGrpSpPr>
                <a:grpSpLocks/>
              </p:cNvGrpSpPr>
              <p:nvPr/>
            </p:nvGrpSpPr>
            <p:grpSpPr bwMode="auto">
              <a:xfrm>
                <a:off x="667" y="196"/>
                <a:ext cx="345" cy="652"/>
                <a:chOff x="667" y="196"/>
                <a:chExt cx="345" cy="652"/>
              </a:xfrm>
            </p:grpSpPr>
            <p:sp>
              <p:nvSpPr>
                <p:cNvPr id="2393" name="Freeform 444"/>
                <p:cNvSpPr>
                  <a:spLocks/>
                </p:cNvSpPr>
                <p:nvPr/>
              </p:nvSpPr>
              <p:spPr bwMode="auto">
                <a:xfrm>
                  <a:off x="669" y="196"/>
                  <a:ext cx="345" cy="652"/>
                </a:xfrm>
                <a:custGeom>
                  <a:avLst/>
                  <a:gdLst>
                    <a:gd name="T0" fmla="*/ 29 w 345"/>
                    <a:gd name="T1" fmla="*/ 0 h 652"/>
                    <a:gd name="T2" fmla="*/ 0 w 345"/>
                    <a:gd name="T3" fmla="*/ 54 h 652"/>
                    <a:gd name="T4" fmla="*/ 58 w 345"/>
                    <a:gd name="T5" fmla="*/ 190 h 652"/>
                    <a:gd name="T6" fmla="*/ 29 w 345"/>
                    <a:gd name="T7" fmla="*/ 272 h 652"/>
                    <a:gd name="T8" fmla="*/ 58 w 345"/>
                    <a:gd name="T9" fmla="*/ 272 h 652"/>
                    <a:gd name="T10" fmla="*/ 58 w 345"/>
                    <a:gd name="T11" fmla="*/ 652 h 652"/>
                    <a:gd name="T12" fmla="*/ 259 w 345"/>
                    <a:gd name="T13" fmla="*/ 652 h 652"/>
                    <a:gd name="T14" fmla="*/ 259 w 345"/>
                    <a:gd name="T15" fmla="*/ 597 h 652"/>
                    <a:gd name="T16" fmla="*/ 345 w 345"/>
                    <a:gd name="T17" fmla="*/ 597 h 652"/>
                    <a:gd name="T18" fmla="*/ 316 w 345"/>
                    <a:gd name="T19" fmla="*/ 461 h 652"/>
                    <a:gd name="T20" fmla="*/ 316 w 345"/>
                    <a:gd name="T21" fmla="*/ 326 h 652"/>
                    <a:gd name="T22" fmla="*/ 259 w 345"/>
                    <a:gd name="T23" fmla="*/ 326 h 652"/>
                    <a:gd name="T24" fmla="*/ 259 w 345"/>
                    <a:gd name="T25" fmla="*/ 0 h 652"/>
                    <a:gd name="T26" fmla="*/ 29 w 345"/>
                    <a:gd name="T27" fmla="*/ 0 h 6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5"/>
                    <a:gd name="T43" fmla="*/ 0 h 652"/>
                    <a:gd name="T44" fmla="*/ 345 w 345"/>
                    <a:gd name="T45" fmla="*/ 652 h 6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5" h="652">
                      <a:moveTo>
                        <a:pt x="29" y="0"/>
                      </a:moveTo>
                      <a:lnTo>
                        <a:pt x="0" y="54"/>
                      </a:lnTo>
                      <a:lnTo>
                        <a:pt x="58" y="190"/>
                      </a:lnTo>
                      <a:lnTo>
                        <a:pt x="29" y="272"/>
                      </a:lnTo>
                      <a:lnTo>
                        <a:pt x="58" y="272"/>
                      </a:lnTo>
                      <a:lnTo>
                        <a:pt x="58" y="652"/>
                      </a:lnTo>
                      <a:lnTo>
                        <a:pt x="259" y="652"/>
                      </a:lnTo>
                      <a:lnTo>
                        <a:pt x="259" y="597"/>
                      </a:lnTo>
                      <a:lnTo>
                        <a:pt x="345" y="597"/>
                      </a:lnTo>
                      <a:lnTo>
                        <a:pt x="316" y="461"/>
                      </a:lnTo>
                      <a:lnTo>
                        <a:pt x="316" y="326"/>
                      </a:lnTo>
                      <a:lnTo>
                        <a:pt x="259" y="326"/>
                      </a:lnTo>
                      <a:lnTo>
                        <a:pt x="259" y="0"/>
                      </a:lnTo>
                      <a:lnTo>
                        <a:pt x="29" y="0"/>
                      </a:lnTo>
                      <a:close/>
                    </a:path>
                  </a:pathLst>
                </a:custGeom>
                <a:solidFill>
                  <a:schemeClr val="accent6">
                    <a:lumMod val="40000"/>
                    <a:lumOff val="60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96" name="Freeform 445"/>
                <p:cNvSpPr>
                  <a:spLocks/>
                </p:cNvSpPr>
                <p:nvPr/>
              </p:nvSpPr>
              <p:spPr bwMode="auto">
                <a:xfrm>
                  <a:off x="667" y="196"/>
                  <a:ext cx="345" cy="652"/>
                </a:xfrm>
                <a:custGeom>
                  <a:avLst/>
                  <a:gdLst>
                    <a:gd name="T0" fmla="*/ 29 w 345"/>
                    <a:gd name="T1" fmla="*/ 0 h 652"/>
                    <a:gd name="T2" fmla="*/ 0 w 345"/>
                    <a:gd name="T3" fmla="*/ 54 h 652"/>
                    <a:gd name="T4" fmla="*/ 58 w 345"/>
                    <a:gd name="T5" fmla="*/ 190 h 652"/>
                    <a:gd name="T6" fmla="*/ 29 w 345"/>
                    <a:gd name="T7" fmla="*/ 272 h 652"/>
                    <a:gd name="T8" fmla="*/ 58 w 345"/>
                    <a:gd name="T9" fmla="*/ 272 h 652"/>
                    <a:gd name="T10" fmla="*/ 58 w 345"/>
                    <a:gd name="T11" fmla="*/ 652 h 652"/>
                    <a:gd name="T12" fmla="*/ 259 w 345"/>
                    <a:gd name="T13" fmla="*/ 652 h 652"/>
                    <a:gd name="T14" fmla="*/ 259 w 345"/>
                    <a:gd name="T15" fmla="*/ 597 h 652"/>
                    <a:gd name="T16" fmla="*/ 345 w 345"/>
                    <a:gd name="T17" fmla="*/ 597 h 652"/>
                    <a:gd name="T18" fmla="*/ 316 w 345"/>
                    <a:gd name="T19" fmla="*/ 461 h 652"/>
                    <a:gd name="T20" fmla="*/ 316 w 345"/>
                    <a:gd name="T21" fmla="*/ 326 h 652"/>
                    <a:gd name="T22" fmla="*/ 259 w 345"/>
                    <a:gd name="T23" fmla="*/ 326 h 652"/>
                    <a:gd name="T24" fmla="*/ 259 w 345"/>
                    <a:gd name="T25" fmla="*/ 0 h 652"/>
                    <a:gd name="T26" fmla="*/ 29 w 345"/>
                    <a:gd name="T27" fmla="*/ 0 h 6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5"/>
                    <a:gd name="T43" fmla="*/ 0 h 652"/>
                    <a:gd name="T44" fmla="*/ 345 w 345"/>
                    <a:gd name="T45" fmla="*/ 652 h 6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5" h="652">
                      <a:moveTo>
                        <a:pt x="29" y="0"/>
                      </a:moveTo>
                      <a:lnTo>
                        <a:pt x="0" y="54"/>
                      </a:lnTo>
                      <a:lnTo>
                        <a:pt x="58" y="190"/>
                      </a:lnTo>
                      <a:lnTo>
                        <a:pt x="29" y="272"/>
                      </a:lnTo>
                      <a:lnTo>
                        <a:pt x="58" y="272"/>
                      </a:lnTo>
                      <a:lnTo>
                        <a:pt x="58" y="652"/>
                      </a:lnTo>
                      <a:lnTo>
                        <a:pt x="259" y="652"/>
                      </a:lnTo>
                      <a:lnTo>
                        <a:pt x="259" y="597"/>
                      </a:lnTo>
                      <a:lnTo>
                        <a:pt x="345" y="597"/>
                      </a:lnTo>
                      <a:lnTo>
                        <a:pt x="316" y="461"/>
                      </a:lnTo>
                      <a:lnTo>
                        <a:pt x="316" y="326"/>
                      </a:lnTo>
                      <a:lnTo>
                        <a:pt x="259" y="326"/>
                      </a:lnTo>
                      <a:lnTo>
                        <a:pt x="259" y="0"/>
                      </a:lnTo>
                      <a:lnTo>
                        <a:pt x="29"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62" name="Group 446"/>
              <p:cNvGrpSpPr>
                <a:grpSpLocks/>
              </p:cNvGrpSpPr>
              <p:nvPr/>
            </p:nvGrpSpPr>
            <p:grpSpPr bwMode="auto">
              <a:xfrm>
                <a:off x="927" y="196"/>
                <a:ext cx="486" cy="461"/>
                <a:chOff x="927" y="196"/>
                <a:chExt cx="486" cy="461"/>
              </a:xfrm>
            </p:grpSpPr>
            <p:sp>
              <p:nvSpPr>
                <p:cNvPr id="2391" name="Freeform 447"/>
                <p:cNvSpPr>
                  <a:spLocks/>
                </p:cNvSpPr>
                <p:nvPr/>
              </p:nvSpPr>
              <p:spPr bwMode="auto">
                <a:xfrm>
                  <a:off x="929" y="196"/>
                  <a:ext cx="484" cy="461"/>
                </a:xfrm>
                <a:custGeom>
                  <a:avLst/>
                  <a:gdLst>
                    <a:gd name="T0" fmla="*/ 0 w 486"/>
                    <a:gd name="T1" fmla="*/ 0 h 461"/>
                    <a:gd name="T2" fmla="*/ 0 w 486"/>
                    <a:gd name="T3" fmla="*/ 326 h 461"/>
                    <a:gd name="T4" fmla="*/ 57 w 486"/>
                    <a:gd name="T5" fmla="*/ 326 h 461"/>
                    <a:gd name="T6" fmla="*/ 57 w 486"/>
                    <a:gd name="T7" fmla="*/ 461 h 461"/>
                    <a:gd name="T8" fmla="*/ 343 w 486"/>
                    <a:gd name="T9" fmla="*/ 461 h 461"/>
                    <a:gd name="T10" fmla="*/ 343 w 486"/>
                    <a:gd name="T11" fmla="*/ 379 h 461"/>
                    <a:gd name="T12" fmla="*/ 371 w 486"/>
                    <a:gd name="T13" fmla="*/ 326 h 461"/>
                    <a:gd name="T14" fmla="*/ 371 w 486"/>
                    <a:gd name="T15" fmla="*/ 272 h 461"/>
                    <a:gd name="T16" fmla="*/ 486 w 486"/>
                    <a:gd name="T17" fmla="*/ 272 h 461"/>
                    <a:gd name="T18" fmla="*/ 486 w 486"/>
                    <a:gd name="T19" fmla="*/ 0 h 461"/>
                    <a:gd name="T20" fmla="*/ 0 w 486"/>
                    <a:gd name="T21" fmla="*/ 0 h 4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6"/>
                    <a:gd name="T34" fmla="*/ 0 h 461"/>
                    <a:gd name="T35" fmla="*/ 486 w 486"/>
                    <a:gd name="T36" fmla="*/ 461 h 4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6" h="461">
                      <a:moveTo>
                        <a:pt x="0" y="0"/>
                      </a:moveTo>
                      <a:lnTo>
                        <a:pt x="0" y="326"/>
                      </a:lnTo>
                      <a:lnTo>
                        <a:pt x="57" y="326"/>
                      </a:lnTo>
                      <a:lnTo>
                        <a:pt x="57" y="461"/>
                      </a:lnTo>
                      <a:lnTo>
                        <a:pt x="343" y="461"/>
                      </a:lnTo>
                      <a:lnTo>
                        <a:pt x="343" y="379"/>
                      </a:lnTo>
                      <a:lnTo>
                        <a:pt x="371" y="326"/>
                      </a:lnTo>
                      <a:lnTo>
                        <a:pt x="371" y="272"/>
                      </a:lnTo>
                      <a:lnTo>
                        <a:pt x="486" y="272"/>
                      </a:lnTo>
                      <a:lnTo>
                        <a:pt x="486" y="0"/>
                      </a:lnTo>
                      <a:lnTo>
                        <a:pt x="0" y="0"/>
                      </a:lnTo>
                      <a:close/>
                    </a:path>
                  </a:pathLst>
                </a:custGeom>
                <a:solidFill>
                  <a:schemeClr val="accent6">
                    <a:lumMod val="40000"/>
                    <a:lumOff val="60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94" name="Freeform 448"/>
                <p:cNvSpPr>
                  <a:spLocks/>
                </p:cNvSpPr>
                <p:nvPr/>
              </p:nvSpPr>
              <p:spPr bwMode="auto">
                <a:xfrm>
                  <a:off x="927" y="196"/>
                  <a:ext cx="486" cy="461"/>
                </a:xfrm>
                <a:custGeom>
                  <a:avLst/>
                  <a:gdLst>
                    <a:gd name="T0" fmla="*/ 0 w 486"/>
                    <a:gd name="T1" fmla="*/ 0 h 461"/>
                    <a:gd name="T2" fmla="*/ 0 w 486"/>
                    <a:gd name="T3" fmla="*/ 326 h 461"/>
                    <a:gd name="T4" fmla="*/ 57 w 486"/>
                    <a:gd name="T5" fmla="*/ 326 h 461"/>
                    <a:gd name="T6" fmla="*/ 57 w 486"/>
                    <a:gd name="T7" fmla="*/ 461 h 461"/>
                    <a:gd name="T8" fmla="*/ 343 w 486"/>
                    <a:gd name="T9" fmla="*/ 461 h 461"/>
                    <a:gd name="T10" fmla="*/ 343 w 486"/>
                    <a:gd name="T11" fmla="*/ 379 h 461"/>
                    <a:gd name="T12" fmla="*/ 371 w 486"/>
                    <a:gd name="T13" fmla="*/ 326 h 461"/>
                    <a:gd name="T14" fmla="*/ 371 w 486"/>
                    <a:gd name="T15" fmla="*/ 272 h 461"/>
                    <a:gd name="T16" fmla="*/ 486 w 486"/>
                    <a:gd name="T17" fmla="*/ 272 h 461"/>
                    <a:gd name="T18" fmla="*/ 486 w 486"/>
                    <a:gd name="T19" fmla="*/ 0 h 461"/>
                    <a:gd name="T20" fmla="*/ 0 w 486"/>
                    <a:gd name="T21" fmla="*/ 0 h 4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6"/>
                    <a:gd name="T34" fmla="*/ 0 h 461"/>
                    <a:gd name="T35" fmla="*/ 486 w 486"/>
                    <a:gd name="T36" fmla="*/ 461 h 4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6" h="461">
                      <a:moveTo>
                        <a:pt x="0" y="0"/>
                      </a:moveTo>
                      <a:lnTo>
                        <a:pt x="0" y="326"/>
                      </a:lnTo>
                      <a:lnTo>
                        <a:pt x="57" y="326"/>
                      </a:lnTo>
                      <a:lnTo>
                        <a:pt x="57" y="461"/>
                      </a:lnTo>
                      <a:lnTo>
                        <a:pt x="343" y="461"/>
                      </a:lnTo>
                      <a:lnTo>
                        <a:pt x="343" y="379"/>
                      </a:lnTo>
                      <a:lnTo>
                        <a:pt x="371" y="326"/>
                      </a:lnTo>
                      <a:lnTo>
                        <a:pt x="371" y="272"/>
                      </a:lnTo>
                      <a:lnTo>
                        <a:pt x="486" y="272"/>
                      </a:lnTo>
                      <a:lnTo>
                        <a:pt x="486"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63" name="Group 449"/>
              <p:cNvGrpSpPr>
                <a:grpSpLocks/>
              </p:cNvGrpSpPr>
              <p:nvPr/>
            </p:nvGrpSpPr>
            <p:grpSpPr bwMode="auto">
              <a:xfrm>
                <a:off x="152" y="902"/>
                <a:ext cx="658" cy="488"/>
                <a:chOff x="152" y="902"/>
                <a:chExt cx="658" cy="488"/>
              </a:xfrm>
            </p:grpSpPr>
            <p:sp>
              <p:nvSpPr>
                <p:cNvPr id="2389" name="Freeform 450"/>
                <p:cNvSpPr>
                  <a:spLocks/>
                </p:cNvSpPr>
                <p:nvPr/>
              </p:nvSpPr>
              <p:spPr bwMode="auto">
                <a:xfrm>
                  <a:off x="152" y="902"/>
                  <a:ext cx="660" cy="488"/>
                </a:xfrm>
                <a:custGeom>
                  <a:avLst/>
                  <a:gdLst>
                    <a:gd name="T0" fmla="*/ 0 w 658"/>
                    <a:gd name="T1" fmla="*/ 136 h 488"/>
                    <a:gd name="T2" fmla="*/ 0 w 658"/>
                    <a:gd name="T3" fmla="*/ 352 h 488"/>
                    <a:gd name="T4" fmla="*/ 171 w 658"/>
                    <a:gd name="T5" fmla="*/ 488 h 488"/>
                    <a:gd name="T6" fmla="*/ 572 w 658"/>
                    <a:gd name="T7" fmla="*/ 488 h 488"/>
                    <a:gd name="T8" fmla="*/ 572 w 658"/>
                    <a:gd name="T9" fmla="*/ 407 h 488"/>
                    <a:gd name="T10" fmla="*/ 658 w 658"/>
                    <a:gd name="T11" fmla="*/ 407 h 488"/>
                    <a:gd name="T12" fmla="*/ 486 w 658"/>
                    <a:gd name="T13" fmla="*/ 245 h 488"/>
                    <a:gd name="T14" fmla="*/ 515 w 658"/>
                    <a:gd name="T15" fmla="*/ 218 h 488"/>
                    <a:gd name="T16" fmla="*/ 486 w 658"/>
                    <a:gd name="T17" fmla="*/ 163 h 488"/>
                    <a:gd name="T18" fmla="*/ 429 w 658"/>
                    <a:gd name="T19" fmla="*/ 109 h 488"/>
                    <a:gd name="T20" fmla="*/ 371 w 658"/>
                    <a:gd name="T21" fmla="*/ 27 h 488"/>
                    <a:gd name="T22" fmla="*/ 229 w 658"/>
                    <a:gd name="T23" fmla="*/ 0 h 488"/>
                    <a:gd name="T24" fmla="*/ 114 w 658"/>
                    <a:gd name="T25" fmla="*/ 136 h 488"/>
                    <a:gd name="T26" fmla="*/ 0 w 658"/>
                    <a:gd name="T27" fmla="*/ 136 h 4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8"/>
                    <a:gd name="T43" fmla="*/ 0 h 488"/>
                    <a:gd name="T44" fmla="*/ 658 w 658"/>
                    <a:gd name="T45" fmla="*/ 488 h 4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8" h="488">
                      <a:moveTo>
                        <a:pt x="0" y="136"/>
                      </a:moveTo>
                      <a:lnTo>
                        <a:pt x="0" y="352"/>
                      </a:lnTo>
                      <a:lnTo>
                        <a:pt x="171" y="488"/>
                      </a:lnTo>
                      <a:lnTo>
                        <a:pt x="572" y="488"/>
                      </a:lnTo>
                      <a:lnTo>
                        <a:pt x="572" y="407"/>
                      </a:lnTo>
                      <a:lnTo>
                        <a:pt x="658" y="407"/>
                      </a:lnTo>
                      <a:lnTo>
                        <a:pt x="486" y="245"/>
                      </a:lnTo>
                      <a:lnTo>
                        <a:pt x="515" y="218"/>
                      </a:lnTo>
                      <a:lnTo>
                        <a:pt x="486" y="163"/>
                      </a:lnTo>
                      <a:lnTo>
                        <a:pt x="429" y="109"/>
                      </a:lnTo>
                      <a:lnTo>
                        <a:pt x="371" y="27"/>
                      </a:lnTo>
                      <a:lnTo>
                        <a:pt x="229" y="0"/>
                      </a:lnTo>
                      <a:lnTo>
                        <a:pt x="114" y="136"/>
                      </a:lnTo>
                      <a:lnTo>
                        <a:pt x="0" y="136"/>
                      </a:lnTo>
                      <a:close/>
                    </a:path>
                  </a:pathLst>
                </a:custGeom>
                <a:solidFill>
                  <a:schemeClr val="accent6">
                    <a:lumMod val="40000"/>
                    <a:lumOff val="60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2" name="Freeform 451"/>
                <p:cNvSpPr>
                  <a:spLocks/>
                </p:cNvSpPr>
                <p:nvPr/>
              </p:nvSpPr>
              <p:spPr bwMode="auto">
                <a:xfrm>
                  <a:off x="152" y="902"/>
                  <a:ext cx="658" cy="488"/>
                </a:xfrm>
                <a:custGeom>
                  <a:avLst/>
                  <a:gdLst>
                    <a:gd name="T0" fmla="*/ 0 w 658"/>
                    <a:gd name="T1" fmla="*/ 136 h 488"/>
                    <a:gd name="T2" fmla="*/ 0 w 658"/>
                    <a:gd name="T3" fmla="*/ 352 h 488"/>
                    <a:gd name="T4" fmla="*/ 171 w 658"/>
                    <a:gd name="T5" fmla="*/ 488 h 488"/>
                    <a:gd name="T6" fmla="*/ 572 w 658"/>
                    <a:gd name="T7" fmla="*/ 488 h 488"/>
                    <a:gd name="T8" fmla="*/ 572 w 658"/>
                    <a:gd name="T9" fmla="*/ 407 h 488"/>
                    <a:gd name="T10" fmla="*/ 658 w 658"/>
                    <a:gd name="T11" fmla="*/ 407 h 488"/>
                    <a:gd name="T12" fmla="*/ 486 w 658"/>
                    <a:gd name="T13" fmla="*/ 245 h 488"/>
                    <a:gd name="T14" fmla="*/ 515 w 658"/>
                    <a:gd name="T15" fmla="*/ 218 h 488"/>
                    <a:gd name="T16" fmla="*/ 486 w 658"/>
                    <a:gd name="T17" fmla="*/ 163 h 488"/>
                    <a:gd name="T18" fmla="*/ 429 w 658"/>
                    <a:gd name="T19" fmla="*/ 109 h 488"/>
                    <a:gd name="T20" fmla="*/ 371 w 658"/>
                    <a:gd name="T21" fmla="*/ 27 h 488"/>
                    <a:gd name="T22" fmla="*/ 229 w 658"/>
                    <a:gd name="T23" fmla="*/ 0 h 488"/>
                    <a:gd name="T24" fmla="*/ 114 w 658"/>
                    <a:gd name="T25" fmla="*/ 136 h 488"/>
                    <a:gd name="T26" fmla="*/ 0 w 658"/>
                    <a:gd name="T27" fmla="*/ 136 h 4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8"/>
                    <a:gd name="T43" fmla="*/ 0 h 488"/>
                    <a:gd name="T44" fmla="*/ 658 w 658"/>
                    <a:gd name="T45" fmla="*/ 488 h 4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8" h="488">
                      <a:moveTo>
                        <a:pt x="0" y="136"/>
                      </a:moveTo>
                      <a:lnTo>
                        <a:pt x="0" y="352"/>
                      </a:lnTo>
                      <a:lnTo>
                        <a:pt x="171" y="488"/>
                      </a:lnTo>
                      <a:lnTo>
                        <a:pt x="572" y="488"/>
                      </a:lnTo>
                      <a:lnTo>
                        <a:pt x="572" y="407"/>
                      </a:lnTo>
                      <a:lnTo>
                        <a:pt x="658" y="407"/>
                      </a:lnTo>
                      <a:lnTo>
                        <a:pt x="486" y="245"/>
                      </a:lnTo>
                      <a:lnTo>
                        <a:pt x="515" y="218"/>
                      </a:lnTo>
                      <a:lnTo>
                        <a:pt x="486" y="163"/>
                      </a:lnTo>
                      <a:lnTo>
                        <a:pt x="429" y="109"/>
                      </a:lnTo>
                      <a:lnTo>
                        <a:pt x="371" y="27"/>
                      </a:lnTo>
                      <a:lnTo>
                        <a:pt x="229" y="0"/>
                      </a:lnTo>
                      <a:lnTo>
                        <a:pt x="114" y="136"/>
                      </a:lnTo>
                      <a:lnTo>
                        <a:pt x="0" y="136"/>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64" name="Group 452"/>
              <p:cNvGrpSpPr>
                <a:grpSpLocks/>
              </p:cNvGrpSpPr>
              <p:nvPr/>
            </p:nvGrpSpPr>
            <p:grpSpPr bwMode="auto">
              <a:xfrm>
                <a:off x="580" y="1010"/>
                <a:ext cx="462" cy="352"/>
                <a:chOff x="580" y="1010"/>
                <a:chExt cx="462" cy="352"/>
              </a:xfrm>
            </p:grpSpPr>
            <p:sp>
              <p:nvSpPr>
                <p:cNvPr id="2387" name="Freeform 453"/>
                <p:cNvSpPr>
                  <a:spLocks/>
                </p:cNvSpPr>
                <p:nvPr/>
              </p:nvSpPr>
              <p:spPr bwMode="auto">
                <a:xfrm>
                  <a:off x="578" y="1010"/>
                  <a:ext cx="462" cy="350"/>
                </a:xfrm>
                <a:custGeom>
                  <a:avLst/>
                  <a:gdLst>
                    <a:gd name="T0" fmla="*/ 0 w 462"/>
                    <a:gd name="T1" fmla="*/ 0 h 352"/>
                    <a:gd name="T2" fmla="*/ 58 w 462"/>
                    <a:gd name="T3" fmla="*/ 55 h 352"/>
                    <a:gd name="T4" fmla="*/ 87 w 462"/>
                    <a:gd name="T5" fmla="*/ 109 h 352"/>
                    <a:gd name="T6" fmla="*/ 58 w 462"/>
                    <a:gd name="T7" fmla="*/ 136 h 352"/>
                    <a:gd name="T8" fmla="*/ 231 w 462"/>
                    <a:gd name="T9" fmla="*/ 298 h 352"/>
                    <a:gd name="T10" fmla="*/ 260 w 462"/>
                    <a:gd name="T11" fmla="*/ 352 h 352"/>
                    <a:gd name="T12" fmla="*/ 347 w 462"/>
                    <a:gd name="T13" fmla="*/ 352 h 352"/>
                    <a:gd name="T14" fmla="*/ 347 w 462"/>
                    <a:gd name="T15" fmla="*/ 271 h 352"/>
                    <a:gd name="T16" fmla="*/ 462 w 462"/>
                    <a:gd name="T17" fmla="*/ 271 h 352"/>
                    <a:gd name="T18" fmla="*/ 404 w 462"/>
                    <a:gd name="T19" fmla="*/ 82 h 352"/>
                    <a:gd name="T20" fmla="*/ 375 w 462"/>
                    <a:gd name="T21" fmla="*/ 0 h 352"/>
                    <a:gd name="T22" fmla="*/ 0 w 462"/>
                    <a:gd name="T23" fmla="*/ 0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2"/>
                    <a:gd name="T37" fmla="*/ 0 h 352"/>
                    <a:gd name="T38" fmla="*/ 462 w 462"/>
                    <a:gd name="T39" fmla="*/ 352 h 3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2" h="352">
                      <a:moveTo>
                        <a:pt x="0" y="0"/>
                      </a:moveTo>
                      <a:lnTo>
                        <a:pt x="58" y="55"/>
                      </a:lnTo>
                      <a:lnTo>
                        <a:pt x="87" y="109"/>
                      </a:lnTo>
                      <a:lnTo>
                        <a:pt x="58" y="136"/>
                      </a:lnTo>
                      <a:lnTo>
                        <a:pt x="231" y="298"/>
                      </a:lnTo>
                      <a:lnTo>
                        <a:pt x="260" y="352"/>
                      </a:lnTo>
                      <a:lnTo>
                        <a:pt x="347" y="352"/>
                      </a:lnTo>
                      <a:lnTo>
                        <a:pt x="347" y="271"/>
                      </a:lnTo>
                      <a:lnTo>
                        <a:pt x="462" y="271"/>
                      </a:lnTo>
                      <a:lnTo>
                        <a:pt x="404" y="82"/>
                      </a:lnTo>
                      <a:lnTo>
                        <a:pt x="375" y="0"/>
                      </a:lnTo>
                      <a:lnTo>
                        <a:pt x="0" y="0"/>
                      </a:lnTo>
                      <a:close/>
                    </a:path>
                  </a:pathLst>
                </a:custGeom>
                <a:solidFill>
                  <a:schemeClr val="accent6">
                    <a:lumMod val="40000"/>
                    <a:lumOff val="60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0" name="Freeform 454"/>
                <p:cNvSpPr>
                  <a:spLocks/>
                </p:cNvSpPr>
                <p:nvPr/>
              </p:nvSpPr>
              <p:spPr bwMode="auto">
                <a:xfrm>
                  <a:off x="580" y="1010"/>
                  <a:ext cx="462" cy="352"/>
                </a:xfrm>
                <a:custGeom>
                  <a:avLst/>
                  <a:gdLst>
                    <a:gd name="T0" fmla="*/ 0 w 462"/>
                    <a:gd name="T1" fmla="*/ 0 h 352"/>
                    <a:gd name="T2" fmla="*/ 58 w 462"/>
                    <a:gd name="T3" fmla="*/ 55 h 352"/>
                    <a:gd name="T4" fmla="*/ 87 w 462"/>
                    <a:gd name="T5" fmla="*/ 109 h 352"/>
                    <a:gd name="T6" fmla="*/ 58 w 462"/>
                    <a:gd name="T7" fmla="*/ 136 h 352"/>
                    <a:gd name="T8" fmla="*/ 231 w 462"/>
                    <a:gd name="T9" fmla="*/ 298 h 352"/>
                    <a:gd name="T10" fmla="*/ 260 w 462"/>
                    <a:gd name="T11" fmla="*/ 352 h 352"/>
                    <a:gd name="T12" fmla="*/ 347 w 462"/>
                    <a:gd name="T13" fmla="*/ 352 h 352"/>
                    <a:gd name="T14" fmla="*/ 347 w 462"/>
                    <a:gd name="T15" fmla="*/ 271 h 352"/>
                    <a:gd name="T16" fmla="*/ 462 w 462"/>
                    <a:gd name="T17" fmla="*/ 271 h 352"/>
                    <a:gd name="T18" fmla="*/ 404 w 462"/>
                    <a:gd name="T19" fmla="*/ 82 h 352"/>
                    <a:gd name="T20" fmla="*/ 375 w 462"/>
                    <a:gd name="T21" fmla="*/ 0 h 352"/>
                    <a:gd name="T22" fmla="*/ 0 w 462"/>
                    <a:gd name="T23" fmla="*/ 0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2"/>
                    <a:gd name="T37" fmla="*/ 0 h 352"/>
                    <a:gd name="T38" fmla="*/ 462 w 462"/>
                    <a:gd name="T39" fmla="*/ 352 h 3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2" h="352">
                      <a:moveTo>
                        <a:pt x="0" y="0"/>
                      </a:moveTo>
                      <a:lnTo>
                        <a:pt x="58" y="55"/>
                      </a:lnTo>
                      <a:lnTo>
                        <a:pt x="87" y="109"/>
                      </a:lnTo>
                      <a:lnTo>
                        <a:pt x="58" y="136"/>
                      </a:lnTo>
                      <a:lnTo>
                        <a:pt x="231" y="298"/>
                      </a:lnTo>
                      <a:lnTo>
                        <a:pt x="260" y="352"/>
                      </a:lnTo>
                      <a:lnTo>
                        <a:pt x="347" y="352"/>
                      </a:lnTo>
                      <a:lnTo>
                        <a:pt x="347" y="271"/>
                      </a:lnTo>
                      <a:lnTo>
                        <a:pt x="462" y="271"/>
                      </a:lnTo>
                      <a:lnTo>
                        <a:pt x="404" y="82"/>
                      </a:lnTo>
                      <a:lnTo>
                        <a:pt x="375"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65" name="Group 455"/>
              <p:cNvGrpSpPr>
                <a:grpSpLocks/>
              </p:cNvGrpSpPr>
              <p:nvPr/>
            </p:nvGrpSpPr>
            <p:grpSpPr bwMode="auto">
              <a:xfrm>
                <a:off x="754" y="657"/>
                <a:ext cx="601" cy="435"/>
                <a:chOff x="754" y="657"/>
                <a:chExt cx="601" cy="435"/>
              </a:xfrm>
            </p:grpSpPr>
            <p:sp>
              <p:nvSpPr>
                <p:cNvPr id="2385" name="Freeform 456"/>
                <p:cNvSpPr>
                  <a:spLocks/>
                </p:cNvSpPr>
                <p:nvPr/>
              </p:nvSpPr>
              <p:spPr bwMode="auto">
                <a:xfrm>
                  <a:off x="754" y="657"/>
                  <a:ext cx="601" cy="435"/>
                </a:xfrm>
                <a:custGeom>
                  <a:avLst/>
                  <a:gdLst>
                    <a:gd name="T0" fmla="*/ 28 w 601"/>
                    <a:gd name="T1" fmla="*/ 190 h 435"/>
                    <a:gd name="T2" fmla="*/ 0 w 601"/>
                    <a:gd name="T3" fmla="*/ 217 h 435"/>
                    <a:gd name="T4" fmla="*/ 0 w 601"/>
                    <a:gd name="T5" fmla="*/ 353 h 435"/>
                    <a:gd name="T6" fmla="*/ 201 w 601"/>
                    <a:gd name="T7" fmla="*/ 353 h 435"/>
                    <a:gd name="T8" fmla="*/ 229 w 601"/>
                    <a:gd name="T9" fmla="*/ 435 h 435"/>
                    <a:gd name="T10" fmla="*/ 544 w 601"/>
                    <a:gd name="T11" fmla="*/ 435 h 435"/>
                    <a:gd name="T12" fmla="*/ 601 w 601"/>
                    <a:gd name="T13" fmla="*/ 353 h 435"/>
                    <a:gd name="T14" fmla="*/ 601 w 601"/>
                    <a:gd name="T15" fmla="*/ 136 h 435"/>
                    <a:gd name="T16" fmla="*/ 515 w 601"/>
                    <a:gd name="T17" fmla="*/ 136 h 435"/>
                    <a:gd name="T18" fmla="*/ 515 w 601"/>
                    <a:gd name="T19" fmla="*/ 0 h 435"/>
                    <a:gd name="T20" fmla="*/ 229 w 601"/>
                    <a:gd name="T21" fmla="*/ 0 h 435"/>
                    <a:gd name="T22" fmla="*/ 258 w 601"/>
                    <a:gd name="T23" fmla="*/ 136 h 435"/>
                    <a:gd name="T24" fmla="*/ 172 w 601"/>
                    <a:gd name="T25" fmla="*/ 136 h 435"/>
                    <a:gd name="T26" fmla="*/ 172 w 601"/>
                    <a:gd name="T27" fmla="*/ 190 h 435"/>
                    <a:gd name="T28" fmla="*/ 28 w 601"/>
                    <a:gd name="T29" fmla="*/ 19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1"/>
                    <a:gd name="T46" fmla="*/ 0 h 435"/>
                    <a:gd name="T47" fmla="*/ 601 w 601"/>
                    <a:gd name="T48" fmla="*/ 435 h 4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1" h="435">
                      <a:moveTo>
                        <a:pt x="28" y="190"/>
                      </a:moveTo>
                      <a:lnTo>
                        <a:pt x="0" y="217"/>
                      </a:lnTo>
                      <a:lnTo>
                        <a:pt x="0" y="353"/>
                      </a:lnTo>
                      <a:lnTo>
                        <a:pt x="201" y="353"/>
                      </a:lnTo>
                      <a:lnTo>
                        <a:pt x="229" y="435"/>
                      </a:lnTo>
                      <a:lnTo>
                        <a:pt x="544" y="435"/>
                      </a:lnTo>
                      <a:lnTo>
                        <a:pt x="601" y="353"/>
                      </a:lnTo>
                      <a:lnTo>
                        <a:pt x="601" y="136"/>
                      </a:lnTo>
                      <a:lnTo>
                        <a:pt x="515" y="136"/>
                      </a:lnTo>
                      <a:lnTo>
                        <a:pt x="515" y="0"/>
                      </a:lnTo>
                      <a:lnTo>
                        <a:pt x="229" y="0"/>
                      </a:lnTo>
                      <a:lnTo>
                        <a:pt x="258" y="136"/>
                      </a:lnTo>
                      <a:lnTo>
                        <a:pt x="172" y="136"/>
                      </a:lnTo>
                      <a:lnTo>
                        <a:pt x="172" y="190"/>
                      </a:lnTo>
                      <a:lnTo>
                        <a:pt x="28" y="190"/>
                      </a:lnTo>
                      <a:close/>
                    </a:path>
                  </a:pathLst>
                </a:custGeom>
                <a:solidFill>
                  <a:schemeClr val="accent6">
                    <a:lumMod val="40000"/>
                    <a:lumOff val="60000"/>
                  </a:schemeClr>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88" name="Freeform 457"/>
                <p:cNvSpPr>
                  <a:spLocks/>
                </p:cNvSpPr>
                <p:nvPr/>
              </p:nvSpPr>
              <p:spPr bwMode="auto">
                <a:xfrm>
                  <a:off x="754" y="657"/>
                  <a:ext cx="601" cy="435"/>
                </a:xfrm>
                <a:custGeom>
                  <a:avLst/>
                  <a:gdLst>
                    <a:gd name="T0" fmla="*/ 28 w 601"/>
                    <a:gd name="T1" fmla="*/ 190 h 435"/>
                    <a:gd name="T2" fmla="*/ 0 w 601"/>
                    <a:gd name="T3" fmla="*/ 217 h 435"/>
                    <a:gd name="T4" fmla="*/ 0 w 601"/>
                    <a:gd name="T5" fmla="*/ 353 h 435"/>
                    <a:gd name="T6" fmla="*/ 201 w 601"/>
                    <a:gd name="T7" fmla="*/ 353 h 435"/>
                    <a:gd name="T8" fmla="*/ 229 w 601"/>
                    <a:gd name="T9" fmla="*/ 435 h 435"/>
                    <a:gd name="T10" fmla="*/ 544 w 601"/>
                    <a:gd name="T11" fmla="*/ 435 h 435"/>
                    <a:gd name="T12" fmla="*/ 601 w 601"/>
                    <a:gd name="T13" fmla="*/ 353 h 435"/>
                    <a:gd name="T14" fmla="*/ 601 w 601"/>
                    <a:gd name="T15" fmla="*/ 136 h 435"/>
                    <a:gd name="T16" fmla="*/ 515 w 601"/>
                    <a:gd name="T17" fmla="*/ 136 h 435"/>
                    <a:gd name="T18" fmla="*/ 515 w 601"/>
                    <a:gd name="T19" fmla="*/ 0 h 435"/>
                    <a:gd name="T20" fmla="*/ 229 w 601"/>
                    <a:gd name="T21" fmla="*/ 0 h 435"/>
                    <a:gd name="T22" fmla="*/ 258 w 601"/>
                    <a:gd name="T23" fmla="*/ 136 h 435"/>
                    <a:gd name="T24" fmla="*/ 172 w 601"/>
                    <a:gd name="T25" fmla="*/ 136 h 435"/>
                    <a:gd name="T26" fmla="*/ 172 w 601"/>
                    <a:gd name="T27" fmla="*/ 190 h 435"/>
                    <a:gd name="T28" fmla="*/ 28 w 601"/>
                    <a:gd name="T29" fmla="*/ 190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1"/>
                    <a:gd name="T46" fmla="*/ 0 h 435"/>
                    <a:gd name="T47" fmla="*/ 601 w 601"/>
                    <a:gd name="T48" fmla="*/ 435 h 4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1" h="435">
                      <a:moveTo>
                        <a:pt x="28" y="190"/>
                      </a:moveTo>
                      <a:lnTo>
                        <a:pt x="0" y="217"/>
                      </a:lnTo>
                      <a:lnTo>
                        <a:pt x="0" y="353"/>
                      </a:lnTo>
                      <a:lnTo>
                        <a:pt x="201" y="353"/>
                      </a:lnTo>
                      <a:lnTo>
                        <a:pt x="229" y="435"/>
                      </a:lnTo>
                      <a:lnTo>
                        <a:pt x="544" y="435"/>
                      </a:lnTo>
                      <a:lnTo>
                        <a:pt x="601" y="353"/>
                      </a:lnTo>
                      <a:lnTo>
                        <a:pt x="601" y="136"/>
                      </a:lnTo>
                      <a:lnTo>
                        <a:pt x="515" y="136"/>
                      </a:lnTo>
                      <a:lnTo>
                        <a:pt x="515" y="0"/>
                      </a:lnTo>
                      <a:lnTo>
                        <a:pt x="229" y="0"/>
                      </a:lnTo>
                      <a:lnTo>
                        <a:pt x="258" y="136"/>
                      </a:lnTo>
                      <a:lnTo>
                        <a:pt x="172" y="136"/>
                      </a:lnTo>
                      <a:lnTo>
                        <a:pt x="172" y="190"/>
                      </a:lnTo>
                      <a:lnTo>
                        <a:pt x="28" y="19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66" name="Rectangle 458"/>
              <p:cNvSpPr>
                <a:spLocks noChangeArrowheads="1"/>
              </p:cNvSpPr>
              <p:nvPr/>
            </p:nvSpPr>
            <p:spPr bwMode="auto">
              <a:xfrm>
                <a:off x="205" y="628"/>
                <a:ext cx="264"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Calibri" panose="020F0502020204030204"/>
                    <a:ea typeface="+mn-ea"/>
                    <a:cs typeface="+mn-cs"/>
                  </a:rPr>
                  <a:t>CADDO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7" name="Rectangle 459"/>
              <p:cNvSpPr>
                <a:spLocks noChangeArrowheads="1"/>
              </p:cNvSpPr>
              <p:nvPr/>
            </p:nvSpPr>
            <p:spPr bwMode="auto">
              <a:xfrm>
                <a:off x="443" y="382"/>
                <a:ext cx="29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Calibri" panose="020F0502020204030204"/>
                    <a:ea typeface="+mn-ea"/>
                    <a:cs typeface="+mn-cs"/>
                  </a:rPr>
                  <a:t>BOSSIER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8" name="Rectangle 460"/>
              <p:cNvSpPr>
                <a:spLocks noChangeArrowheads="1"/>
              </p:cNvSpPr>
              <p:nvPr/>
            </p:nvSpPr>
            <p:spPr bwMode="auto">
              <a:xfrm>
                <a:off x="933" y="342"/>
                <a:ext cx="481" cy="103"/>
              </a:xfrm>
              <a:prstGeom prst="rect">
                <a:avLst/>
              </a:prstGeom>
              <a:noFill/>
              <a:ln w="9525">
                <a:noFill/>
                <a:miter lim="800000"/>
                <a:headEnd/>
                <a:tailEnd/>
              </a:ln>
            </p:spPr>
            <p:txBody>
              <a:bodyPr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Calibri" panose="020F0502020204030204"/>
                    <a:ea typeface="+mn-ea"/>
                    <a:cs typeface="+mn-cs"/>
                  </a:rPr>
                  <a:t>CLAIBORNE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9" name="Rectangle 461"/>
              <p:cNvSpPr>
                <a:spLocks noChangeArrowheads="1"/>
              </p:cNvSpPr>
              <p:nvPr/>
            </p:nvSpPr>
            <p:spPr bwMode="auto">
              <a:xfrm>
                <a:off x="335" y="1161"/>
                <a:ext cx="29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DESOTO</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70" name="Rectangle 462"/>
              <p:cNvSpPr>
                <a:spLocks noChangeArrowheads="1"/>
              </p:cNvSpPr>
              <p:nvPr/>
            </p:nvSpPr>
            <p:spPr bwMode="auto">
              <a:xfrm>
                <a:off x="770" y="1107"/>
                <a:ext cx="144"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Calibri" panose="020F0502020204030204"/>
                    <a:ea typeface="+mn-ea"/>
                    <a:cs typeface="+mn-cs"/>
                  </a:rPr>
                  <a:t>RED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1" name="Rectangle 463"/>
              <p:cNvSpPr>
                <a:spLocks noChangeArrowheads="1"/>
              </p:cNvSpPr>
              <p:nvPr/>
            </p:nvSpPr>
            <p:spPr bwMode="auto">
              <a:xfrm>
                <a:off x="770" y="1167"/>
                <a:ext cx="21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Calibri" panose="020F0502020204030204"/>
                    <a:ea typeface="+mn-ea"/>
                    <a:cs typeface="+mn-cs"/>
                  </a:rPr>
                  <a:t>RIVER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2" name="Rectangle 464"/>
              <p:cNvSpPr>
                <a:spLocks noChangeArrowheads="1"/>
              </p:cNvSpPr>
              <p:nvPr/>
            </p:nvSpPr>
            <p:spPr bwMode="auto">
              <a:xfrm>
                <a:off x="892" y="890"/>
                <a:ext cx="35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Calibri" panose="020F0502020204030204"/>
                    <a:ea typeface="+mn-ea"/>
                    <a:cs typeface="+mn-cs"/>
                  </a:rPr>
                  <a:t>BIENVILLE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3" name="Rectangle 465"/>
              <p:cNvSpPr>
                <a:spLocks noChangeArrowheads="1"/>
              </p:cNvSpPr>
              <p:nvPr/>
            </p:nvSpPr>
            <p:spPr bwMode="auto">
              <a:xfrm>
                <a:off x="1065" y="1148"/>
                <a:ext cx="5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4" name="Rectangle 466"/>
              <p:cNvSpPr>
                <a:spLocks noChangeArrowheads="1"/>
              </p:cNvSpPr>
              <p:nvPr/>
            </p:nvSpPr>
            <p:spPr bwMode="auto">
              <a:xfrm>
                <a:off x="1068" y="1208"/>
                <a:ext cx="5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5" name="Rectangle 467"/>
              <p:cNvSpPr>
                <a:spLocks noChangeArrowheads="1"/>
              </p:cNvSpPr>
              <p:nvPr/>
            </p:nvSpPr>
            <p:spPr bwMode="auto">
              <a:xfrm>
                <a:off x="1068" y="1266"/>
                <a:ext cx="4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6" name="Rectangle 468"/>
              <p:cNvSpPr>
                <a:spLocks noChangeArrowheads="1"/>
              </p:cNvSpPr>
              <p:nvPr/>
            </p:nvSpPr>
            <p:spPr bwMode="auto">
              <a:xfrm>
                <a:off x="1065" y="1322"/>
                <a:ext cx="4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7" name="Rectangle 469"/>
              <p:cNvSpPr>
                <a:spLocks noChangeArrowheads="1"/>
              </p:cNvSpPr>
              <p:nvPr/>
            </p:nvSpPr>
            <p:spPr bwMode="auto">
              <a:xfrm>
                <a:off x="1065" y="1380"/>
                <a:ext cx="54"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8" name="Rectangle 470"/>
              <p:cNvSpPr>
                <a:spLocks noChangeArrowheads="1"/>
              </p:cNvSpPr>
              <p:nvPr/>
            </p:nvSpPr>
            <p:spPr bwMode="auto">
              <a:xfrm>
                <a:off x="803" y="269"/>
                <a:ext cx="7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Calibri" panose="020F0502020204030204"/>
                    <a:ea typeface="+mn-ea"/>
                    <a:cs typeface="+mn-cs"/>
                  </a:rPr>
                  <a:t>W</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9" name="Rectangle 471"/>
              <p:cNvSpPr>
                <a:spLocks noChangeArrowheads="1"/>
              </p:cNvSpPr>
              <p:nvPr/>
            </p:nvSpPr>
            <p:spPr bwMode="auto">
              <a:xfrm>
                <a:off x="808" y="325"/>
                <a:ext cx="4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Calibri" panose="020F0502020204030204"/>
                    <a:ea typeface="+mn-ea"/>
                    <a:cs typeface="+mn-cs"/>
                  </a:rPr>
                  <a: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0" name="Rectangle 472"/>
              <p:cNvSpPr>
                <a:spLocks noChangeArrowheads="1"/>
              </p:cNvSpPr>
              <p:nvPr/>
            </p:nvSpPr>
            <p:spPr bwMode="auto">
              <a:xfrm>
                <a:off x="806" y="385"/>
                <a:ext cx="4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Calibri" panose="020F0502020204030204"/>
                    <a:ea typeface="+mn-ea"/>
                    <a:cs typeface="+mn-cs"/>
                  </a:rPr>
                  <a:t>B</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1" name="Rectangle 473"/>
              <p:cNvSpPr>
                <a:spLocks noChangeArrowheads="1"/>
              </p:cNvSpPr>
              <p:nvPr/>
            </p:nvSpPr>
            <p:spPr bwMode="auto">
              <a:xfrm>
                <a:off x="808" y="444"/>
                <a:ext cx="4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Calibri" panose="020F0502020204030204"/>
                    <a:ea typeface="+mn-ea"/>
                    <a:cs typeface="+mn-cs"/>
                  </a:rPr>
                  <a:t>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2" name="Rectangle 474"/>
              <p:cNvSpPr>
                <a:spLocks noChangeArrowheads="1"/>
              </p:cNvSpPr>
              <p:nvPr/>
            </p:nvSpPr>
            <p:spPr bwMode="auto">
              <a:xfrm>
                <a:off x="808" y="502"/>
                <a:ext cx="4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Calibri" panose="020F0502020204030204"/>
                    <a:ea typeface="+mn-ea"/>
                    <a:cs typeface="+mn-cs"/>
                  </a:rPr>
                  <a:t>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3" name="Rectangle 475"/>
              <p:cNvSpPr>
                <a:spLocks noChangeArrowheads="1"/>
              </p:cNvSpPr>
              <p:nvPr/>
            </p:nvSpPr>
            <p:spPr bwMode="auto">
              <a:xfrm>
                <a:off x="808" y="564"/>
                <a:ext cx="4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Calibri" panose="020F0502020204030204"/>
                    <a:ea typeface="+mn-ea"/>
                    <a:cs typeface="+mn-cs"/>
                  </a:rPr>
                  <a: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4" name="Rectangle 476"/>
              <p:cNvSpPr>
                <a:spLocks noChangeArrowheads="1"/>
              </p:cNvSpPr>
              <p:nvPr/>
            </p:nvSpPr>
            <p:spPr bwMode="auto">
              <a:xfrm>
                <a:off x="806" y="621"/>
                <a:ext cx="4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Calibri" panose="020F0502020204030204"/>
                    <a:ea typeface="+mn-ea"/>
                    <a:cs typeface="+mn-cs"/>
                  </a:rPr>
                  <a:t>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5" name="AutoShape 477"/>
              <p:cNvSpPr>
                <a:spLocks noChangeArrowheads="1"/>
              </p:cNvSpPr>
              <p:nvPr/>
            </p:nvSpPr>
            <p:spPr bwMode="auto">
              <a:xfrm>
                <a:off x="379" y="494"/>
                <a:ext cx="105" cy="100"/>
              </a:xfrm>
              <a:prstGeom prst="star5">
                <a:avLst/>
              </a:prstGeom>
              <a:no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6" name="Text Box 478"/>
              <p:cNvSpPr txBox="1">
                <a:spLocks noChangeArrowheads="1"/>
              </p:cNvSpPr>
              <p:nvPr/>
            </p:nvSpPr>
            <p:spPr bwMode="auto">
              <a:xfrm>
                <a:off x="371" y="561"/>
                <a:ext cx="413" cy="672"/>
              </a:xfrm>
              <a:prstGeom prst="rect">
                <a:avLst/>
              </a:prstGeom>
              <a:noFill/>
              <a:ln w="9525">
                <a:noFill/>
                <a:miter lim="800000"/>
                <a:headEnd/>
                <a:tailEnd/>
              </a:ln>
            </p:spPr>
            <p:txBody>
              <a:bodyPr wrap="none" lIns="84894" tIns="42447" rIns="84894" bIns="42447">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7</a:t>
                </a:r>
              </a:p>
            </p:txBody>
          </p:sp>
        </p:grpSp>
        <p:grpSp>
          <p:nvGrpSpPr>
            <p:cNvPr id="2080" name="Group 479"/>
            <p:cNvGrpSpPr>
              <a:grpSpLocks/>
            </p:cNvGrpSpPr>
            <p:nvPr/>
          </p:nvGrpSpPr>
          <p:grpSpPr bwMode="auto">
            <a:xfrm>
              <a:off x="265" y="2367"/>
              <a:ext cx="1334" cy="1356"/>
              <a:chOff x="265" y="2367"/>
              <a:chExt cx="1334" cy="1356"/>
            </a:xfrm>
          </p:grpSpPr>
          <p:grpSp>
            <p:nvGrpSpPr>
              <p:cNvPr id="2289" name="Group 480"/>
              <p:cNvGrpSpPr>
                <a:grpSpLocks/>
              </p:cNvGrpSpPr>
              <p:nvPr/>
            </p:nvGrpSpPr>
            <p:grpSpPr bwMode="auto">
              <a:xfrm>
                <a:off x="495" y="2367"/>
                <a:ext cx="718" cy="515"/>
                <a:chOff x="495" y="2367"/>
                <a:chExt cx="718" cy="515"/>
              </a:xfrm>
            </p:grpSpPr>
            <p:sp>
              <p:nvSpPr>
                <p:cNvPr id="2331" name="Freeform 481"/>
                <p:cNvSpPr>
                  <a:spLocks/>
                </p:cNvSpPr>
                <p:nvPr/>
              </p:nvSpPr>
              <p:spPr bwMode="auto">
                <a:xfrm>
                  <a:off x="495" y="2367"/>
                  <a:ext cx="718" cy="515"/>
                </a:xfrm>
                <a:custGeom>
                  <a:avLst/>
                  <a:gdLst>
                    <a:gd name="T0" fmla="*/ 115 w 718"/>
                    <a:gd name="T1" fmla="*/ 27 h 515"/>
                    <a:gd name="T2" fmla="*/ 173 w 718"/>
                    <a:gd name="T3" fmla="*/ 82 h 515"/>
                    <a:gd name="T4" fmla="*/ 0 w 718"/>
                    <a:gd name="T5" fmla="*/ 325 h 515"/>
                    <a:gd name="T6" fmla="*/ 0 w 718"/>
                    <a:gd name="T7" fmla="*/ 515 h 515"/>
                    <a:gd name="T8" fmla="*/ 230 w 718"/>
                    <a:gd name="T9" fmla="*/ 515 h 515"/>
                    <a:gd name="T10" fmla="*/ 230 w 718"/>
                    <a:gd name="T11" fmla="*/ 407 h 515"/>
                    <a:gd name="T12" fmla="*/ 316 w 718"/>
                    <a:gd name="T13" fmla="*/ 407 h 515"/>
                    <a:gd name="T14" fmla="*/ 316 w 718"/>
                    <a:gd name="T15" fmla="*/ 515 h 515"/>
                    <a:gd name="T16" fmla="*/ 574 w 718"/>
                    <a:gd name="T17" fmla="*/ 515 h 515"/>
                    <a:gd name="T18" fmla="*/ 574 w 718"/>
                    <a:gd name="T19" fmla="*/ 325 h 515"/>
                    <a:gd name="T20" fmla="*/ 718 w 718"/>
                    <a:gd name="T21" fmla="*/ 325 h 515"/>
                    <a:gd name="T22" fmla="*/ 718 w 718"/>
                    <a:gd name="T23" fmla="*/ 0 h 515"/>
                    <a:gd name="T24" fmla="*/ 230 w 718"/>
                    <a:gd name="T25" fmla="*/ 0 h 515"/>
                    <a:gd name="T26" fmla="*/ 115 w 718"/>
                    <a:gd name="T27" fmla="*/ 27 h 5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8"/>
                    <a:gd name="T43" fmla="*/ 0 h 515"/>
                    <a:gd name="T44" fmla="*/ 718 w 718"/>
                    <a:gd name="T45" fmla="*/ 515 h 5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8" h="515">
                      <a:moveTo>
                        <a:pt x="115" y="27"/>
                      </a:moveTo>
                      <a:lnTo>
                        <a:pt x="173" y="82"/>
                      </a:lnTo>
                      <a:lnTo>
                        <a:pt x="0" y="325"/>
                      </a:lnTo>
                      <a:lnTo>
                        <a:pt x="0" y="515"/>
                      </a:lnTo>
                      <a:lnTo>
                        <a:pt x="230" y="515"/>
                      </a:lnTo>
                      <a:lnTo>
                        <a:pt x="230" y="407"/>
                      </a:lnTo>
                      <a:lnTo>
                        <a:pt x="316" y="407"/>
                      </a:lnTo>
                      <a:lnTo>
                        <a:pt x="316" y="515"/>
                      </a:lnTo>
                      <a:lnTo>
                        <a:pt x="574" y="515"/>
                      </a:lnTo>
                      <a:lnTo>
                        <a:pt x="574" y="325"/>
                      </a:lnTo>
                      <a:lnTo>
                        <a:pt x="718" y="325"/>
                      </a:lnTo>
                      <a:lnTo>
                        <a:pt x="718" y="0"/>
                      </a:lnTo>
                      <a:lnTo>
                        <a:pt x="230" y="0"/>
                      </a:lnTo>
                      <a:lnTo>
                        <a:pt x="115" y="27"/>
                      </a:lnTo>
                      <a:close/>
                    </a:path>
                  </a:pathLst>
                </a:custGeom>
                <a:solidFill>
                  <a:srgbClr val="C0C0C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2" name="Freeform 482"/>
                <p:cNvSpPr>
                  <a:spLocks/>
                </p:cNvSpPr>
                <p:nvPr/>
              </p:nvSpPr>
              <p:spPr bwMode="auto">
                <a:xfrm>
                  <a:off x="495" y="2367"/>
                  <a:ext cx="718" cy="515"/>
                </a:xfrm>
                <a:custGeom>
                  <a:avLst/>
                  <a:gdLst>
                    <a:gd name="T0" fmla="*/ 115 w 718"/>
                    <a:gd name="T1" fmla="*/ 27 h 515"/>
                    <a:gd name="T2" fmla="*/ 173 w 718"/>
                    <a:gd name="T3" fmla="*/ 82 h 515"/>
                    <a:gd name="T4" fmla="*/ 0 w 718"/>
                    <a:gd name="T5" fmla="*/ 325 h 515"/>
                    <a:gd name="T6" fmla="*/ 0 w 718"/>
                    <a:gd name="T7" fmla="*/ 515 h 515"/>
                    <a:gd name="T8" fmla="*/ 230 w 718"/>
                    <a:gd name="T9" fmla="*/ 515 h 515"/>
                    <a:gd name="T10" fmla="*/ 230 w 718"/>
                    <a:gd name="T11" fmla="*/ 407 h 515"/>
                    <a:gd name="T12" fmla="*/ 316 w 718"/>
                    <a:gd name="T13" fmla="*/ 407 h 515"/>
                    <a:gd name="T14" fmla="*/ 316 w 718"/>
                    <a:gd name="T15" fmla="*/ 515 h 515"/>
                    <a:gd name="T16" fmla="*/ 574 w 718"/>
                    <a:gd name="T17" fmla="*/ 515 h 515"/>
                    <a:gd name="T18" fmla="*/ 574 w 718"/>
                    <a:gd name="T19" fmla="*/ 325 h 515"/>
                    <a:gd name="T20" fmla="*/ 718 w 718"/>
                    <a:gd name="T21" fmla="*/ 325 h 515"/>
                    <a:gd name="T22" fmla="*/ 718 w 718"/>
                    <a:gd name="T23" fmla="*/ 0 h 515"/>
                    <a:gd name="T24" fmla="*/ 230 w 718"/>
                    <a:gd name="T25" fmla="*/ 0 h 515"/>
                    <a:gd name="T26" fmla="*/ 115 w 718"/>
                    <a:gd name="T27" fmla="*/ 27 h 5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8"/>
                    <a:gd name="T43" fmla="*/ 0 h 515"/>
                    <a:gd name="T44" fmla="*/ 718 w 718"/>
                    <a:gd name="T45" fmla="*/ 515 h 5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8" h="515">
                      <a:moveTo>
                        <a:pt x="115" y="27"/>
                      </a:moveTo>
                      <a:lnTo>
                        <a:pt x="173" y="82"/>
                      </a:lnTo>
                      <a:lnTo>
                        <a:pt x="0" y="325"/>
                      </a:lnTo>
                      <a:lnTo>
                        <a:pt x="0" y="515"/>
                      </a:lnTo>
                      <a:lnTo>
                        <a:pt x="230" y="515"/>
                      </a:lnTo>
                      <a:lnTo>
                        <a:pt x="230" y="407"/>
                      </a:lnTo>
                      <a:lnTo>
                        <a:pt x="316" y="407"/>
                      </a:lnTo>
                      <a:lnTo>
                        <a:pt x="316" y="515"/>
                      </a:lnTo>
                      <a:lnTo>
                        <a:pt x="574" y="515"/>
                      </a:lnTo>
                      <a:lnTo>
                        <a:pt x="574" y="325"/>
                      </a:lnTo>
                      <a:lnTo>
                        <a:pt x="718" y="325"/>
                      </a:lnTo>
                      <a:lnTo>
                        <a:pt x="718" y="0"/>
                      </a:lnTo>
                      <a:lnTo>
                        <a:pt x="230" y="0"/>
                      </a:lnTo>
                      <a:lnTo>
                        <a:pt x="115" y="27"/>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90" name="Group 483"/>
              <p:cNvGrpSpPr>
                <a:grpSpLocks/>
              </p:cNvGrpSpPr>
              <p:nvPr/>
            </p:nvGrpSpPr>
            <p:grpSpPr bwMode="auto">
              <a:xfrm>
                <a:off x="1068" y="2367"/>
                <a:ext cx="488" cy="488"/>
                <a:chOff x="1068" y="2367"/>
                <a:chExt cx="488" cy="488"/>
              </a:xfrm>
            </p:grpSpPr>
            <p:sp>
              <p:nvSpPr>
                <p:cNvPr id="2329" name="Freeform 484"/>
                <p:cNvSpPr>
                  <a:spLocks/>
                </p:cNvSpPr>
                <p:nvPr/>
              </p:nvSpPr>
              <p:spPr bwMode="auto">
                <a:xfrm>
                  <a:off x="1068" y="2367"/>
                  <a:ext cx="488" cy="488"/>
                </a:xfrm>
                <a:custGeom>
                  <a:avLst/>
                  <a:gdLst>
                    <a:gd name="T0" fmla="*/ 144 w 488"/>
                    <a:gd name="T1" fmla="*/ 0 h 488"/>
                    <a:gd name="T2" fmla="*/ 144 w 488"/>
                    <a:gd name="T3" fmla="*/ 325 h 488"/>
                    <a:gd name="T4" fmla="*/ 0 w 488"/>
                    <a:gd name="T5" fmla="*/ 325 h 488"/>
                    <a:gd name="T6" fmla="*/ 0 w 488"/>
                    <a:gd name="T7" fmla="*/ 488 h 488"/>
                    <a:gd name="T8" fmla="*/ 344 w 488"/>
                    <a:gd name="T9" fmla="*/ 488 h 488"/>
                    <a:gd name="T10" fmla="*/ 344 w 488"/>
                    <a:gd name="T11" fmla="*/ 434 h 488"/>
                    <a:gd name="T12" fmla="*/ 459 w 488"/>
                    <a:gd name="T13" fmla="*/ 434 h 488"/>
                    <a:gd name="T14" fmla="*/ 488 w 488"/>
                    <a:gd name="T15" fmla="*/ 352 h 488"/>
                    <a:gd name="T16" fmla="*/ 488 w 488"/>
                    <a:gd name="T17" fmla="*/ 0 h 488"/>
                    <a:gd name="T18" fmla="*/ 144 w 488"/>
                    <a:gd name="T19" fmla="*/ 0 h 4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8"/>
                    <a:gd name="T31" fmla="*/ 0 h 488"/>
                    <a:gd name="T32" fmla="*/ 488 w 488"/>
                    <a:gd name="T33" fmla="*/ 488 h 4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8" h="488">
                      <a:moveTo>
                        <a:pt x="144" y="0"/>
                      </a:moveTo>
                      <a:lnTo>
                        <a:pt x="144" y="325"/>
                      </a:lnTo>
                      <a:lnTo>
                        <a:pt x="0" y="325"/>
                      </a:lnTo>
                      <a:lnTo>
                        <a:pt x="0" y="488"/>
                      </a:lnTo>
                      <a:lnTo>
                        <a:pt x="344" y="488"/>
                      </a:lnTo>
                      <a:lnTo>
                        <a:pt x="344" y="434"/>
                      </a:lnTo>
                      <a:lnTo>
                        <a:pt x="459" y="434"/>
                      </a:lnTo>
                      <a:lnTo>
                        <a:pt x="488" y="352"/>
                      </a:lnTo>
                      <a:lnTo>
                        <a:pt x="488" y="0"/>
                      </a:lnTo>
                      <a:lnTo>
                        <a:pt x="144" y="0"/>
                      </a:lnTo>
                      <a:close/>
                    </a:path>
                  </a:pathLst>
                </a:custGeom>
                <a:solidFill>
                  <a:srgbClr val="C0C0C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0" name="Freeform 485"/>
                <p:cNvSpPr>
                  <a:spLocks/>
                </p:cNvSpPr>
                <p:nvPr/>
              </p:nvSpPr>
              <p:spPr bwMode="auto">
                <a:xfrm>
                  <a:off x="1068" y="2367"/>
                  <a:ext cx="488" cy="488"/>
                </a:xfrm>
                <a:custGeom>
                  <a:avLst/>
                  <a:gdLst>
                    <a:gd name="T0" fmla="*/ 144 w 488"/>
                    <a:gd name="T1" fmla="*/ 0 h 488"/>
                    <a:gd name="T2" fmla="*/ 144 w 488"/>
                    <a:gd name="T3" fmla="*/ 325 h 488"/>
                    <a:gd name="T4" fmla="*/ 0 w 488"/>
                    <a:gd name="T5" fmla="*/ 325 h 488"/>
                    <a:gd name="T6" fmla="*/ 0 w 488"/>
                    <a:gd name="T7" fmla="*/ 488 h 488"/>
                    <a:gd name="T8" fmla="*/ 344 w 488"/>
                    <a:gd name="T9" fmla="*/ 488 h 488"/>
                    <a:gd name="T10" fmla="*/ 344 w 488"/>
                    <a:gd name="T11" fmla="*/ 434 h 488"/>
                    <a:gd name="T12" fmla="*/ 459 w 488"/>
                    <a:gd name="T13" fmla="*/ 434 h 488"/>
                    <a:gd name="T14" fmla="*/ 488 w 488"/>
                    <a:gd name="T15" fmla="*/ 352 h 488"/>
                    <a:gd name="T16" fmla="*/ 488 w 488"/>
                    <a:gd name="T17" fmla="*/ 0 h 488"/>
                    <a:gd name="T18" fmla="*/ 144 w 488"/>
                    <a:gd name="T19" fmla="*/ 0 h 4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8"/>
                    <a:gd name="T31" fmla="*/ 0 h 488"/>
                    <a:gd name="T32" fmla="*/ 488 w 488"/>
                    <a:gd name="T33" fmla="*/ 488 h 4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8" h="488">
                      <a:moveTo>
                        <a:pt x="144" y="0"/>
                      </a:moveTo>
                      <a:lnTo>
                        <a:pt x="144" y="325"/>
                      </a:lnTo>
                      <a:lnTo>
                        <a:pt x="0" y="325"/>
                      </a:lnTo>
                      <a:lnTo>
                        <a:pt x="0" y="488"/>
                      </a:lnTo>
                      <a:lnTo>
                        <a:pt x="344" y="488"/>
                      </a:lnTo>
                      <a:lnTo>
                        <a:pt x="344" y="434"/>
                      </a:lnTo>
                      <a:lnTo>
                        <a:pt x="459" y="434"/>
                      </a:lnTo>
                      <a:lnTo>
                        <a:pt x="488" y="352"/>
                      </a:lnTo>
                      <a:lnTo>
                        <a:pt x="488" y="0"/>
                      </a:lnTo>
                      <a:lnTo>
                        <a:pt x="144"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91" name="Group 486"/>
              <p:cNvGrpSpPr>
                <a:grpSpLocks/>
              </p:cNvGrpSpPr>
              <p:nvPr/>
            </p:nvGrpSpPr>
            <p:grpSpPr bwMode="auto">
              <a:xfrm>
                <a:off x="467" y="2774"/>
                <a:ext cx="802" cy="489"/>
                <a:chOff x="467" y="2774"/>
                <a:chExt cx="802" cy="489"/>
              </a:xfrm>
            </p:grpSpPr>
            <p:sp>
              <p:nvSpPr>
                <p:cNvPr id="2327" name="Freeform 487"/>
                <p:cNvSpPr>
                  <a:spLocks/>
                </p:cNvSpPr>
                <p:nvPr/>
              </p:nvSpPr>
              <p:spPr bwMode="auto">
                <a:xfrm>
                  <a:off x="467" y="2774"/>
                  <a:ext cx="802" cy="489"/>
                </a:xfrm>
                <a:custGeom>
                  <a:avLst/>
                  <a:gdLst>
                    <a:gd name="T0" fmla="*/ 28 w 802"/>
                    <a:gd name="T1" fmla="*/ 108 h 489"/>
                    <a:gd name="T2" fmla="*/ 0 w 802"/>
                    <a:gd name="T3" fmla="*/ 190 h 489"/>
                    <a:gd name="T4" fmla="*/ 57 w 802"/>
                    <a:gd name="T5" fmla="*/ 244 h 489"/>
                    <a:gd name="T6" fmla="*/ 28 w 802"/>
                    <a:gd name="T7" fmla="*/ 489 h 489"/>
                    <a:gd name="T8" fmla="*/ 716 w 802"/>
                    <a:gd name="T9" fmla="*/ 489 h 489"/>
                    <a:gd name="T10" fmla="*/ 716 w 802"/>
                    <a:gd name="T11" fmla="*/ 435 h 489"/>
                    <a:gd name="T12" fmla="*/ 802 w 802"/>
                    <a:gd name="T13" fmla="*/ 435 h 489"/>
                    <a:gd name="T14" fmla="*/ 802 w 802"/>
                    <a:gd name="T15" fmla="*/ 353 h 489"/>
                    <a:gd name="T16" fmla="*/ 716 w 802"/>
                    <a:gd name="T17" fmla="*/ 353 h 489"/>
                    <a:gd name="T18" fmla="*/ 716 w 802"/>
                    <a:gd name="T19" fmla="*/ 271 h 489"/>
                    <a:gd name="T20" fmla="*/ 687 w 802"/>
                    <a:gd name="T21" fmla="*/ 271 h 489"/>
                    <a:gd name="T22" fmla="*/ 687 w 802"/>
                    <a:gd name="T23" fmla="*/ 136 h 489"/>
                    <a:gd name="T24" fmla="*/ 601 w 802"/>
                    <a:gd name="T25" fmla="*/ 136 h 489"/>
                    <a:gd name="T26" fmla="*/ 601 w 802"/>
                    <a:gd name="T27" fmla="*/ 108 h 489"/>
                    <a:gd name="T28" fmla="*/ 344 w 802"/>
                    <a:gd name="T29" fmla="*/ 108 h 489"/>
                    <a:gd name="T30" fmla="*/ 344 w 802"/>
                    <a:gd name="T31" fmla="*/ 0 h 489"/>
                    <a:gd name="T32" fmla="*/ 258 w 802"/>
                    <a:gd name="T33" fmla="*/ 0 h 489"/>
                    <a:gd name="T34" fmla="*/ 258 w 802"/>
                    <a:gd name="T35" fmla="*/ 108 h 489"/>
                    <a:gd name="T36" fmla="*/ 28 w 802"/>
                    <a:gd name="T37" fmla="*/ 108 h 4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2"/>
                    <a:gd name="T58" fmla="*/ 0 h 489"/>
                    <a:gd name="T59" fmla="*/ 802 w 802"/>
                    <a:gd name="T60" fmla="*/ 489 h 4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2" h="489">
                      <a:moveTo>
                        <a:pt x="28" y="108"/>
                      </a:moveTo>
                      <a:lnTo>
                        <a:pt x="0" y="190"/>
                      </a:lnTo>
                      <a:lnTo>
                        <a:pt x="57" y="244"/>
                      </a:lnTo>
                      <a:lnTo>
                        <a:pt x="28" y="489"/>
                      </a:lnTo>
                      <a:lnTo>
                        <a:pt x="716" y="489"/>
                      </a:lnTo>
                      <a:lnTo>
                        <a:pt x="716" y="435"/>
                      </a:lnTo>
                      <a:lnTo>
                        <a:pt x="802" y="435"/>
                      </a:lnTo>
                      <a:lnTo>
                        <a:pt x="802" y="353"/>
                      </a:lnTo>
                      <a:lnTo>
                        <a:pt x="716" y="353"/>
                      </a:lnTo>
                      <a:lnTo>
                        <a:pt x="716" y="271"/>
                      </a:lnTo>
                      <a:lnTo>
                        <a:pt x="687" y="271"/>
                      </a:lnTo>
                      <a:lnTo>
                        <a:pt x="687" y="136"/>
                      </a:lnTo>
                      <a:lnTo>
                        <a:pt x="601" y="136"/>
                      </a:lnTo>
                      <a:lnTo>
                        <a:pt x="601" y="108"/>
                      </a:lnTo>
                      <a:lnTo>
                        <a:pt x="344" y="108"/>
                      </a:lnTo>
                      <a:lnTo>
                        <a:pt x="344" y="0"/>
                      </a:lnTo>
                      <a:lnTo>
                        <a:pt x="258" y="0"/>
                      </a:lnTo>
                      <a:lnTo>
                        <a:pt x="258" y="108"/>
                      </a:lnTo>
                      <a:lnTo>
                        <a:pt x="28" y="108"/>
                      </a:lnTo>
                      <a:close/>
                    </a:path>
                  </a:pathLst>
                </a:custGeom>
                <a:solidFill>
                  <a:srgbClr val="C0C0C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8" name="Freeform 488"/>
                <p:cNvSpPr>
                  <a:spLocks/>
                </p:cNvSpPr>
                <p:nvPr/>
              </p:nvSpPr>
              <p:spPr bwMode="auto">
                <a:xfrm>
                  <a:off x="467" y="2774"/>
                  <a:ext cx="802" cy="489"/>
                </a:xfrm>
                <a:custGeom>
                  <a:avLst/>
                  <a:gdLst>
                    <a:gd name="T0" fmla="*/ 28 w 802"/>
                    <a:gd name="T1" fmla="*/ 108 h 489"/>
                    <a:gd name="T2" fmla="*/ 0 w 802"/>
                    <a:gd name="T3" fmla="*/ 190 h 489"/>
                    <a:gd name="T4" fmla="*/ 57 w 802"/>
                    <a:gd name="T5" fmla="*/ 244 h 489"/>
                    <a:gd name="T6" fmla="*/ 28 w 802"/>
                    <a:gd name="T7" fmla="*/ 489 h 489"/>
                    <a:gd name="T8" fmla="*/ 716 w 802"/>
                    <a:gd name="T9" fmla="*/ 489 h 489"/>
                    <a:gd name="T10" fmla="*/ 716 w 802"/>
                    <a:gd name="T11" fmla="*/ 435 h 489"/>
                    <a:gd name="T12" fmla="*/ 802 w 802"/>
                    <a:gd name="T13" fmla="*/ 435 h 489"/>
                    <a:gd name="T14" fmla="*/ 802 w 802"/>
                    <a:gd name="T15" fmla="*/ 353 h 489"/>
                    <a:gd name="T16" fmla="*/ 716 w 802"/>
                    <a:gd name="T17" fmla="*/ 353 h 489"/>
                    <a:gd name="T18" fmla="*/ 716 w 802"/>
                    <a:gd name="T19" fmla="*/ 271 h 489"/>
                    <a:gd name="T20" fmla="*/ 687 w 802"/>
                    <a:gd name="T21" fmla="*/ 271 h 489"/>
                    <a:gd name="T22" fmla="*/ 687 w 802"/>
                    <a:gd name="T23" fmla="*/ 136 h 489"/>
                    <a:gd name="T24" fmla="*/ 601 w 802"/>
                    <a:gd name="T25" fmla="*/ 136 h 489"/>
                    <a:gd name="T26" fmla="*/ 601 w 802"/>
                    <a:gd name="T27" fmla="*/ 108 h 489"/>
                    <a:gd name="T28" fmla="*/ 344 w 802"/>
                    <a:gd name="T29" fmla="*/ 108 h 489"/>
                    <a:gd name="T30" fmla="*/ 344 w 802"/>
                    <a:gd name="T31" fmla="*/ 0 h 489"/>
                    <a:gd name="T32" fmla="*/ 258 w 802"/>
                    <a:gd name="T33" fmla="*/ 0 h 489"/>
                    <a:gd name="T34" fmla="*/ 258 w 802"/>
                    <a:gd name="T35" fmla="*/ 108 h 489"/>
                    <a:gd name="T36" fmla="*/ 28 w 802"/>
                    <a:gd name="T37" fmla="*/ 108 h 4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2"/>
                    <a:gd name="T58" fmla="*/ 0 h 489"/>
                    <a:gd name="T59" fmla="*/ 802 w 802"/>
                    <a:gd name="T60" fmla="*/ 489 h 4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2" h="489">
                      <a:moveTo>
                        <a:pt x="28" y="108"/>
                      </a:moveTo>
                      <a:lnTo>
                        <a:pt x="0" y="190"/>
                      </a:lnTo>
                      <a:lnTo>
                        <a:pt x="57" y="244"/>
                      </a:lnTo>
                      <a:lnTo>
                        <a:pt x="28" y="489"/>
                      </a:lnTo>
                      <a:lnTo>
                        <a:pt x="716" y="489"/>
                      </a:lnTo>
                      <a:lnTo>
                        <a:pt x="716" y="435"/>
                      </a:lnTo>
                      <a:lnTo>
                        <a:pt x="802" y="435"/>
                      </a:lnTo>
                      <a:lnTo>
                        <a:pt x="802" y="353"/>
                      </a:lnTo>
                      <a:lnTo>
                        <a:pt x="716" y="353"/>
                      </a:lnTo>
                      <a:lnTo>
                        <a:pt x="716" y="271"/>
                      </a:lnTo>
                      <a:lnTo>
                        <a:pt x="687" y="271"/>
                      </a:lnTo>
                      <a:lnTo>
                        <a:pt x="687" y="136"/>
                      </a:lnTo>
                      <a:lnTo>
                        <a:pt x="601" y="136"/>
                      </a:lnTo>
                      <a:lnTo>
                        <a:pt x="601" y="108"/>
                      </a:lnTo>
                      <a:lnTo>
                        <a:pt x="344" y="108"/>
                      </a:lnTo>
                      <a:lnTo>
                        <a:pt x="344" y="0"/>
                      </a:lnTo>
                      <a:lnTo>
                        <a:pt x="258" y="0"/>
                      </a:lnTo>
                      <a:lnTo>
                        <a:pt x="258" y="108"/>
                      </a:lnTo>
                      <a:lnTo>
                        <a:pt x="28" y="108"/>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92" name="Group 489"/>
              <p:cNvGrpSpPr>
                <a:grpSpLocks/>
              </p:cNvGrpSpPr>
              <p:nvPr/>
            </p:nvGrpSpPr>
            <p:grpSpPr bwMode="auto">
              <a:xfrm>
                <a:off x="1068" y="2801"/>
                <a:ext cx="518" cy="462"/>
                <a:chOff x="1068" y="2801"/>
                <a:chExt cx="518" cy="462"/>
              </a:xfrm>
            </p:grpSpPr>
            <p:sp>
              <p:nvSpPr>
                <p:cNvPr id="2325" name="Freeform 490"/>
                <p:cNvSpPr>
                  <a:spLocks/>
                </p:cNvSpPr>
                <p:nvPr/>
              </p:nvSpPr>
              <p:spPr bwMode="auto">
                <a:xfrm>
                  <a:off x="1068" y="2801"/>
                  <a:ext cx="518" cy="462"/>
                </a:xfrm>
                <a:custGeom>
                  <a:avLst/>
                  <a:gdLst>
                    <a:gd name="T0" fmla="*/ 0 w 518"/>
                    <a:gd name="T1" fmla="*/ 54 h 462"/>
                    <a:gd name="T2" fmla="*/ 0 w 518"/>
                    <a:gd name="T3" fmla="*/ 109 h 462"/>
                    <a:gd name="T4" fmla="*/ 86 w 518"/>
                    <a:gd name="T5" fmla="*/ 109 h 462"/>
                    <a:gd name="T6" fmla="*/ 86 w 518"/>
                    <a:gd name="T7" fmla="*/ 245 h 462"/>
                    <a:gd name="T8" fmla="*/ 115 w 518"/>
                    <a:gd name="T9" fmla="*/ 245 h 462"/>
                    <a:gd name="T10" fmla="*/ 115 w 518"/>
                    <a:gd name="T11" fmla="*/ 326 h 462"/>
                    <a:gd name="T12" fmla="*/ 201 w 518"/>
                    <a:gd name="T13" fmla="*/ 326 h 462"/>
                    <a:gd name="T14" fmla="*/ 201 w 518"/>
                    <a:gd name="T15" fmla="*/ 408 h 462"/>
                    <a:gd name="T16" fmla="*/ 115 w 518"/>
                    <a:gd name="T17" fmla="*/ 408 h 462"/>
                    <a:gd name="T18" fmla="*/ 115 w 518"/>
                    <a:gd name="T19" fmla="*/ 462 h 462"/>
                    <a:gd name="T20" fmla="*/ 374 w 518"/>
                    <a:gd name="T21" fmla="*/ 462 h 462"/>
                    <a:gd name="T22" fmla="*/ 489 w 518"/>
                    <a:gd name="T23" fmla="*/ 408 h 462"/>
                    <a:gd name="T24" fmla="*/ 518 w 518"/>
                    <a:gd name="T25" fmla="*/ 299 h 462"/>
                    <a:gd name="T26" fmla="*/ 460 w 518"/>
                    <a:gd name="T27" fmla="*/ 272 h 462"/>
                    <a:gd name="T28" fmla="*/ 460 w 518"/>
                    <a:gd name="T29" fmla="*/ 109 h 462"/>
                    <a:gd name="T30" fmla="*/ 489 w 518"/>
                    <a:gd name="T31" fmla="*/ 54 h 462"/>
                    <a:gd name="T32" fmla="*/ 460 w 518"/>
                    <a:gd name="T33" fmla="*/ 0 h 462"/>
                    <a:gd name="T34" fmla="*/ 345 w 518"/>
                    <a:gd name="T35" fmla="*/ 0 h 462"/>
                    <a:gd name="T36" fmla="*/ 345 w 518"/>
                    <a:gd name="T37" fmla="*/ 54 h 462"/>
                    <a:gd name="T38" fmla="*/ 0 w 518"/>
                    <a:gd name="T39" fmla="*/ 54 h 4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8"/>
                    <a:gd name="T61" fmla="*/ 0 h 462"/>
                    <a:gd name="T62" fmla="*/ 518 w 518"/>
                    <a:gd name="T63" fmla="*/ 462 h 4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8" h="462">
                      <a:moveTo>
                        <a:pt x="0" y="54"/>
                      </a:moveTo>
                      <a:lnTo>
                        <a:pt x="0" y="109"/>
                      </a:lnTo>
                      <a:lnTo>
                        <a:pt x="86" y="109"/>
                      </a:lnTo>
                      <a:lnTo>
                        <a:pt x="86" y="245"/>
                      </a:lnTo>
                      <a:lnTo>
                        <a:pt x="115" y="245"/>
                      </a:lnTo>
                      <a:lnTo>
                        <a:pt x="115" y="326"/>
                      </a:lnTo>
                      <a:lnTo>
                        <a:pt x="201" y="326"/>
                      </a:lnTo>
                      <a:lnTo>
                        <a:pt x="201" y="408"/>
                      </a:lnTo>
                      <a:lnTo>
                        <a:pt x="115" y="408"/>
                      </a:lnTo>
                      <a:lnTo>
                        <a:pt x="115" y="462"/>
                      </a:lnTo>
                      <a:lnTo>
                        <a:pt x="374" y="462"/>
                      </a:lnTo>
                      <a:lnTo>
                        <a:pt x="489" y="408"/>
                      </a:lnTo>
                      <a:lnTo>
                        <a:pt x="518" y="299"/>
                      </a:lnTo>
                      <a:lnTo>
                        <a:pt x="460" y="272"/>
                      </a:lnTo>
                      <a:lnTo>
                        <a:pt x="460" y="109"/>
                      </a:lnTo>
                      <a:lnTo>
                        <a:pt x="489" y="54"/>
                      </a:lnTo>
                      <a:lnTo>
                        <a:pt x="460" y="0"/>
                      </a:lnTo>
                      <a:lnTo>
                        <a:pt x="345" y="0"/>
                      </a:lnTo>
                      <a:lnTo>
                        <a:pt x="345" y="54"/>
                      </a:lnTo>
                      <a:lnTo>
                        <a:pt x="0" y="54"/>
                      </a:lnTo>
                      <a:close/>
                    </a:path>
                  </a:pathLst>
                </a:custGeom>
                <a:solidFill>
                  <a:srgbClr val="C0C0C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6" name="Freeform 491"/>
                <p:cNvSpPr>
                  <a:spLocks/>
                </p:cNvSpPr>
                <p:nvPr/>
              </p:nvSpPr>
              <p:spPr bwMode="auto">
                <a:xfrm>
                  <a:off x="1068" y="2801"/>
                  <a:ext cx="518" cy="462"/>
                </a:xfrm>
                <a:custGeom>
                  <a:avLst/>
                  <a:gdLst>
                    <a:gd name="T0" fmla="*/ 0 w 518"/>
                    <a:gd name="T1" fmla="*/ 54 h 462"/>
                    <a:gd name="T2" fmla="*/ 0 w 518"/>
                    <a:gd name="T3" fmla="*/ 109 h 462"/>
                    <a:gd name="T4" fmla="*/ 86 w 518"/>
                    <a:gd name="T5" fmla="*/ 109 h 462"/>
                    <a:gd name="T6" fmla="*/ 86 w 518"/>
                    <a:gd name="T7" fmla="*/ 245 h 462"/>
                    <a:gd name="T8" fmla="*/ 115 w 518"/>
                    <a:gd name="T9" fmla="*/ 245 h 462"/>
                    <a:gd name="T10" fmla="*/ 115 w 518"/>
                    <a:gd name="T11" fmla="*/ 326 h 462"/>
                    <a:gd name="T12" fmla="*/ 201 w 518"/>
                    <a:gd name="T13" fmla="*/ 326 h 462"/>
                    <a:gd name="T14" fmla="*/ 201 w 518"/>
                    <a:gd name="T15" fmla="*/ 408 h 462"/>
                    <a:gd name="T16" fmla="*/ 115 w 518"/>
                    <a:gd name="T17" fmla="*/ 408 h 462"/>
                    <a:gd name="T18" fmla="*/ 115 w 518"/>
                    <a:gd name="T19" fmla="*/ 462 h 462"/>
                    <a:gd name="T20" fmla="*/ 374 w 518"/>
                    <a:gd name="T21" fmla="*/ 462 h 462"/>
                    <a:gd name="T22" fmla="*/ 489 w 518"/>
                    <a:gd name="T23" fmla="*/ 408 h 462"/>
                    <a:gd name="T24" fmla="*/ 518 w 518"/>
                    <a:gd name="T25" fmla="*/ 299 h 462"/>
                    <a:gd name="T26" fmla="*/ 460 w 518"/>
                    <a:gd name="T27" fmla="*/ 272 h 462"/>
                    <a:gd name="T28" fmla="*/ 460 w 518"/>
                    <a:gd name="T29" fmla="*/ 109 h 462"/>
                    <a:gd name="T30" fmla="*/ 489 w 518"/>
                    <a:gd name="T31" fmla="*/ 54 h 462"/>
                    <a:gd name="T32" fmla="*/ 460 w 518"/>
                    <a:gd name="T33" fmla="*/ 0 h 462"/>
                    <a:gd name="T34" fmla="*/ 345 w 518"/>
                    <a:gd name="T35" fmla="*/ 0 h 462"/>
                    <a:gd name="T36" fmla="*/ 345 w 518"/>
                    <a:gd name="T37" fmla="*/ 54 h 462"/>
                    <a:gd name="T38" fmla="*/ 0 w 518"/>
                    <a:gd name="T39" fmla="*/ 54 h 4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8"/>
                    <a:gd name="T61" fmla="*/ 0 h 462"/>
                    <a:gd name="T62" fmla="*/ 518 w 518"/>
                    <a:gd name="T63" fmla="*/ 462 h 4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8" h="462">
                      <a:moveTo>
                        <a:pt x="0" y="54"/>
                      </a:moveTo>
                      <a:lnTo>
                        <a:pt x="0" y="109"/>
                      </a:lnTo>
                      <a:lnTo>
                        <a:pt x="86" y="109"/>
                      </a:lnTo>
                      <a:lnTo>
                        <a:pt x="86" y="245"/>
                      </a:lnTo>
                      <a:lnTo>
                        <a:pt x="115" y="245"/>
                      </a:lnTo>
                      <a:lnTo>
                        <a:pt x="115" y="326"/>
                      </a:lnTo>
                      <a:lnTo>
                        <a:pt x="201" y="326"/>
                      </a:lnTo>
                      <a:lnTo>
                        <a:pt x="201" y="408"/>
                      </a:lnTo>
                      <a:lnTo>
                        <a:pt x="115" y="408"/>
                      </a:lnTo>
                      <a:lnTo>
                        <a:pt x="115" y="462"/>
                      </a:lnTo>
                      <a:lnTo>
                        <a:pt x="374" y="462"/>
                      </a:lnTo>
                      <a:lnTo>
                        <a:pt x="489" y="408"/>
                      </a:lnTo>
                      <a:lnTo>
                        <a:pt x="518" y="299"/>
                      </a:lnTo>
                      <a:lnTo>
                        <a:pt x="460" y="272"/>
                      </a:lnTo>
                      <a:lnTo>
                        <a:pt x="460" y="109"/>
                      </a:lnTo>
                      <a:lnTo>
                        <a:pt x="489" y="54"/>
                      </a:lnTo>
                      <a:lnTo>
                        <a:pt x="460" y="0"/>
                      </a:lnTo>
                      <a:lnTo>
                        <a:pt x="345" y="0"/>
                      </a:lnTo>
                      <a:lnTo>
                        <a:pt x="345" y="54"/>
                      </a:lnTo>
                      <a:lnTo>
                        <a:pt x="0" y="54"/>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93" name="Group 492"/>
              <p:cNvGrpSpPr>
                <a:grpSpLocks/>
              </p:cNvGrpSpPr>
              <p:nvPr/>
            </p:nvGrpSpPr>
            <p:grpSpPr bwMode="auto">
              <a:xfrm>
                <a:off x="265" y="3263"/>
                <a:ext cx="1291" cy="460"/>
                <a:chOff x="265" y="3263"/>
                <a:chExt cx="1291" cy="460"/>
              </a:xfrm>
            </p:grpSpPr>
            <p:sp>
              <p:nvSpPr>
                <p:cNvPr id="2323" name="Freeform 493"/>
                <p:cNvSpPr>
                  <a:spLocks/>
                </p:cNvSpPr>
                <p:nvPr/>
              </p:nvSpPr>
              <p:spPr bwMode="auto">
                <a:xfrm>
                  <a:off x="265" y="3263"/>
                  <a:ext cx="1291" cy="460"/>
                </a:xfrm>
                <a:custGeom>
                  <a:avLst/>
                  <a:gdLst>
                    <a:gd name="T0" fmla="*/ 230 w 1291"/>
                    <a:gd name="T1" fmla="*/ 0 h 460"/>
                    <a:gd name="T2" fmla="*/ 0 w 1291"/>
                    <a:gd name="T3" fmla="*/ 216 h 460"/>
                    <a:gd name="T4" fmla="*/ 115 w 1291"/>
                    <a:gd name="T5" fmla="*/ 351 h 460"/>
                    <a:gd name="T6" fmla="*/ 230 w 1291"/>
                    <a:gd name="T7" fmla="*/ 297 h 460"/>
                    <a:gd name="T8" fmla="*/ 689 w 1291"/>
                    <a:gd name="T9" fmla="*/ 243 h 460"/>
                    <a:gd name="T10" fmla="*/ 1291 w 1291"/>
                    <a:gd name="T11" fmla="*/ 460 h 460"/>
                    <a:gd name="T12" fmla="*/ 1291 w 1291"/>
                    <a:gd name="T13" fmla="*/ 0 h 460"/>
                    <a:gd name="T14" fmla="*/ 230 w 1291"/>
                    <a:gd name="T15" fmla="*/ 0 h 460"/>
                    <a:gd name="T16" fmla="*/ 0 60000 65536"/>
                    <a:gd name="T17" fmla="*/ 0 60000 65536"/>
                    <a:gd name="T18" fmla="*/ 0 60000 65536"/>
                    <a:gd name="T19" fmla="*/ 0 60000 65536"/>
                    <a:gd name="T20" fmla="*/ 0 60000 65536"/>
                    <a:gd name="T21" fmla="*/ 0 60000 65536"/>
                    <a:gd name="T22" fmla="*/ 0 60000 65536"/>
                    <a:gd name="T23" fmla="*/ 0 60000 65536"/>
                    <a:gd name="T24" fmla="*/ 0 w 1291"/>
                    <a:gd name="T25" fmla="*/ 0 h 460"/>
                    <a:gd name="T26" fmla="*/ 1291 w 1291"/>
                    <a:gd name="T27" fmla="*/ 460 h 4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1" h="460">
                      <a:moveTo>
                        <a:pt x="230" y="0"/>
                      </a:moveTo>
                      <a:lnTo>
                        <a:pt x="0" y="216"/>
                      </a:lnTo>
                      <a:lnTo>
                        <a:pt x="115" y="351"/>
                      </a:lnTo>
                      <a:lnTo>
                        <a:pt x="230" y="297"/>
                      </a:lnTo>
                      <a:lnTo>
                        <a:pt x="689" y="243"/>
                      </a:lnTo>
                      <a:lnTo>
                        <a:pt x="1291" y="460"/>
                      </a:lnTo>
                      <a:lnTo>
                        <a:pt x="1291" y="0"/>
                      </a:lnTo>
                      <a:lnTo>
                        <a:pt x="230" y="0"/>
                      </a:lnTo>
                      <a:close/>
                    </a:path>
                  </a:pathLst>
                </a:custGeom>
                <a:solidFill>
                  <a:srgbClr val="C0C0C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4" name="Freeform 494"/>
                <p:cNvSpPr>
                  <a:spLocks/>
                </p:cNvSpPr>
                <p:nvPr/>
              </p:nvSpPr>
              <p:spPr bwMode="auto">
                <a:xfrm>
                  <a:off x="265" y="3263"/>
                  <a:ext cx="1291" cy="460"/>
                </a:xfrm>
                <a:custGeom>
                  <a:avLst/>
                  <a:gdLst>
                    <a:gd name="T0" fmla="*/ 230 w 1291"/>
                    <a:gd name="T1" fmla="*/ 0 h 460"/>
                    <a:gd name="T2" fmla="*/ 0 w 1291"/>
                    <a:gd name="T3" fmla="*/ 216 h 460"/>
                    <a:gd name="T4" fmla="*/ 115 w 1291"/>
                    <a:gd name="T5" fmla="*/ 351 h 460"/>
                    <a:gd name="T6" fmla="*/ 230 w 1291"/>
                    <a:gd name="T7" fmla="*/ 297 h 460"/>
                    <a:gd name="T8" fmla="*/ 689 w 1291"/>
                    <a:gd name="T9" fmla="*/ 243 h 460"/>
                    <a:gd name="T10" fmla="*/ 1291 w 1291"/>
                    <a:gd name="T11" fmla="*/ 460 h 460"/>
                    <a:gd name="T12" fmla="*/ 1291 w 1291"/>
                    <a:gd name="T13" fmla="*/ 0 h 460"/>
                    <a:gd name="T14" fmla="*/ 230 w 1291"/>
                    <a:gd name="T15" fmla="*/ 0 h 460"/>
                    <a:gd name="T16" fmla="*/ 0 60000 65536"/>
                    <a:gd name="T17" fmla="*/ 0 60000 65536"/>
                    <a:gd name="T18" fmla="*/ 0 60000 65536"/>
                    <a:gd name="T19" fmla="*/ 0 60000 65536"/>
                    <a:gd name="T20" fmla="*/ 0 60000 65536"/>
                    <a:gd name="T21" fmla="*/ 0 60000 65536"/>
                    <a:gd name="T22" fmla="*/ 0 60000 65536"/>
                    <a:gd name="T23" fmla="*/ 0 60000 65536"/>
                    <a:gd name="T24" fmla="*/ 0 w 1291"/>
                    <a:gd name="T25" fmla="*/ 0 h 460"/>
                    <a:gd name="T26" fmla="*/ 1291 w 1291"/>
                    <a:gd name="T27" fmla="*/ 460 h 4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1" h="460">
                      <a:moveTo>
                        <a:pt x="230" y="0"/>
                      </a:moveTo>
                      <a:lnTo>
                        <a:pt x="0" y="216"/>
                      </a:lnTo>
                      <a:lnTo>
                        <a:pt x="115" y="351"/>
                      </a:lnTo>
                      <a:lnTo>
                        <a:pt x="230" y="297"/>
                      </a:lnTo>
                      <a:lnTo>
                        <a:pt x="689" y="243"/>
                      </a:lnTo>
                      <a:lnTo>
                        <a:pt x="1291" y="460"/>
                      </a:lnTo>
                      <a:lnTo>
                        <a:pt x="1291" y="0"/>
                      </a:lnTo>
                      <a:lnTo>
                        <a:pt x="23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94" name="Rectangle 495"/>
              <p:cNvSpPr>
                <a:spLocks noChangeArrowheads="1"/>
              </p:cNvSpPr>
              <p:nvPr/>
            </p:nvSpPr>
            <p:spPr bwMode="auto">
              <a:xfrm>
                <a:off x="713" y="2512"/>
                <a:ext cx="49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BEAUREGARD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5" name="Rectangle 496"/>
              <p:cNvSpPr>
                <a:spLocks noChangeArrowheads="1"/>
              </p:cNvSpPr>
              <p:nvPr/>
            </p:nvSpPr>
            <p:spPr bwMode="auto">
              <a:xfrm>
                <a:off x="1289" y="2607"/>
                <a:ext cx="224"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ALLEN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6" name="Rectangle 497"/>
              <p:cNvSpPr>
                <a:spLocks noChangeArrowheads="1"/>
              </p:cNvSpPr>
              <p:nvPr/>
            </p:nvSpPr>
            <p:spPr bwMode="auto">
              <a:xfrm>
                <a:off x="672" y="2989"/>
                <a:ext cx="39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CALCASIEU</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7" name="Rectangle 498"/>
              <p:cNvSpPr>
                <a:spLocks noChangeArrowheads="1"/>
              </p:cNvSpPr>
              <p:nvPr/>
            </p:nvSpPr>
            <p:spPr bwMode="auto">
              <a:xfrm>
                <a:off x="1203" y="2979"/>
                <a:ext cx="39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JEFFERSON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8" name="Rectangle 499"/>
              <p:cNvSpPr>
                <a:spLocks noChangeArrowheads="1"/>
              </p:cNvSpPr>
              <p:nvPr/>
            </p:nvSpPr>
            <p:spPr bwMode="auto">
              <a:xfrm>
                <a:off x="1283" y="3037"/>
                <a:ext cx="22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DAVIS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9" name="Rectangle 500"/>
              <p:cNvSpPr>
                <a:spLocks noChangeArrowheads="1"/>
              </p:cNvSpPr>
              <p:nvPr/>
            </p:nvSpPr>
            <p:spPr bwMode="auto">
              <a:xfrm>
                <a:off x="806" y="3358"/>
                <a:ext cx="37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CAMERON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00" name="Group 501"/>
              <p:cNvGrpSpPr>
                <a:grpSpLocks/>
              </p:cNvGrpSpPr>
              <p:nvPr/>
            </p:nvGrpSpPr>
            <p:grpSpPr bwMode="auto">
              <a:xfrm>
                <a:off x="495" y="2367"/>
                <a:ext cx="718" cy="515"/>
                <a:chOff x="495" y="2367"/>
                <a:chExt cx="718" cy="515"/>
              </a:xfrm>
            </p:grpSpPr>
            <p:sp>
              <p:nvSpPr>
                <p:cNvPr id="2321" name="Freeform 502"/>
                <p:cNvSpPr>
                  <a:spLocks/>
                </p:cNvSpPr>
                <p:nvPr/>
              </p:nvSpPr>
              <p:spPr bwMode="auto">
                <a:xfrm>
                  <a:off x="495" y="2367"/>
                  <a:ext cx="718" cy="515"/>
                </a:xfrm>
                <a:custGeom>
                  <a:avLst/>
                  <a:gdLst>
                    <a:gd name="T0" fmla="*/ 115 w 718"/>
                    <a:gd name="T1" fmla="*/ 27 h 515"/>
                    <a:gd name="T2" fmla="*/ 173 w 718"/>
                    <a:gd name="T3" fmla="*/ 82 h 515"/>
                    <a:gd name="T4" fmla="*/ 0 w 718"/>
                    <a:gd name="T5" fmla="*/ 325 h 515"/>
                    <a:gd name="T6" fmla="*/ 0 w 718"/>
                    <a:gd name="T7" fmla="*/ 515 h 515"/>
                    <a:gd name="T8" fmla="*/ 230 w 718"/>
                    <a:gd name="T9" fmla="*/ 515 h 515"/>
                    <a:gd name="T10" fmla="*/ 230 w 718"/>
                    <a:gd name="T11" fmla="*/ 407 h 515"/>
                    <a:gd name="T12" fmla="*/ 316 w 718"/>
                    <a:gd name="T13" fmla="*/ 407 h 515"/>
                    <a:gd name="T14" fmla="*/ 316 w 718"/>
                    <a:gd name="T15" fmla="*/ 515 h 515"/>
                    <a:gd name="T16" fmla="*/ 574 w 718"/>
                    <a:gd name="T17" fmla="*/ 515 h 515"/>
                    <a:gd name="T18" fmla="*/ 574 w 718"/>
                    <a:gd name="T19" fmla="*/ 325 h 515"/>
                    <a:gd name="T20" fmla="*/ 718 w 718"/>
                    <a:gd name="T21" fmla="*/ 325 h 515"/>
                    <a:gd name="T22" fmla="*/ 718 w 718"/>
                    <a:gd name="T23" fmla="*/ 0 h 515"/>
                    <a:gd name="T24" fmla="*/ 230 w 718"/>
                    <a:gd name="T25" fmla="*/ 0 h 515"/>
                    <a:gd name="T26" fmla="*/ 115 w 718"/>
                    <a:gd name="T27" fmla="*/ 27 h 5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8"/>
                    <a:gd name="T43" fmla="*/ 0 h 515"/>
                    <a:gd name="T44" fmla="*/ 718 w 718"/>
                    <a:gd name="T45" fmla="*/ 515 h 5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8" h="515">
                      <a:moveTo>
                        <a:pt x="115" y="27"/>
                      </a:moveTo>
                      <a:lnTo>
                        <a:pt x="173" y="82"/>
                      </a:lnTo>
                      <a:lnTo>
                        <a:pt x="0" y="325"/>
                      </a:lnTo>
                      <a:lnTo>
                        <a:pt x="0" y="515"/>
                      </a:lnTo>
                      <a:lnTo>
                        <a:pt x="230" y="515"/>
                      </a:lnTo>
                      <a:lnTo>
                        <a:pt x="230" y="407"/>
                      </a:lnTo>
                      <a:lnTo>
                        <a:pt x="316" y="407"/>
                      </a:lnTo>
                      <a:lnTo>
                        <a:pt x="316" y="515"/>
                      </a:lnTo>
                      <a:lnTo>
                        <a:pt x="574" y="515"/>
                      </a:lnTo>
                      <a:lnTo>
                        <a:pt x="574" y="325"/>
                      </a:lnTo>
                      <a:lnTo>
                        <a:pt x="718" y="325"/>
                      </a:lnTo>
                      <a:lnTo>
                        <a:pt x="718" y="0"/>
                      </a:lnTo>
                      <a:lnTo>
                        <a:pt x="230" y="0"/>
                      </a:lnTo>
                      <a:lnTo>
                        <a:pt x="115" y="27"/>
                      </a:lnTo>
                      <a:close/>
                    </a:path>
                  </a:pathLst>
                </a:custGeom>
                <a:solidFill>
                  <a:srgbClr val="C0C0C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2" name="Freeform 503"/>
                <p:cNvSpPr>
                  <a:spLocks/>
                </p:cNvSpPr>
                <p:nvPr/>
              </p:nvSpPr>
              <p:spPr bwMode="auto">
                <a:xfrm>
                  <a:off x="495" y="2367"/>
                  <a:ext cx="718" cy="515"/>
                </a:xfrm>
                <a:custGeom>
                  <a:avLst/>
                  <a:gdLst>
                    <a:gd name="T0" fmla="*/ 115 w 718"/>
                    <a:gd name="T1" fmla="*/ 27 h 515"/>
                    <a:gd name="T2" fmla="*/ 173 w 718"/>
                    <a:gd name="T3" fmla="*/ 82 h 515"/>
                    <a:gd name="T4" fmla="*/ 0 w 718"/>
                    <a:gd name="T5" fmla="*/ 325 h 515"/>
                    <a:gd name="T6" fmla="*/ 0 w 718"/>
                    <a:gd name="T7" fmla="*/ 515 h 515"/>
                    <a:gd name="T8" fmla="*/ 230 w 718"/>
                    <a:gd name="T9" fmla="*/ 515 h 515"/>
                    <a:gd name="T10" fmla="*/ 230 w 718"/>
                    <a:gd name="T11" fmla="*/ 407 h 515"/>
                    <a:gd name="T12" fmla="*/ 316 w 718"/>
                    <a:gd name="T13" fmla="*/ 407 h 515"/>
                    <a:gd name="T14" fmla="*/ 316 w 718"/>
                    <a:gd name="T15" fmla="*/ 515 h 515"/>
                    <a:gd name="T16" fmla="*/ 574 w 718"/>
                    <a:gd name="T17" fmla="*/ 515 h 515"/>
                    <a:gd name="T18" fmla="*/ 574 w 718"/>
                    <a:gd name="T19" fmla="*/ 325 h 515"/>
                    <a:gd name="T20" fmla="*/ 718 w 718"/>
                    <a:gd name="T21" fmla="*/ 325 h 515"/>
                    <a:gd name="T22" fmla="*/ 718 w 718"/>
                    <a:gd name="T23" fmla="*/ 0 h 515"/>
                    <a:gd name="T24" fmla="*/ 230 w 718"/>
                    <a:gd name="T25" fmla="*/ 0 h 515"/>
                    <a:gd name="T26" fmla="*/ 115 w 718"/>
                    <a:gd name="T27" fmla="*/ 27 h 5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8"/>
                    <a:gd name="T43" fmla="*/ 0 h 515"/>
                    <a:gd name="T44" fmla="*/ 718 w 718"/>
                    <a:gd name="T45" fmla="*/ 515 h 5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8" h="515">
                      <a:moveTo>
                        <a:pt x="115" y="27"/>
                      </a:moveTo>
                      <a:lnTo>
                        <a:pt x="173" y="82"/>
                      </a:lnTo>
                      <a:lnTo>
                        <a:pt x="0" y="325"/>
                      </a:lnTo>
                      <a:lnTo>
                        <a:pt x="0" y="515"/>
                      </a:lnTo>
                      <a:lnTo>
                        <a:pt x="230" y="515"/>
                      </a:lnTo>
                      <a:lnTo>
                        <a:pt x="230" y="407"/>
                      </a:lnTo>
                      <a:lnTo>
                        <a:pt x="316" y="407"/>
                      </a:lnTo>
                      <a:lnTo>
                        <a:pt x="316" y="515"/>
                      </a:lnTo>
                      <a:lnTo>
                        <a:pt x="574" y="515"/>
                      </a:lnTo>
                      <a:lnTo>
                        <a:pt x="574" y="325"/>
                      </a:lnTo>
                      <a:lnTo>
                        <a:pt x="718" y="325"/>
                      </a:lnTo>
                      <a:lnTo>
                        <a:pt x="718" y="0"/>
                      </a:lnTo>
                      <a:lnTo>
                        <a:pt x="230" y="0"/>
                      </a:lnTo>
                      <a:lnTo>
                        <a:pt x="115" y="27"/>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01" name="Group 504"/>
              <p:cNvGrpSpPr>
                <a:grpSpLocks/>
              </p:cNvGrpSpPr>
              <p:nvPr/>
            </p:nvGrpSpPr>
            <p:grpSpPr bwMode="auto">
              <a:xfrm>
                <a:off x="1068" y="2367"/>
                <a:ext cx="488" cy="488"/>
                <a:chOff x="1068" y="2367"/>
                <a:chExt cx="488" cy="488"/>
              </a:xfrm>
            </p:grpSpPr>
            <p:sp>
              <p:nvSpPr>
                <p:cNvPr id="2319" name="Freeform 505"/>
                <p:cNvSpPr>
                  <a:spLocks/>
                </p:cNvSpPr>
                <p:nvPr/>
              </p:nvSpPr>
              <p:spPr bwMode="auto">
                <a:xfrm>
                  <a:off x="1068" y="2367"/>
                  <a:ext cx="488" cy="488"/>
                </a:xfrm>
                <a:custGeom>
                  <a:avLst/>
                  <a:gdLst>
                    <a:gd name="T0" fmla="*/ 144 w 488"/>
                    <a:gd name="T1" fmla="*/ 0 h 488"/>
                    <a:gd name="T2" fmla="*/ 144 w 488"/>
                    <a:gd name="T3" fmla="*/ 325 h 488"/>
                    <a:gd name="T4" fmla="*/ 0 w 488"/>
                    <a:gd name="T5" fmla="*/ 325 h 488"/>
                    <a:gd name="T6" fmla="*/ 0 w 488"/>
                    <a:gd name="T7" fmla="*/ 488 h 488"/>
                    <a:gd name="T8" fmla="*/ 344 w 488"/>
                    <a:gd name="T9" fmla="*/ 488 h 488"/>
                    <a:gd name="T10" fmla="*/ 344 w 488"/>
                    <a:gd name="T11" fmla="*/ 434 h 488"/>
                    <a:gd name="T12" fmla="*/ 459 w 488"/>
                    <a:gd name="T13" fmla="*/ 434 h 488"/>
                    <a:gd name="T14" fmla="*/ 488 w 488"/>
                    <a:gd name="T15" fmla="*/ 352 h 488"/>
                    <a:gd name="T16" fmla="*/ 488 w 488"/>
                    <a:gd name="T17" fmla="*/ 0 h 488"/>
                    <a:gd name="T18" fmla="*/ 144 w 488"/>
                    <a:gd name="T19" fmla="*/ 0 h 4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8"/>
                    <a:gd name="T31" fmla="*/ 0 h 488"/>
                    <a:gd name="T32" fmla="*/ 488 w 488"/>
                    <a:gd name="T33" fmla="*/ 488 h 4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8" h="488">
                      <a:moveTo>
                        <a:pt x="144" y="0"/>
                      </a:moveTo>
                      <a:lnTo>
                        <a:pt x="144" y="325"/>
                      </a:lnTo>
                      <a:lnTo>
                        <a:pt x="0" y="325"/>
                      </a:lnTo>
                      <a:lnTo>
                        <a:pt x="0" y="488"/>
                      </a:lnTo>
                      <a:lnTo>
                        <a:pt x="344" y="488"/>
                      </a:lnTo>
                      <a:lnTo>
                        <a:pt x="344" y="434"/>
                      </a:lnTo>
                      <a:lnTo>
                        <a:pt x="459" y="434"/>
                      </a:lnTo>
                      <a:lnTo>
                        <a:pt x="488" y="352"/>
                      </a:lnTo>
                      <a:lnTo>
                        <a:pt x="488" y="0"/>
                      </a:lnTo>
                      <a:lnTo>
                        <a:pt x="144" y="0"/>
                      </a:lnTo>
                      <a:close/>
                    </a:path>
                  </a:pathLst>
                </a:custGeom>
                <a:solidFill>
                  <a:srgbClr val="C0C0C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0" name="Freeform 506"/>
                <p:cNvSpPr>
                  <a:spLocks/>
                </p:cNvSpPr>
                <p:nvPr/>
              </p:nvSpPr>
              <p:spPr bwMode="auto">
                <a:xfrm>
                  <a:off x="1068" y="2367"/>
                  <a:ext cx="488" cy="488"/>
                </a:xfrm>
                <a:custGeom>
                  <a:avLst/>
                  <a:gdLst>
                    <a:gd name="T0" fmla="*/ 144 w 488"/>
                    <a:gd name="T1" fmla="*/ 0 h 488"/>
                    <a:gd name="T2" fmla="*/ 144 w 488"/>
                    <a:gd name="T3" fmla="*/ 325 h 488"/>
                    <a:gd name="T4" fmla="*/ 0 w 488"/>
                    <a:gd name="T5" fmla="*/ 325 h 488"/>
                    <a:gd name="T6" fmla="*/ 0 w 488"/>
                    <a:gd name="T7" fmla="*/ 488 h 488"/>
                    <a:gd name="T8" fmla="*/ 344 w 488"/>
                    <a:gd name="T9" fmla="*/ 488 h 488"/>
                    <a:gd name="T10" fmla="*/ 344 w 488"/>
                    <a:gd name="T11" fmla="*/ 434 h 488"/>
                    <a:gd name="T12" fmla="*/ 459 w 488"/>
                    <a:gd name="T13" fmla="*/ 434 h 488"/>
                    <a:gd name="T14" fmla="*/ 488 w 488"/>
                    <a:gd name="T15" fmla="*/ 352 h 488"/>
                    <a:gd name="T16" fmla="*/ 488 w 488"/>
                    <a:gd name="T17" fmla="*/ 0 h 488"/>
                    <a:gd name="T18" fmla="*/ 144 w 488"/>
                    <a:gd name="T19" fmla="*/ 0 h 4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8"/>
                    <a:gd name="T31" fmla="*/ 0 h 488"/>
                    <a:gd name="T32" fmla="*/ 488 w 488"/>
                    <a:gd name="T33" fmla="*/ 488 h 4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8" h="488">
                      <a:moveTo>
                        <a:pt x="144" y="0"/>
                      </a:moveTo>
                      <a:lnTo>
                        <a:pt x="144" y="325"/>
                      </a:lnTo>
                      <a:lnTo>
                        <a:pt x="0" y="325"/>
                      </a:lnTo>
                      <a:lnTo>
                        <a:pt x="0" y="488"/>
                      </a:lnTo>
                      <a:lnTo>
                        <a:pt x="344" y="488"/>
                      </a:lnTo>
                      <a:lnTo>
                        <a:pt x="344" y="434"/>
                      </a:lnTo>
                      <a:lnTo>
                        <a:pt x="459" y="434"/>
                      </a:lnTo>
                      <a:lnTo>
                        <a:pt x="488" y="352"/>
                      </a:lnTo>
                      <a:lnTo>
                        <a:pt x="488" y="0"/>
                      </a:lnTo>
                      <a:lnTo>
                        <a:pt x="144"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02" name="Group 507"/>
              <p:cNvGrpSpPr>
                <a:grpSpLocks/>
              </p:cNvGrpSpPr>
              <p:nvPr/>
            </p:nvGrpSpPr>
            <p:grpSpPr bwMode="auto">
              <a:xfrm>
                <a:off x="467" y="2774"/>
                <a:ext cx="802" cy="489"/>
                <a:chOff x="467" y="2774"/>
                <a:chExt cx="802" cy="489"/>
              </a:xfrm>
            </p:grpSpPr>
            <p:sp>
              <p:nvSpPr>
                <p:cNvPr id="2317" name="Freeform 508"/>
                <p:cNvSpPr>
                  <a:spLocks/>
                </p:cNvSpPr>
                <p:nvPr/>
              </p:nvSpPr>
              <p:spPr bwMode="auto">
                <a:xfrm>
                  <a:off x="467" y="2774"/>
                  <a:ext cx="802" cy="489"/>
                </a:xfrm>
                <a:custGeom>
                  <a:avLst/>
                  <a:gdLst>
                    <a:gd name="T0" fmla="*/ 28 w 802"/>
                    <a:gd name="T1" fmla="*/ 108 h 489"/>
                    <a:gd name="T2" fmla="*/ 0 w 802"/>
                    <a:gd name="T3" fmla="*/ 190 h 489"/>
                    <a:gd name="T4" fmla="*/ 57 w 802"/>
                    <a:gd name="T5" fmla="*/ 244 h 489"/>
                    <a:gd name="T6" fmla="*/ 28 w 802"/>
                    <a:gd name="T7" fmla="*/ 489 h 489"/>
                    <a:gd name="T8" fmla="*/ 716 w 802"/>
                    <a:gd name="T9" fmla="*/ 489 h 489"/>
                    <a:gd name="T10" fmla="*/ 716 w 802"/>
                    <a:gd name="T11" fmla="*/ 435 h 489"/>
                    <a:gd name="T12" fmla="*/ 802 w 802"/>
                    <a:gd name="T13" fmla="*/ 435 h 489"/>
                    <a:gd name="T14" fmla="*/ 802 w 802"/>
                    <a:gd name="T15" fmla="*/ 353 h 489"/>
                    <a:gd name="T16" fmla="*/ 716 w 802"/>
                    <a:gd name="T17" fmla="*/ 353 h 489"/>
                    <a:gd name="T18" fmla="*/ 716 w 802"/>
                    <a:gd name="T19" fmla="*/ 271 h 489"/>
                    <a:gd name="T20" fmla="*/ 687 w 802"/>
                    <a:gd name="T21" fmla="*/ 271 h 489"/>
                    <a:gd name="T22" fmla="*/ 687 w 802"/>
                    <a:gd name="T23" fmla="*/ 136 h 489"/>
                    <a:gd name="T24" fmla="*/ 601 w 802"/>
                    <a:gd name="T25" fmla="*/ 136 h 489"/>
                    <a:gd name="T26" fmla="*/ 601 w 802"/>
                    <a:gd name="T27" fmla="*/ 108 h 489"/>
                    <a:gd name="T28" fmla="*/ 344 w 802"/>
                    <a:gd name="T29" fmla="*/ 108 h 489"/>
                    <a:gd name="T30" fmla="*/ 344 w 802"/>
                    <a:gd name="T31" fmla="*/ 0 h 489"/>
                    <a:gd name="T32" fmla="*/ 258 w 802"/>
                    <a:gd name="T33" fmla="*/ 0 h 489"/>
                    <a:gd name="T34" fmla="*/ 258 w 802"/>
                    <a:gd name="T35" fmla="*/ 108 h 489"/>
                    <a:gd name="T36" fmla="*/ 28 w 802"/>
                    <a:gd name="T37" fmla="*/ 108 h 4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2"/>
                    <a:gd name="T58" fmla="*/ 0 h 489"/>
                    <a:gd name="T59" fmla="*/ 802 w 802"/>
                    <a:gd name="T60" fmla="*/ 489 h 4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2" h="489">
                      <a:moveTo>
                        <a:pt x="28" y="108"/>
                      </a:moveTo>
                      <a:lnTo>
                        <a:pt x="0" y="190"/>
                      </a:lnTo>
                      <a:lnTo>
                        <a:pt x="57" y="244"/>
                      </a:lnTo>
                      <a:lnTo>
                        <a:pt x="28" y="489"/>
                      </a:lnTo>
                      <a:lnTo>
                        <a:pt x="716" y="489"/>
                      </a:lnTo>
                      <a:lnTo>
                        <a:pt x="716" y="435"/>
                      </a:lnTo>
                      <a:lnTo>
                        <a:pt x="802" y="435"/>
                      </a:lnTo>
                      <a:lnTo>
                        <a:pt x="802" y="353"/>
                      </a:lnTo>
                      <a:lnTo>
                        <a:pt x="716" y="353"/>
                      </a:lnTo>
                      <a:lnTo>
                        <a:pt x="716" y="271"/>
                      </a:lnTo>
                      <a:lnTo>
                        <a:pt x="687" y="271"/>
                      </a:lnTo>
                      <a:lnTo>
                        <a:pt x="687" y="136"/>
                      </a:lnTo>
                      <a:lnTo>
                        <a:pt x="601" y="136"/>
                      </a:lnTo>
                      <a:lnTo>
                        <a:pt x="601" y="108"/>
                      </a:lnTo>
                      <a:lnTo>
                        <a:pt x="344" y="108"/>
                      </a:lnTo>
                      <a:lnTo>
                        <a:pt x="344" y="0"/>
                      </a:lnTo>
                      <a:lnTo>
                        <a:pt x="258" y="0"/>
                      </a:lnTo>
                      <a:lnTo>
                        <a:pt x="258" y="108"/>
                      </a:lnTo>
                      <a:lnTo>
                        <a:pt x="28" y="108"/>
                      </a:lnTo>
                      <a:close/>
                    </a:path>
                  </a:pathLst>
                </a:custGeom>
                <a:solidFill>
                  <a:srgbClr val="C0C0C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8" name="Freeform 509"/>
                <p:cNvSpPr>
                  <a:spLocks/>
                </p:cNvSpPr>
                <p:nvPr/>
              </p:nvSpPr>
              <p:spPr bwMode="auto">
                <a:xfrm>
                  <a:off x="467" y="2774"/>
                  <a:ext cx="802" cy="489"/>
                </a:xfrm>
                <a:custGeom>
                  <a:avLst/>
                  <a:gdLst>
                    <a:gd name="T0" fmla="*/ 28 w 802"/>
                    <a:gd name="T1" fmla="*/ 108 h 489"/>
                    <a:gd name="T2" fmla="*/ 0 w 802"/>
                    <a:gd name="T3" fmla="*/ 190 h 489"/>
                    <a:gd name="T4" fmla="*/ 57 w 802"/>
                    <a:gd name="T5" fmla="*/ 244 h 489"/>
                    <a:gd name="T6" fmla="*/ 28 w 802"/>
                    <a:gd name="T7" fmla="*/ 489 h 489"/>
                    <a:gd name="T8" fmla="*/ 716 w 802"/>
                    <a:gd name="T9" fmla="*/ 489 h 489"/>
                    <a:gd name="T10" fmla="*/ 716 w 802"/>
                    <a:gd name="T11" fmla="*/ 435 h 489"/>
                    <a:gd name="T12" fmla="*/ 802 w 802"/>
                    <a:gd name="T13" fmla="*/ 435 h 489"/>
                    <a:gd name="T14" fmla="*/ 802 w 802"/>
                    <a:gd name="T15" fmla="*/ 353 h 489"/>
                    <a:gd name="T16" fmla="*/ 716 w 802"/>
                    <a:gd name="T17" fmla="*/ 353 h 489"/>
                    <a:gd name="T18" fmla="*/ 716 w 802"/>
                    <a:gd name="T19" fmla="*/ 271 h 489"/>
                    <a:gd name="T20" fmla="*/ 687 w 802"/>
                    <a:gd name="T21" fmla="*/ 271 h 489"/>
                    <a:gd name="T22" fmla="*/ 687 w 802"/>
                    <a:gd name="T23" fmla="*/ 136 h 489"/>
                    <a:gd name="T24" fmla="*/ 601 w 802"/>
                    <a:gd name="T25" fmla="*/ 136 h 489"/>
                    <a:gd name="T26" fmla="*/ 601 w 802"/>
                    <a:gd name="T27" fmla="*/ 108 h 489"/>
                    <a:gd name="T28" fmla="*/ 344 w 802"/>
                    <a:gd name="T29" fmla="*/ 108 h 489"/>
                    <a:gd name="T30" fmla="*/ 344 w 802"/>
                    <a:gd name="T31" fmla="*/ 0 h 489"/>
                    <a:gd name="T32" fmla="*/ 258 w 802"/>
                    <a:gd name="T33" fmla="*/ 0 h 489"/>
                    <a:gd name="T34" fmla="*/ 258 w 802"/>
                    <a:gd name="T35" fmla="*/ 108 h 489"/>
                    <a:gd name="T36" fmla="*/ 28 w 802"/>
                    <a:gd name="T37" fmla="*/ 108 h 4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2"/>
                    <a:gd name="T58" fmla="*/ 0 h 489"/>
                    <a:gd name="T59" fmla="*/ 802 w 802"/>
                    <a:gd name="T60" fmla="*/ 489 h 4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2" h="489">
                      <a:moveTo>
                        <a:pt x="28" y="108"/>
                      </a:moveTo>
                      <a:lnTo>
                        <a:pt x="0" y="190"/>
                      </a:lnTo>
                      <a:lnTo>
                        <a:pt x="57" y="244"/>
                      </a:lnTo>
                      <a:lnTo>
                        <a:pt x="28" y="489"/>
                      </a:lnTo>
                      <a:lnTo>
                        <a:pt x="716" y="489"/>
                      </a:lnTo>
                      <a:lnTo>
                        <a:pt x="716" y="435"/>
                      </a:lnTo>
                      <a:lnTo>
                        <a:pt x="802" y="435"/>
                      </a:lnTo>
                      <a:lnTo>
                        <a:pt x="802" y="353"/>
                      </a:lnTo>
                      <a:lnTo>
                        <a:pt x="716" y="353"/>
                      </a:lnTo>
                      <a:lnTo>
                        <a:pt x="716" y="271"/>
                      </a:lnTo>
                      <a:lnTo>
                        <a:pt x="687" y="271"/>
                      </a:lnTo>
                      <a:lnTo>
                        <a:pt x="687" y="136"/>
                      </a:lnTo>
                      <a:lnTo>
                        <a:pt x="601" y="136"/>
                      </a:lnTo>
                      <a:lnTo>
                        <a:pt x="601" y="108"/>
                      </a:lnTo>
                      <a:lnTo>
                        <a:pt x="344" y="108"/>
                      </a:lnTo>
                      <a:lnTo>
                        <a:pt x="344" y="0"/>
                      </a:lnTo>
                      <a:lnTo>
                        <a:pt x="258" y="0"/>
                      </a:lnTo>
                      <a:lnTo>
                        <a:pt x="258" y="108"/>
                      </a:lnTo>
                      <a:lnTo>
                        <a:pt x="28" y="108"/>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03" name="Group 510"/>
              <p:cNvGrpSpPr>
                <a:grpSpLocks/>
              </p:cNvGrpSpPr>
              <p:nvPr/>
            </p:nvGrpSpPr>
            <p:grpSpPr bwMode="auto">
              <a:xfrm>
                <a:off x="1068" y="2801"/>
                <a:ext cx="518" cy="462"/>
                <a:chOff x="1068" y="2801"/>
                <a:chExt cx="518" cy="462"/>
              </a:xfrm>
            </p:grpSpPr>
            <p:sp>
              <p:nvSpPr>
                <p:cNvPr id="2315" name="Freeform 511"/>
                <p:cNvSpPr>
                  <a:spLocks/>
                </p:cNvSpPr>
                <p:nvPr/>
              </p:nvSpPr>
              <p:spPr bwMode="auto">
                <a:xfrm>
                  <a:off x="1068" y="2801"/>
                  <a:ext cx="518" cy="462"/>
                </a:xfrm>
                <a:custGeom>
                  <a:avLst/>
                  <a:gdLst>
                    <a:gd name="T0" fmla="*/ 0 w 518"/>
                    <a:gd name="T1" fmla="*/ 54 h 462"/>
                    <a:gd name="T2" fmla="*/ 0 w 518"/>
                    <a:gd name="T3" fmla="*/ 109 h 462"/>
                    <a:gd name="T4" fmla="*/ 86 w 518"/>
                    <a:gd name="T5" fmla="*/ 109 h 462"/>
                    <a:gd name="T6" fmla="*/ 86 w 518"/>
                    <a:gd name="T7" fmla="*/ 245 h 462"/>
                    <a:gd name="T8" fmla="*/ 115 w 518"/>
                    <a:gd name="T9" fmla="*/ 245 h 462"/>
                    <a:gd name="T10" fmla="*/ 115 w 518"/>
                    <a:gd name="T11" fmla="*/ 326 h 462"/>
                    <a:gd name="T12" fmla="*/ 201 w 518"/>
                    <a:gd name="T13" fmla="*/ 326 h 462"/>
                    <a:gd name="T14" fmla="*/ 201 w 518"/>
                    <a:gd name="T15" fmla="*/ 408 h 462"/>
                    <a:gd name="T16" fmla="*/ 115 w 518"/>
                    <a:gd name="T17" fmla="*/ 408 h 462"/>
                    <a:gd name="T18" fmla="*/ 115 w 518"/>
                    <a:gd name="T19" fmla="*/ 462 h 462"/>
                    <a:gd name="T20" fmla="*/ 374 w 518"/>
                    <a:gd name="T21" fmla="*/ 462 h 462"/>
                    <a:gd name="T22" fmla="*/ 489 w 518"/>
                    <a:gd name="T23" fmla="*/ 408 h 462"/>
                    <a:gd name="T24" fmla="*/ 518 w 518"/>
                    <a:gd name="T25" fmla="*/ 299 h 462"/>
                    <a:gd name="T26" fmla="*/ 460 w 518"/>
                    <a:gd name="T27" fmla="*/ 272 h 462"/>
                    <a:gd name="T28" fmla="*/ 460 w 518"/>
                    <a:gd name="T29" fmla="*/ 109 h 462"/>
                    <a:gd name="T30" fmla="*/ 489 w 518"/>
                    <a:gd name="T31" fmla="*/ 54 h 462"/>
                    <a:gd name="T32" fmla="*/ 460 w 518"/>
                    <a:gd name="T33" fmla="*/ 0 h 462"/>
                    <a:gd name="T34" fmla="*/ 345 w 518"/>
                    <a:gd name="T35" fmla="*/ 0 h 462"/>
                    <a:gd name="T36" fmla="*/ 345 w 518"/>
                    <a:gd name="T37" fmla="*/ 54 h 462"/>
                    <a:gd name="T38" fmla="*/ 0 w 518"/>
                    <a:gd name="T39" fmla="*/ 54 h 4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8"/>
                    <a:gd name="T61" fmla="*/ 0 h 462"/>
                    <a:gd name="T62" fmla="*/ 518 w 518"/>
                    <a:gd name="T63" fmla="*/ 462 h 4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8" h="462">
                      <a:moveTo>
                        <a:pt x="0" y="54"/>
                      </a:moveTo>
                      <a:lnTo>
                        <a:pt x="0" y="109"/>
                      </a:lnTo>
                      <a:lnTo>
                        <a:pt x="86" y="109"/>
                      </a:lnTo>
                      <a:lnTo>
                        <a:pt x="86" y="245"/>
                      </a:lnTo>
                      <a:lnTo>
                        <a:pt x="115" y="245"/>
                      </a:lnTo>
                      <a:lnTo>
                        <a:pt x="115" y="326"/>
                      </a:lnTo>
                      <a:lnTo>
                        <a:pt x="201" y="326"/>
                      </a:lnTo>
                      <a:lnTo>
                        <a:pt x="201" y="408"/>
                      </a:lnTo>
                      <a:lnTo>
                        <a:pt x="115" y="408"/>
                      </a:lnTo>
                      <a:lnTo>
                        <a:pt x="115" y="462"/>
                      </a:lnTo>
                      <a:lnTo>
                        <a:pt x="374" y="462"/>
                      </a:lnTo>
                      <a:lnTo>
                        <a:pt x="489" y="408"/>
                      </a:lnTo>
                      <a:lnTo>
                        <a:pt x="518" y="299"/>
                      </a:lnTo>
                      <a:lnTo>
                        <a:pt x="460" y="272"/>
                      </a:lnTo>
                      <a:lnTo>
                        <a:pt x="460" y="109"/>
                      </a:lnTo>
                      <a:lnTo>
                        <a:pt x="489" y="54"/>
                      </a:lnTo>
                      <a:lnTo>
                        <a:pt x="460" y="0"/>
                      </a:lnTo>
                      <a:lnTo>
                        <a:pt x="345" y="0"/>
                      </a:lnTo>
                      <a:lnTo>
                        <a:pt x="345" y="54"/>
                      </a:lnTo>
                      <a:lnTo>
                        <a:pt x="0" y="54"/>
                      </a:lnTo>
                      <a:close/>
                    </a:path>
                  </a:pathLst>
                </a:custGeom>
                <a:solidFill>
                  <a:srgbClr val="C0C0C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6" name="Freeform 512"/>
                <p:cNvSpPr>
                  <a:spLocks/>
                </p:cNvSpPr>
                <p:nvPr/>
              </p:nvSpPr>
              <p:spPr bwMode="auto">
                <a:xfrm>
                  <a:off x="1068" y="2801"/>
                  <a:ext cx="518" cy="462"/>
                </a:xfrm>
                <a:custGeom>
                  <a:avLst/>
                  <a:gdLst>
                    <a:gd name="T0" fmla="*/ 0 w 518"/>
                    <a:gd name="T1" fmla="*/ 54 h 462"/>
                    <a:gd name="T2" fmla="*/ 0 w 518"/>
                    <a:gd name="T3" fmla="*/ 109 h 462"/>
                    <a:gd name="T4" fmla="*/ 86 w 518"/>
                    <a:gd name="T5" fmla="*/ 109 h 462"/>
                    <a:gd name="T6" fmla="*/ 86 w 518"/>
                    <a:gd name="T7" fmla="*/ 245 h 462"/>
                    <a:gd name="T8" fmla="*/ 115 w 518"/>
                    <a:gd name="T9" fmla="*/ 245 h 462"/>
                    <a:gd name="T10" fmla="*/ 115 w 518"/>
                    <a:gd name="T11" fmla="*/ 326 h 462"/>
                    <a:gd name="T12" fmla="*/ 201 w 518"/>
                    <a:gd name="T13" fmla="*/ 326 h 462"/>
                    <a:gd name="T14" fmla="*/ 201 w 518"/>
                    <a:gd name="T15" fmla="*/ 408 h 462"/>
                    <a:gd name="T16" fmla="*/ 115 w 518"/>
                    <a:gd name="T17" fmla="*/ 408 h 462"/>
                    <a:gd name="T18" fmla="*/ 115 w 518"/>
                    <a:gd name="T19" fmla="*/ 462 h 462"/>
                    <a:gd name="T20" fmla="*/ 374 w 518"/>
                    <a:gd name="T21" fmla="*/ 462 h 462"/>
                    <a:gd name="T22" fmla="*/ 489 w 518"/>
                    <a:gd name="T23" fmla="*/ 408 h 462"/>
                    <a:gd name="T24" fmla="*/ 518 w 518"/>
                    <a:gd name="T25" fmla="*/ 299 h 462"/>
                    <a:gd name="T26" fmla="*/ 460 w 518"/>
                    <a:gd name="T27" fmla="*/ 272 h 462"/>
                    <a:gd name="T28" fmla="*/ 460 w 518"/>
                    <a:gd name="T29" fmla="*/ 109 h 462"/>
                    <a:gd name="T30" fmla="*/ 489 w 518"/>
                    <a:gd name="T31" fmla="*/ 54 h 462"/>
                    <a:gd name="T32" fmla="*/ 460 w 518"/>
                    <a:gd name="T33" fmla="*/ 0 h 462"/>
                    <a:gd name="T34" fmla="*/ 345 w 518"/>
                    <a:gd name="T35" fmla="*/ 0 h 462"/>
                    <a:gd name="T36" fmla="*/ 345 w 518"/>
                    <a:gd name="T37" fmla="*/ 54 h 462"/>
                    <a:gd name="T38" fmla="*/ 0 w 518"/>
                    <a:gd name="T39" fmla="*/ 54 h 4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8"/>
                    <a:gd name="T61" fmla="*/ 0 h 462"/>
                    <a:gd name="T62" fmla="*/ 518 w 518"/>
                    <a:gd name="T63" fmla="*/ 462 h 4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8" h="462">
                      <a:moveTo>
                        <a:pt x="0" y="54"/>
                      </a:moveTo>
                      <a:lnTo>
                        <a:pt x="0" y="109"/>
                      </a:lnTo>
                      <a:lnTo>
                        <a:pt x="86" y="109"/>
                      </a:lnTo>
                      <a:lnTo>
                        <a:pt x="86" y="245"/>
                      </a:lnTo>
                      <a:lnTo>
                        <a:pt x="115" y="245"/>
                      </a:lnTo>
                      <a:lnTo>
                        <a:pt x="115" y="326"/>
                      </a:lnTo>
                      <a:lnTo>
                        <a:pt x="201" y="326"/>
                      </a:lnTo>
                      <a:lnTo>
                        <a:pt x="201" y="408"/>
                      </a:lnTo>
                      <a:lnTo>
                        <a:pt x="115" y="408"/>
                      </a:lnTo>
                      <a:lnTo>
                        <a:pt x="115" y="462"/>
                      </a:lnTo>
                      <a:lnTo>
                        <a:pt x="374" y="462"/>
                      </a:lnTo>
                      <a:lnTo>
                        <a:pt x="489" y="408"/>
                      </a:lnTo>
                      <a:lnTo>
                        <a:pt x="518" y="299"/>
                      </a:lnTo>
                      <a:lnTo>
                        <a:pt x="460" y="272"/>
                      </a:lnTo>
                      <a:lnTo>
                        <a:pt x="460" y="109"/>
                      </a:lnTo>
                      <a:lnTo>
                        <a:pt x="489" y="54"/>
                      </a:lnTo>
                      <a:lnTo>
                        <a:pt x="460" y="0"/>
                      </a:lnTo>
                      <a:lnTo>
                        <a:pt x="345" y="0"/>
                      </a:lnTo>
                      <a:lnTo>
                        <a:pt x="345" y="54"/>
                      </a:lnTo>
                      <a:lnTo>
                        <a:pt x="0" y="54"/>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04" name="Group 513"/>
              <p:cNvGrpSpPr>
                <a:grpSpLocks/>
              </p:cNvGrpSpPr>
              <p:nvPr/>
            </p:nvGrpSpPr>
            <p:grpSpPr bwMode="auto">
              <a:xfrm>
                <a:off x="265" y="3263"/>
                <a:ext cx="1291" cy="460"/>
                <a:chOff x="265" y="3263"/>
                <a:chExt cx="1291" cy="460"/>
              </a:xfrm>
            </p:grpSpPr>
            <p:sp>
              <p:nvSpPr>
                <p:cNvPr id="2313" name="Freeform 514"/>
                <p:cNvSpPr>
                  <a:spLocks/>
                </p:cNvSpPr>
                <p:nvPr/>
              </p:nvSpPr>
              <p:spPr bwMode="auto">
                <a:xfrm>
                  <a:off x="265" y="3263"/>
                  <a:ext cx="1291" cy="460"/>
                </a:xfrm>
                <a:custGeom>
                  <a:avLst/>
                  <a:gdLst>
                    <a:gd name="T0" fmla="*/ 230 w 1291"/>
                    <a:gd name="T1" fmla="*/ 0 h 460"/>
                    <a:gd name="T2" fmla="*/ 0 w 1291"/>
                    <a:gd name="T3" fmla="*/ 216 h 460"/>
                    <a:gd name="T4" fmla="*/ 115 w 1291"/>
                    <a:gd name="T5" fmla="*/ 351 h 460"/>
                    <a:gd name="T6" fmla="*/ 230 w 1291"/>
                    <a:gd name="T7" fmla="*/ 297 h 460"/>
                    <a:gd name="T8" fmla="*/ 689 w 1291"/>
                    <a:gd name="T9" fmla="*/ 243 h 460"/>
                    <a:gd name="T10" fmla="*/ 1291 w 1291"/>
                    <a:gd name="T11" fmla="*/ 460 h 460"/>
                    <a:gd name="T12" fmla="*/ 1291 w 1291"/>
                    <a:gd name="T13" fmla="*/ 0 h 460"/>
                    <a:gd name="T14" fmla="*/ 230 w 1291"/>
                    <a:gd name="T15" fmla="*/ 0 h 460"/>
                    <a:gd name="T16" fmla="*/ 0 60000 65536"/>
                    <a:gd name="T17" fmla="*/ 0 60000 65536"/>
                    <a:gd name="T18" fmla="*/ 0 60000 65536"/>
                    <a:gd name="T19" fmla="*/ 0 60000 65536"/>
                    <a:gd name="T20" fmla="*/ 0 60000 65536"/>
                    <a:gd name="T21" fmla="*/ 0 60000 65536"/>
                    <a:gd name="T22" fmla="*/ 0 60000 65536"/>
                    <a:gd name="T23" fmla="*/ 0 60000 65536"/>
                    <a:gd name="T24" fmla="*/ 0 w 1291"/>
                    <a:gd name="T25" fmla="*/ 0 h 460"/>
                    <a:gd name="T26" fmla="*/ 1291 w 1291"/>
                    <a:gd name="T27" fmla="*/ 460 h 4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1" h="460">
                      <a:moveTo>
                        <a:pt x="230" y="0"/>
                      </a:moveTo>
                      <a:lnTo>
                        <a:pt x="0" y="216"/>
                      </a:lnTo>
                      <a:lnTo>
                        <a:pt x="115" y="351"/>
                      </a:lnTo>
                      <a:lnTo>
                        <a:pt x="230" y="297"/>
                      </a:lnTo>
                      <a:lnTo>
                        <a:pt x="689" y="243"/>
                      </a:lnTo>
                      <a:lnTo>
                        <a:pt x="1291" y="460"/>
                      </a:lnTo>
                      <a:lnTo>
                        <a:pt x="1291" y="0"/>
                      </a:lnTo>
                      <a:lnTo>
                        <a:pt x="230" y="0"/>
                      </a:lnTo>
                      <a:close/>
                    </a:path>
                  </a:pathLst>
                </a:custGeom>
                <a:solidFill>
                  <a:srgbClr val="C0C0C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4" name="Freeform 515"/>
                <p:cNvSpPr>
                  <a:spLocks/>
                </p:cNvSpPr>
                <p:nvPr/>
              </p:nvSpPr>
              <p:spPr bwMode="auto">
                <a:xfrm>
                  <a:off x="265" y="3263"/>
                  <a:ext cx="1291" cy="460"/>
                </a:xfrm>
                <a:custGeom>
                  <a:avLst/>
                  <a:gdLst>
                    <a:gd name="T0" fmla="*/ 230 w 1291"/>
                    <a:gd name="T1" fmla="*/ 0 h 460"/>
                    <a:gd name="T2" fmla="*/ 0 w 1291"/>
                    <a:gd name="T3" fmla="*/ 216 h 460"/>
                    <a:gd name="T4" fmla="*/ 115 w 1291"/>
                    <a:gd name="T5" fmla="*/ 351 h 460"/>
                    <a:gd name="T6" fmla="*/ 230 w 1291"/>
                    <a:gd name="T7" fmla="*/ 297 h 460"/>
                    <a:gd name="T8" fmla="*/ 689 w 1291"/>
                    <a:gd name="T9" fmla="*/ 243 h 460"/>
                    <a:gd name="T10" fmla="*/ 1291 w 1291"/>
                    <a:gd name="T11" fmla="*/ 460 h 460"/>
                    <a:gd name="T12" fmla="*/ 1291 w 1291"/>
                    <a:gd name="T13" fmla="*/ 0 h 460"/>
                    <a:gd name="T14" fmla="*/ 230 w 1291"/>
                    <a:gd name="T15" fmla="*/ 0 h 460"/>
                    <a:gd name="T16" fmla="*/ 0 60000 65536"/>
                    <a:gd name="T17" fmla="*/ 0 60000 65536"/>
                    <a:gd name="T18" fmla="*/ 0 60000 65536"/>
                    <a:gd name="T19" fmla="*/ 0 60000 65536"/>
                    <a:gd name="T20" fmla="*/ 0 60000 65536"/>
                    <a:gd name="T21" fmla="*/ 0 60000 65536"/>
                    <a:gd name="T22" fmla="*/ 0 60000 65536"/>
                    <a:gd name="T23" fmla="*/ 0 60000 65536"/>
                    <a:gd name="T24" fmla="*/ 0 w 1291"/>
                    <a:gd name="T25" fmla="*/ 0 h 460"/>
                    <a:gd name="T26" fmla="*/ 1291 w 1291"/>
                    <a:gd name="T27" fmla="*/ 460 h 4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1" h="460">
                      <a:moveTo>
                        <a:pt x="230" y="0"/>
                      </a:moveTo>
                      <a:lnTo>
                        <a:pt x="0" y="216"/>
                      </a:lnTo>
                      <a:lnTo>
                        <a:pt x="115" y="351"/>
                      </a:lnTo>
                      <a:lnTo>
                        <a:pt x="230" y="297"/>
                      </a:lnTo>
                      <a:lnTo>
                        <a:pt x="689" y="243"/>
                      </a:lnTo>
                      <a:lnTo>
                        <a:pt x="1291" y="460"/>
                      </a:lnTo>
                      <a:lnTo>
                        <a:pt x="1291" y="0"/>
                      </a:lnTo>
                      <a:lnTo>
                        <a:pt x="23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05" name="Rectangle 516"/>
              <p:cNvSpPr>
                <a:spLocks noChangeArrowheads="1"/>
              </p:cNvSpPr>
              <p:nvPr/>
            </p:nvSpPr>
            <p:spPr bwMode="auto">
              <a:xfrm>
                <a:off x="712" y="2512"/>
                <a:ext cx="49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BEAUREGARD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6" name="Rectangle 517"/>
              <p:cNvSpPr>
                <a:spLocks noChangeArrowheads="1"/>
              </p:cNvSpPr>
              <p:nvPr/>
            </p:nvSpPr>
            <p:spPr bwMode="auto">
              <a:xfrm>
                <a:off x="1289" y="2607"/>
                <a:ext cx="224"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ALLEN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7" name="Rectangle 518"/>
              <p:cNvSpPr>
                <a:spLocks noChangeArrowheads="1"/>
              </p:cNvSpPr>
              <p:nvPr/>
            </p:nvSpPr>
            <p:spPr bwMode="auto">
              <a:xfrm>
                <a:off x="606" y="2989"/>
                <a:ext cx="39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CALCASIEU</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8" name="Rectangle 519"/>
              <p:cNvSpPr>
                <a:spLocks noChangeArrowheads="1"/>
              </p:cNvSpPr>
              <p:nvPr/>
            </p:nvSpPr>
            <p:spPr bwMode="auto">
              <a:xfrm>
                <a:off x="1202" y="2979"/>
                <a:ext cx="39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JEFFERSON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9" name="Rectangle 520"/>
              <p:cNvSpPr>
                <a:spLocks noChangeArrowheads="1"/>
              </p:cNvSpPr>
              <p:nvPr/>
            </p:nvSpPr>
            <p:spPr bwMode="auto">
              <a:xfrm>
                <a:off x="1283" y="3037"/>
                <a:ext cx="22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DAVIS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0" name="Rectangle 521"/>
              <p:cNvSpPr>
                <a:spLocks noChangeArrowheads="1"/>
              </p:cNvSpPr>
              <p:nvPr/>
            </p:nvSpPr>
            <p:spPr bwMode="auto">
              <a:xfrm>
                <a:off x="806" y="3358"/>
                <a:ext cx="37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CAMERON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0" name="AutoShape 522"/>
              <p:cNvSpPr>
                <a:spLocks noChangeArrowheads="1"/>
              </p:cNvSpPr>
              <p:nvPr/>
            </p:nvSpPr>
            <p:spPr bwMode="auto">
              <a:xfrm>
                <a:off x="779" y="3070"/>
                <a:ext cx="103" cy="100"/>
              </a:xfrm>
              <a:prstGeom prst="star5">
                <a:avLst/>
              </a:prstGeom>
              <a:no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2" name="Text Box 523"/>
              <p:cNvSpPr txBox="1">
                <a:spLocks noChangeArrowheads="1"/>
              </p:cNvSpPr>
              <p:nvPr/>
            </p:nvSpPr>
            <p:spPr bwMode="auto">
              <a:xfrm>
                <a:off x="913" y="2482"/>
                <a:ext cx="413" cy="672"/>
              </a:xfrm>
              <a:prstGeom prst="rect">
                <a:avLst/>
              </a:prstGeom>
              <a:noFill/>
              <a:ln w="9525">
                <a:noFill/>
                <a:miter lim="800000"/>
                <a:headEnd/>
                <a:tailEnd/>
              </a:ln>
            </p:spPr>
            <p:txBody>
              <a:bodyPr wrap="none" lIns="84894" tIns="42447" rIns="84894" bIns="42447">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5</a:t>
                </a:r>
              </a:p>
            </p:txBody>
          </p:sp>
        </p:grpSp>
        <p:grpSp>
          <p:nvGrpSpPr>
            <p:cNvPr id="2081" name="Group 524"/>
            <p:cNvGrpSpPr>
              <a:grpSpLocks/>
            </p:cNvGrpSpPr>
            <p:nvPr/>
          </p:nvGrpSpPr>
          <p:grpSpPr bwMode="auto">
            <a:xfrm>
              <a:off x="3123" y="2231"/>
              <a:ext cx="1275" cy="841"/>
              <a:chOff x="3123" y="2231"/>
              <a:chExt cx="1275" cy="841"/>
            </a:xfrm>
          </p:grpSpPr>
          <p:grpSp>
            <p:nvGrpSpPr>
              <p:cNvPr id="2232" name="Group 525"/>
              <p:cNvGrpSpPr>
                <a:grpSpLocks/>
              </p:cNvGrpSpPr>
              <p:nvPr/>
            </p:nvGrpSpPr>
            <p:grpSpPr bwMode="auto">
              <a:xfrm>
                <a:off x="3163" y="2231"/>
                <a:ext cx="315" cy="381"/>
                <a:chOff x="3163" y="2231"/>
                <a:chExt cx="315" cy="381"/>
              </a:xfrm>
            </p:grpSpPr>
            <p:sp>
              <p:nvSpPr>
                <p:cNvPr id="2287" name="Freeform 526"/>
                <p:cNvSpPr>
                  <a:spLocks/>
                </p:cNvSpPr>
                <p:nvPr/>
              </p:nvSpPr>
              <p:spPr bwMode="auto">
                <a:xfrm>
                  <a:off x="3163" y="2231"/>
                  <a:ext cx="315" cy="381"/>
                </a:xfrm>
                <a:custGeom>
                  <a:avLst/>
                  <a:gdLst>
                    <a:gd name="T0" fmla="*/ 57 w 315"/>
                    <a:gd name="T1" fmla="*/ 0 h 381"/>
                    <a:gd name="T2" fmla="*/ 29 w 315"/>
                    <a:gd name="T3" fmla="*/ 136 h 381"/>
                    <a:gd name="T4" fmla="*/ 57 w 315"/>
                    <a:gd name="T5" fmla="*/ 327 h 381"/>
                    <a:gd name="T6" fmla="*/ 0 w 315"/>
                    <a:gd name="T7" fmla="*/ 381 h 381"/>
                    <a:gd name="T8" fmla="*/ 315 w 315"/>
                    <a:gd name="T9" fmla="*/ 381 h 381"/>
                    <a:gd name="T10" fmla="*/ 315 w 315"/>
                    <a:gd name="T11" fmla="*/ 0 h 381"/>
                    <a:gd name="T12" fmla="*/ 57 w 315"/>
                    <a:gd name="T13" fmla="*/ 0 h 381"/>
                    <a:gd name="T14" fmla="*/ 0 60000 65536"/>
                    <a:gd name="T15" fmla="*/ 0 60000 65536"/>
                    <a:gd name="T16" fmla="*/ 0 60000 65536"/>
                    <a:gd name="T17" fmla="*/ 0 60000 65536"/>
                    <a:gd name="T18" fmla="*/ 0 60000 65536"/>
                    <a:gd name="T19" fmla="*/ 0 60000 65536"/>
                    <a:gd name="T20" fmla="*/ 0 60000 65536"/>
                    <a:gd name="T21" fmla="*/ 0 w 315"/>
                    <a:gd name="T22" fmla="*/ 0 h 381"/>
                    <a:gd name="T23" fmla="*/ 315 w 315"/>
                    <a:gd name="T24" fmla="*/ 381 h 3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5" h="381">
                      <a:moveTo>
                        <a:pt x="57" y="0"/>
                      </a:moveTo>
                      <a:lnTo>
                        <a:pt x="29" y="136"/>
                      </a:lnTo>
                      <a:lnTo>
                        <a:pt x="57" y="327"/>
                      </a:lnTo>
                      <a:lnTo>
                        <a:pt x="0" y="381"/>
                      </a:lnTo>
                      <a:lnTo>
                        <a:pt x="315" y="381"/>
                      </a:lnTo>
                      <a:lnTo>
                        <a:pt x="315" y="0"/>
                      </a:lnTo>
                      <a:lnTo>
                        <a:pt x="57" y="0"/>
                      </a:lnTo>
                      <a:close/>
                    </a:path>
                  </a:pathLst>
                </a:custGeom>
                <a:solidFill>
                  <a:srgbClr val="FF99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8" name="Freeform 527"/>
                <p:cNvSpPr>
                  <a:spLocks/>
                </p:cNvSpPr>
                <p:nvPr/>
              </p:nvSpPr>
              <p:spPr bwMode="auto">
                <a:xfrm>
                  <a:off x="3163" y="2231"/>
                  <a:ext cx="315" cy="381"/>
                </a:xfrm>
                <a:custGeom>
                  <a:avLst/>
                  <a:gdLst>
                    <a:gd name="T0" fmla="*/ 57 w 315"/>
                    <a:gd name="T1" fmla="*/ 0 h 381"/>
                    <a:gd name="T2" fmla="*/ 29 w 315"/>
                    <a:gd name="T3" fmla="*/ 136 h 381"/>
                    <a:gd name="T4" fmla="*/ 57 w 315"/>
                    <a:gd name="T5" fmla="*/ 327 h 381"/>
                    <a:gd name="T6" fmla="*/ 0 w 315"/>
                    <a:gd name="T7" fmla="*/ 381 h 381"/>
                    <a:gd name="T8" fmla="*/ 315 w 315"/>
                    <a:gd name="T9" fmla="*/ 381 h 381"/>
                    <a:gd name="T10" fmla="*/ 315 w 315"/>
                    <a:gd name="T11" fmla="*/ 0 h 381"/>
                    <a:gd name="T12" fmla="*/ 57 w 315"/>
                    <a:gd name="T13" fmla="*/ 0 h 381"/>
                    <a:gd name="T14" fmla="*/ 0 60000 65536"/>
                    <a:gd name="T15" fmla="*/ 0 60000 65536"/>
                    <a:gd name="T16" fmla="*/ 0 60000 65536"/>
                    <a:gd name="T17" fmla="*/ 0 60000 65536"/>
                    <a:gd name="T18" fmla="*/ 0 60000 65536"/>
                    <a:gd name="T19" fmla="*/ 0 60000 65536"/>
                    <a:gd name="T20" fmla="*/ 0 60000 65536"/>
                    <a:gd name="T21" fmla="*/ 0 w 315"/>
                    <a:gd name="T22" fmla="*/ 0 h 381"/>
                    <a:gd name="T23" fmla="*/ 315 w 315"/>
                    <a:gd name="T24" fmla="*/ 381 h 3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5" h="381">
                      <a:moveTo>
                        <a:pt x="57" y="0"/>
                      </a:moveTo>
                      <a:lnTo>
                        <a:pt x="29" y="136"/>
                      </a:lnTo>
                      <a:lnTo>
                        <a:pt x="57" y="327"/>
                      </a:lnTo>
                      <a:lnTo>
                        <a:pt x="0" y="381"/>
                      </a:lnTo>
                      <a:lnTo>
                        <a:pt x="315" y="381"/>
                      </a:lnTo>
                      <a:lnTo>
                        <a:pt x="315" y="0"/>
                      </a:lnTo>
                      <a:lnTo>
                        <a:pt x="57"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33" name="Group 528"/>
              <p:cNvGrpSpPr>
                <a:grpSpLocks/>
              </p:cNvGrpSpPr>
              <p:nvPr/>
            </p:nvGrpSpPr>
            <p:grpSpPr bwMode="auto">
              <a:xfrm>
                <a:off x="3478" y="2231"/>
                <a:ext cx="315" cy="732"/>
                <a:chOff x="3478" y="2231"/>
                <a:chExt cx="315" cy="732"/>
              </a:xfrm>
            </p:grpSpPr>
            <p:sp>
              <p:nvSpPr>
                <p:cNvPr id="2285" name="Freeform 529"/>
                <p:cNvSpPr>
                  <a:spLocks/>
                </p:cNvSpPr>
                <p:nvPr/>
              </p:nvSpPr>
              <p:spPr bwMode="auto">
                <a:xfrm>
                  <a:off x="3478" y="2231"/>
                  <a:ext cx="315" cy="732"/>
                </a:xfrm>
                <a:custGeom>
                  <a:avLst/>
                  <a:gdLst>
                    <a:gd name="T0" fmla="*/ 0 w 315"/>
                    <a:gd name="T1" fmla="*/ 0 h 732"/>
                    <a:gd name="T2" fmla="*/ 0 w 315"/>
                    <a:gd name="T3" fmla="*/ 515 h 732"/>
                    <a:gd name="T4" fmla="*/ 86 w 315"/>
                    <a:gd name="T5" fmla="*/ 678 h 732"/>
                    <a:gd name="T6" fmla="*/ 258 w 315"/>
                    <a:gd name="T7" fmla="*/ 732 h 732"/>
                    <a:gd name="T8" fmla="*/ 315 w 315"/>
                    <a:gd name="T9" fmla="*/ 651 h 732"/>
                    <a:gd name="T10" fmla="*/ 287 w 315"/>
                    <a:gd name="T11" fmla="*/ 299 h 732"/>
                    <a:gd name="T12" fmla="*/ 201 w 315"/>
                    <a:gd name="T13" fmla="*/ 81 h 732"/>
                    <a:gd name="T14" fmla="*/ 201 w 315"/>
                    <a:gd name="T15" fmla="*/ 0 h 732"/>
                    <a:gd name="T16" fmla="*/ 0 w 315"/>
                    <a:gd name="T17" fmla="*/ 0 h 7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5"/>
                    <a:gd name="T28" fmla="*/ 0 h 732"/>
                    <a:gd name="T29" fmla="*/ 315 w 315"/>
                    <a:gd name="T30" fmla="*/ 732 h 7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5" h="732">
                      <a:moveTo>
                        <a:pt x="0" y="0"/>
                      </a:moveTo>
                      <a:lnTo>
                        <a:pt x="0" y="515"/>
                      </a:lnTo>
                      <a:lnTo>
                        <a:pt x="86" y="678"/>
                      </a:lnTo>
                      <a:lnTo>
                        <a:pt x="258" y="732"/>
                      </a:lnTo>
                      <a:lnTo>
                        <a:pt x="315" y="651"/>
                      </a:lnTo>
                      <a:lnTo>
                        <a:pt x="287" y="299"/>
                      </a:lnTo>
                      <a:lnTo>
                        <a:pt x="201" y="81"/>
                      </a:lnTo>
                      <a:lnTo>
                        <a:pt x="201" y="0"/>
                      </a:lnTo>
                      <a:lnTo>
                        <a:pt x="0" y="0"/>
                      </a:lnTo>
                      <a:close/>
                    </a:path>
                  </a:pathLst>
                </a:custGeom>
                <a:solidFill>
                  <a:srgbClr val="FF99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6" name="Freeform 530"/>
                <p:cNvSpPr>
                  <a:spLocks/>
                </p:cNvSpPr>
                <p:nvPr/>
              </p:nvSpPr>
              <p:spPr bwMode="auto">
                <a:xfrm>
                  <a:off x="3478" y="2231"/>
                  <a:ext cx="315" cy="732"/>
                </a:xfrm>
                <a:custGeom>
                  <a:avLst/>
                  <a:gdLst>
                    <a:gd name="T0" fmla="*/ 0 w 315"/>
                    <a:gd name="T1" fmla="*/ 0 h 732"/>
                    <a:gd name="T2" fmla="*/ 0 w 315"/>
                    <a:gd name="T3" fmla="*/ 515 h 732"/>
                    <a:gd name="T4" fmla="*/ 86 w 315"/>
                    <a:gd name="T5" fmla="*/ 678 h 732"/>
                    <a:gd name="T6" fmla="*/ 258 w 315"/>
                    <a:gd name="T7" fmla="*/ 732 h 732"/>
                    <a:gd name="T8" fmla="*/ 315 w 315"/>
                    <a:gd name="T9" fmla="*/ 651 h 732"/>
                    <a:gd name="T10" fmla="*/ 287 w 315"/>
                    <a:gd name="T11" fmla="*/ 299 h 732"/>
                    <a:gd name="T12" fmla="*/ 201 w 315"/>
                    <a:gd name="T13" fmla="*/ 81 h 732"/>
                    <a:gd name="T14" fmla="*/ 201 w 315"/>
                    <a:gd name="T15" fmla="*/ 0 h 732"/>
                    <a:gd name="T16" fmla="*/ 0 w 315"/>
                    <a:gd name="T17" fmla="*/ 0 h 7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5"/>
                    <a:gd name="T28" fmla="*/ 0 h 732"/>
                    <a:gd name="T29" fmla="*/ 315 w 315"/>
                    <a:gd name="T30" fmla="*/ 732 h 7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5" h="732">
                      <a:moveTo>
                        <a:pt x="0" y="0"/>
                      </a:moveTo>
                      <a:lnTo>
                        <a:pt x="0" y="515"/>
                      </a:lnTo>
                      <a:lnTo>
                        <a:pt x="86" y="678"/>
                      </a:lnTo>
                      <a:lnTo>
                        <a:pt x="258" y="732"/>
                      </a:lnTo>
                      <a:lnTo>
                        <a:pt x="315" y="651"/>
                      </a:lnTo>
                      <a:lnTo>
                        <a:pt x="287" y="299"/>
                      </a:lnTo>
                      <a:lnTo>
                        <a:pt x="201" y="81"/>
                      </a:lnTo>
                      <a:lnTo>
                        <a:pt x="201"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34" name="Group 531"/>
              <p:cNvGrpSpPr>
                <a:grpSpLocks/>
              </p:cNvGrpSpPr>
              <p:nvPr/>
            </p:nvGrpSpPr>
            <p:grpSpPr bwMode="auto">
              <a:xfrm>
                <a:off x="3680" y="2231"/>
                <a:ext cx="573" cy="327"/>
                <a:chOff x="3680" y="2231"/>
                <a:chExt cx="573" cy="327"/>
              </a:xfrm>
            </p:grpSpPr>
            <p:sp>
              <p:nvSpPr>
                <p:cNvPr id="2283" name="Freeform 532"/>
                <p:cNvSpPr>
                  <a:spLocks/>
                </p:cNvSpPr>
                <p:nvPr/>
              </p:nvSpPr>
              <p:spPr bwMode="auto">
                <a:xfrm>
                  <a:off x="3680" y="2231"/>
                  <a:ext cx="573" cy="327"/>
                </a:xfrm>
                <a:custGeom>
                  <a:avLst/>
                  <a:gdLst>
                    <a:gd name="T0" fmla="*/ 0 w 573"/>
                    <a:gd name="T1" fmla="*/ 0 h 327"/>
                    <a:gd name="T2" fmla="*/ 0 w 573"/>
                    <a:gd name="T3" fmla="*/ 82 h 327"/>
                    <a:gd name="T4" fmla="*/ 85 w 573"/>
                    <a:gd name="T5" fmla="*/ 300 h 327"/>
                    <a:gd name="T6" fmla="*/ 343 w 573"/>
                    <a:gd name="T7" fmla="*/ 327 h 327"/>
                    <a:gd name="T8" fmla="*/ 458 w 573"/>
                    <a:gd name="T9" fmla="*/ 327 h 327"/>
                    <a:gd name="T10" fmla="*/ 573 w 573"/>
                    <a:gd name="T11" fmla="*/ 0 h 327"/>
                    <a:gd name="T12" fmla="*/ 0 w 573"/>
                    <a:gd name="T13" fmla="*/ 0 h 327"/>
                    <a:gd name="T14" fmla="*/ 0 60000 65536"/>
                    <a:gd name="T15" fmla="*/ 0 60000 65536"/>
                    <a:gd name="T16" fmla="*/ 0 60000 65536"/>
                    <a:gd name="T17" fmla="*/ 0 60000 65536"/>
                    <a:gd name="T18" fmla="*/ 0 60000 65536"/>
                    <a:gd name="T19" fmla="*/ 0 60000 65536"/>
                    <a:gd name="T20" fmla="*/ 0 60000 65536"/>
                    <a:gd name="T21" fmla="*/ 0 w 573"/>
                    <a:gd name="T22" fmla="*/ 0 h 327"/>
                    <a:gd name="T23" fmla="*/ 573 w 573"/>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327">
                      <a:moveTo>
                        <a:pt x="0" y="0"/>
                      </a:moveTo>
                      <a:lnTo>
                        <a:pt x="0" y="82"/>
                      </a:lnTo>
                      <a:lnTo>
                        <a:pt x="85" y="300"/>
                      </a:lnTo>
                      <a:lnTo>
                        <a:pt x="343" y="327"/>
                      </a:lnTo>
                      <a:lnTo>
                        <a:pt x="458" y="327"/>
                      </a:lnTo>
                      <a:lnTo>
                        <a:pt x="573" y="0"/>
                      </a:lnTo>
                      <a:lnTo>
                        <a:pt x="0" y="0"/>
                      </a:lnTo>
                      <a:close/>
                    </a:path>
                  </a:pathLst>
                </a:custGeom>
                <a:solidFill>
                  <a:srgbClr val="FF99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4" name="Freeform 533"/>
                <p:cNvSpPr>
                  <a:spLocks/>
                </p:cNvSpPr>
                <p:nvPr/>
              </p:nvSpPr>
              <p:spPr bwMode="auto">
                <a:xfrm>
                  <a:off x="3680" y="2231"/>
                  <a:ext cx="573" cy="327"/>
                </a:xfrm>
                <a:custGeom>
                  <a:avLst/>
                  <a:gdLst>
                    <a:gd name="T0" fmla="*/ 0 w 573"/>
                    <a:gd name="T1" fmla="*/ 0 h 327"/>
                    <a:gd name="T2" fmla="*/ 0 w 573"/>
                    <a:gd name="T3" fmla="*/ 82 h 327"/>
                    <a:gd name="T4" fmla="*/ 85 w 573"/>
                    <a:gd name="T5" fmla="*/ 300 h 327"/>
                    <a:gd name="T6" fmla="*/ 343 w 573"/>
                    <a:gd name="T7" fmla="*/ 327 h 327"/>
                    <a:gd name="T8" fmla="*/ 458 w 573"/>
                    <a:gd name="T9" fmla="*/ 327 h 327"/>
                    <a:gd name="T10" fmla="*/ 573 w 573"/>
                    <a:gd name="T11" fmla="*/ 0 h 327"/>
                    <a:gd name="T12" fmla="*/ 0 w 573"/>
                    <a:gd name="T13" fmla="*/ 0 h 327"/>
                    <a:gd name="T14" fmla="*/ 0 60000 65536"/>
                    <a:gd name="T15" fmla="*/ 0 60000 65536"/>
                    <a:gd name="T16" fmla="*/ 0 60000 65536"/>
                    <a:gd name="T17" fmla="*/ 0 60000 65536"/>
                    <a:gd name="T18" fmla="*/ 0 60000 65536"/>
                    <a:gd name="T19" fmla="*/ 0 60000 65536"/>
                    <a:gd name="T20" fmla="*/ 0 60000 65536"/>
                    <a:gd name="T21" fmla="*/ 0 w 573"/>
                    <a:gd name="T22" fmla="*/ 0 h 327"/>
                    <a:gd name="T23" fmla="*/ 573 w 573"/>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327">
                      <a:moveTo>
                        <a:pt x="0" y="0"/>
                      </a:moveTo>
                      <a:lnTo>
                        <a:pt x="0" y="82"/>
                      </a:lnTo>
                      <a:lnTo>
                        <a:pt x="85" y="300"/>
                      </a:lnTo>
                      <a:lnTo>
                        <a:pt x="343" y="327"/>
                      </a:lnTo>
                      <a:lnTo>
                        <a:pt x="458" y="327"/>
                      </a:lnTo>
                      <a:lnTo>
                        <a:pt x="573"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35" name="Group 534"/>
              <p:cNvGrpSpPr>
                <a:grpSpLocks/>
              </p:cNvGrpSpPr>
              <p:nvPr/>
            </p:nvGrpSpPr>
            <p:grpSpPr bwMode="auto">
              <a:xfrm>
                <a:off x="3764" y="2530"/>
                <a:ext cx="634" cy="542"/>
                <a:chOff x="3764" y="2530"/>
                <a:chExt cx="634" cy="542"/>
              </a:xfrm>
            </p:grpSpPr>
            <p:sp>
              <p:nvSpPr>
                <p:cNvPr id="2281" name="Freeform 535"/>
                <p:cNvSpPr>
                  <a:spLocks/>
                </p:cNvSpPr>
                <p:nvPr/>
              </p:nvSpPr>
              <p:spPr bwMode="auto">
                <a:xfrm>
                  <a:off x="3764" y="2530"/>
                  <a:ext cx="634" cy="542"/>
                </a:xfrm>
                <a:custGeom>
                  <a:avLst/>
                  <a:gdLst>
                    <a:gd name="T0" fmla="*/ 0 w 634"/>
                    <a:gd name="T1" fmla="*/ 0 h 542"/>
                    <a:gd name="T2" fmla="*/ 29 w 634"/>
                    <a:gd name="T3" fmla="*/ 352 h 542"/>
                    <a:gd name="T4" fmla="*/ 87 w 634"/>
                    <a:gd name="T5" fmla="*/ 325 h 542"/>
                    <a:gd name="T6" fmla="*/ 260 w 634"/>
                    <a:gd name="T7" fmla="*/ 406 h 542"/>
                    <a:gd name="T8" fmla="*/ 260 w 634"/>
                    <a:gd name="T9" fmla="*/ 461 h 542"/>
                    <a:gd name="T10" fmla="*/ 519 w 634"/>
                    <a:gd name="T11" fmla="*/ 542 h 542"/>
                    <a:gd name="T12" fmla="*/ 605 w 634"/>
                    <a:gd name="T13" fmla="*/ 515 h 542"/>
                    <a:gd name="T14" fmla="*/ 634 w 634"/>
                    <a:gd name="T15" fmla="*/ 461 h 542"/>
                    <a:gd name="T16" fmla="*/ 548 w 634"/>
                    <a:gd name="T17" fmla="*/ 243 h 542"/>
                    <a:gd name="T18" fmla="*/ 375 w 634"/>
                    <a:gd name="T19" fmla="*/ 27 h 542"/>
                    <a:gd name="T20" fmla="*/ 260 w 634"/>
                    <a:gd name="T21" fmla="*/ 27 h 542"/>
                    <a:gd name="T22" fmla="*/ 0 w 634"/>
                    <a:gd name="T23" fmla="*/ 0 h 5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4"/>
                    <a:gd name="T37" fmla="*/ 0 h 542"/>
                    <a:gd name="T38" fmla="*/ 634 w 634"/>
                    <a:gd name="T39" fmla="*/ 542 h 5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4" h="542">
                      <a:moveTo>
                        <a:pt x="0" y="0"/>
                      </a:moveTo>
                      <a:lnTo>
                        <a:pt x="29" y="352"/>
                      </a:lnTo>
                      <a:lnTo>
                        <a:pt x="87" y="325"/>
                      </a:lnTo>
                      <a:lnTo>
                        <a:pt x="260" y="406"/>
                      </a:lnTo>
                      <a:lnTo>
                        <a:pt x="260" y="461"/>
                      </a:lnTo>
                      <a:lnTo>
                        <a:pt x="519" y="542"/>
                      </a:lnTo>
                      <a:lnTo>
                        <a:pt x="605" y="515"/>
                      </a:lnTo>
                      <a:lnTo>
                        <a:pt x="634" y="461"/>
                      </a:lnTo>
                      <a:lnTo>
                        <a:pt x="548" y="243"/>
                      </a:lnTo>
                      <a:lnTo>
                        <a:pt x="375" y="27"/>
                      </a:lnTo>
                      <a:lnTo>
                        <a:pt x="260" y="27"/>
                      </a:lnTo>
                      <a:lnTo>
                        <a:pt x="0" y="0"/>
                      </a:lnTo>
                      <a:close/>
                    </a:path>
                  </a:pathLst>
                </a:custGeom>
                <a:solidFill>
                  <a:srgbClr val="FF99CC"/>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2" name="Freeform 536"/>
                <p:cNvSpPr>
                  <a:spLocks/>
                </p:cNvSpPr>
                <p:nvPr/>
              </p:nvSpPr>
              <p:spPr bwMode="auto">
                <a:xfrm>
                  <a:off x="3764" y="2530"/>
                  <a:ext cx="634" cy="542"/>
                </a:xfrm>
                <a:custGeom>
                  <a:avLst/>
                  <a:gdLst>
                    <a:gd name="T0" fmla="*/ 0 w 634"/>
                    <a:gd name="T1" fmla="*/ 0 h 542"/>
                    <a:gd name="T2" fmla="*/ 29 w 634"/>
                    <a:gd name="T3" fmla="*/ 352 h 542"/>
                    <a:gd name="T4" fmla="*/ 87 w 634"/>
                    <a:gd name="T5" fmla="*/ 325 h 542"/>
                    <a:gd name="T6" fmla="*/ 260 w 634"/>
                    <a:gd name="T7" fmla="*/ 406 h 542"/>
                    <a:gd name="T8" fmla="*/ 260 w 634"/>
                    <a:gd name="T9" fmla="*/ 461 h 542"/>
                    <a:gd name="T10" fmla="*/ 519 w 634"/>
                    <a:gd name="T11" fmla="*/ 542 h 542"/>
                    <a:gd name="T12" fmla="*/ 605 w 634"/>
                    <a:gd name="T13" fmla="*/ 515 h 542"/>
                    <a:gd name="T14" fmla="*/ 634 w 634"/>
                    <a:gd name="T15" fmla="*/ 461 h 542"/>
                    <a:gd name="T16" fmla="*/ 548 w 634"/>
                    <a:gd name="T17" fmla="*/ 243 h 542"/>
                    <a:gd name="T18" fmla="*/ 375 w 634"/>
                    <a:gd name="T19" fmla="*/ 27 h 542"/>
                    <a:gd name="T20" fmla="*/ 260 w 634"/>
                    <a:gd name="T21" fmla="*/ 27 h 542"/>
                    <a:gd name="T22" fmla="*/ 0 w 634"/>
                    <a:gd name="T23" fmla="*/ 0 h 5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4"/>
                    <a:gd name="T37" fmla="*/ 0 h 542"/>
                    <a:gd name="T38" fmla="*/ 634 w 634"/>
                    <a:gd name="T39" fmla="*/ 542 h 5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4" h="542">
                      <a:moveTo>
                        <a:pt x="0" y="0"/>
                      </a:moveTo>
                      <a:lnTo>
                        <a:pt x="29" y="352"/>
                      </a:lnTo>
                      <a:lnTo>
                        <a:pt x="87" y="325"/>
                      </a:lnTo>
                      <a:lnTo>
                        <a:pt x="260" y="406"/>
                      </a:lnTo>
                      <a:lnTo>
                        <a:pt x="260" y="461"/>
                      </a:lnTo>
                      <a:lnTo>
                        <a:pt x="519" y="542"/>
                      </a:lnTo>
                      <a:lnTo>
                        <a:pt x="605" y="515"/>
                      </a:lnTo>
                      <a:lnTo>
                        <a:pt x="634" y="461"/>
                      </a:lnTo>
                      <a:lnTo>
                        <a:pt x="548" y="243"/>
                      </a:lnTo>
                      <a:lnTo>
                        <a:pt x="375" y="27"/>
                      </a:lnTo>
                      <a:lnTo>
                        <a:pt x="260" y="27"/>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36" name="Rectangle 537"/>
              <p:cNvSpPr>
                <a:spLocks noChangeArrowheads="1"/>
              </p:cNvSpPr>
              <p:nvPr/>
            </p:nvSpPr>
            <p:spPr bwMode="auto">
              <a:xfrm>
                <a:off x="3260" y="2345"/>
                <a:ext cx="2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SAINT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7" name="Rectangle 538"/>
              <p:cNvSpPr>
                <a:spLocks noChangeArrowheads="1"/>
              </p:cNvSpPr>
              <p:nvPr/>
            </p:nvSpPr>
            <p:spPr bwMode="auto">
              <a:xfrm>
                <a:off x="3248" y="2403"/>
                <a:ext cx="28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HELENA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8" name="Rectangle 539"/>
              <p:cNvSpPr>
                <a:spLocks noChangeArrowheads="1"/>
              </p:cNvSpPr>
              <p:nvPr/>
            </p:nvSpPr>
            <p:spPr bwMode="auto">
              <a:xfrm>
                <a:off x="3587" y="2309"/>
                <a:ext cx="5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9" name="Rectangle 540"/>
              <p:cNvSpPr>
                <a:spLocks noChangeArrowheads="1"/>
              </p:cNvSpPr>
              <p:nvPr/>
            </p:nvSpPr>
            <p:spPr bwMode="auto">
              <a:xfrm>
                <a:off x="3587" y="2366"/>
                <a:ext cx="5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0" name="Rectangle 541"/>
              <p:cNvSpPr>
                <a:spLocks noChangeArrowheads="1"/>
              </p:cNvSpPr>
              <p:nvPr/>
            </p:nvSpPr>
            <p:spPr bwMode="auto">
              <a:xfrm>
                <a:off x="3586" y="2427"/>
                <a:ext cx="5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1" name="Rectangle 542"/>
              <p:cNvSpPr>
                <a:spLocks noChangeArrowheads="1"/>
              </p:cNvSpPr>
              <p:nvPr/>
            </p:nvSpPr>
            <p:spPr bwMode="auto">
              <a:xfrm>
                <a:off x="3600" y="2483"/>
                <a:ext cx="2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 name="Rectangle 543"/>
              <p:cNvSpPr>
                <a:spLocks noChangeArrowheads="1"/>
              </p:cNvSpPr>
              <p:nvPr/>
            </p:nvSpPr>
            <p:spPr bwMode="auto">
              <a:xfrm>
                <a:off x="3590" y="2541"/>
                <a:ext cx="4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3" name="Rectangle 544"/>
              <p:cNvSpPr>
                <a:spLocks noChangeArrowheads="1"/>
              </p:cNvSpPr>
              <p:nvPr/>
            </p:nvSpPr>
            <p:spPr bwMode="auto">
              <a:xfrm>
                <a:off x="3587" y="2601"/>
                <a:ext cx="5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4" name="Rectangle 545"/>
              <p:cNvSpPr>
                <a:spLocks noChangeArrowheads="1"/>
              </p:cNvSpPr>
              <p:nvPr/>
            </p:nvSpPr>
            <p:spPr bwMode="auto">
              <a:xfrm>
                <a:off x="3587" y="2658"/>
                <a:ext cx="54"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5" name="Rectangle 546"/>
              <p:cNvSpPr>
                <a:spLocks noChangeArrowheads="1"/>
              </p:cNvSpPr>
              <p:nvPr/>
            </p:nvSpPr>
            <p:spPr bwMode="auto">
              <a:xfrm>
                <a:off x="3586" y="2718"/>
                <a:ext cx="5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6" name="Rectangle 547"/>
              <p:cNvSpPr>
                <a:spLocks noChangeArrowheads="1"/>
              </p:cNvSpPr>
              <p:nvPr/>
            </p:nvSpPr>
            <p:spPr bwMode="auto">
              <a:xfrm>
                <a:off x="3587" y="2774"/>
                <a:ext cx="5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7" name="Rectangle 548"/>
              <p:cNvSpPr>
                <a:spLocks noChangeArrowheads="1"/>
              </p:cNvSpPr>
              <p:nvPr/>
            </p:nvSpPr>
            <p:spPr bwMode="auto">
              <a:xfrm>
                <a:off x="3758" y="2324"/>
                <a:ext cx="51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WASHINGTON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8" name="Rectangle 549"/>
              <p:cNvSpPr>
                <a:spLocks noChangeArrowheads="1"/>
              </p:cNvSpPr>
              <p:nvPr/>
            </p:nvSpPr>
            <p:spPr bwMode="auto">
              <a:xfrm>
                <a:off x="3165" y="2808"/>
                <a:ext cx="444"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LIVINGSTON</a:t>
                </a:r>
                <a:endParaRPr kumimoji="0" lang="en-US"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9" name="Rectangle 550"/>
              <p:cNvSpPr>
                <a:spLocks noChangeArrowheads="1"/>
              </p:cNvSpPr>
              <p:nvPr/>
            </p:nvSpPr>
            <p:spPr bwMode="auto">
              <a:xfrm>
                <a:off x="3958" y="2658"/>
                <a:ext cx="2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SAINT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0" name="Rectangle 551"/>
              <p:cNvSpPr>
                <a:spLocks noChangeArrowheads="1"/>
              </p:cNvSpPr>
              <p:nvPr/>
            </p:nvSpPr>
            <p:spPr bwMode="auto">
              <a:xfrm>
                <a:off x="3916" y="2715"/>
                <a:ext cx="39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TAMMANY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51" name="Group 552"/>
              <p:cNvGrpSpPr>
                <a:grpSpLocks/>
              </p:cNvGrpSpPr>
              <p:nvPr/>
            </p:nvGrpSpPr>
            <p:grpSpPr bwMode="auto">
              <a:xfrm>
                <a:off x="3163" y="2231"/>
                <a:ext cx="315" cy="381"/>
                <a:chOff x="3163" y="2231"/>
                <a:chExt cx="315" cy="381"/>
              </a:xfrm>
            </p:grpSpPr>
            <p:sp>
              <p:nvSpPr>
                <p:cNvPr id="2279" name="Freeform 553"/>
                <p:cNvSpPr>
                  <a:spLocks/>
                </p:cNvSpPr>
                <p:nvPr/>
              </p:nvSpPr>
              <p:spPr bwMode="auto">
                <a:xfrm>
                  <a:off x="3163" y="2231"/>
                  <a:ext cx="315" cy="381"/>
                </a:xfrm>
                <a:custGeom>
                  <a:avLst/>
                  <a:gdLst>
                    <a:gd name="T0" fmla="*/ 57 w 315"/>
                    <a:gd name="T1" fmla="*/ 0 h 381"/>
                    <a:gd name="T2" fmla="*/ 29 w 315"/>
                    <a:gd name="T3" fmla="*/ 136 h 381"/>
                    <a:gd name="T4" fmla="*/ 57 w 315"/>
                    <a:gd name="T5" fmla="*/ 327 h 381"/>
                    <a:gd name="T6" fmla="*/ 0 w 315"/>
                    <a:gd name="T7" fmla="*/ 381 h 381"/>
                    <a:gd name="T8" fmla="*/ 315 w 315"/>
                    <a:gd name="T9" fmla="*/ 381 h 381"/>
                    <a:gd name="T10" fmla="*/ 315 w 315"/>
                    <a:gd name="T11" fmla="*/ 0 h 381"/>
                    <a:gd name="T12" fmla="*/ 57 w 315"/>
                    <a:gd name="T13" fmla="*/ 0 h 381"/>
                    <a:gd name="T14" fmla="*/ 0 60000 65536"/>
                    <a:gd name="T15" fmla="*/ 0 60000 65536"/>
                    <a:gd name="T16" fmla="*/ 0 60000 65536"/>
                    <a:gd name="T17" fmla="*/ 0 60000 65536"/>
                    <a:gd name="T18" fmla="*/ 0 60000 65536"/>
                    <a:gd name="T19" fmla="*/ 0 60000 65536"/>
                    <a:gd name="T20" fmla="*/ 0 60000 65536"/>
                    <a:gd name="T21" fmla="*/ 0 w 315"/>
                    <a:gd name="T22" fmla="*/ 0 h 381"/>
                    <a:gd name="T23" fmla="*/ 315 w 315"/>
                    <a:gd name="T24" fmla="*/ 381 h 3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5" h="381">
                      <a:moveTo>
                        <a:pt x="57" y="0"/>
                      </a:moveTo>
                      <a:lnTo>
                        <a:pt x="29" y="136"/>
                      </a:lnTo>
                      <a:lnTo>
                        <a:pt x="57" y="327"/>
                      </a:lnTo>
                      <a:lnTo>
                        <a:pt x="0" y="381"/>
                      </a:lnTo>
                      <a:lnTo>
                        <a:pt x="315" y="381"/>
                      </a:lnTo>
                      <a:lnTo>
                        <a:pt x="315" y="0"/>
                      </a:lnTo>
                      <a:lnTo>
                        <a:pt x="57" y="0"/>
                      </a:lnTo>
                      <a:close/>
                    </a:path>
                  </a:pathLst>
                </a:custGeom>
                <a:solidFill>
                  <a:srgbClr val="66FF66"/>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0" name="Freeform 554"/>
                <p:cNvSpPr>
                  <a:spLocks/>
                </p:cNvSpPr>
                <p:nvPr/>
              </p:nvSpPr>
              <p:spPr bwMode="auto">
                <a:xfrm>
                  <a:off x="3163" y="2231"/>
                  <a:ext cx="315" cy="381"/>
                </a:xfrm>
                <a:custGeom>
                  <a:avLst/>
                  <a:gdLst>
                    <a:gd name="T0" fmla="*/ 57 w 315"/>
                    <a:gd name="T1" fmla="*/ 0 h 381"/>
                    <a:gd name="T2" fmla="*/ 29 w 315"/>
                    <a:gd name="T3" fmla="*/ 136 h 381"/>
                    <a:gd name="T4" fmla="*/ 57 w 315"/>
                    <a:gd name="T5" fmla="*/ 327 h 381"/>
                    <a:gd name="T6" fmla="*/ 0 w 315"/>
                    <a:gd name="T7" fmla="*/ 381 h 381"/>
                    <a:gd name="T8" fmla="*/ 315 w 315"/>
                    <a:gd name="T9" fmla="*/ 381 h 381"/>
                    <a:gd name="T10" fmla="*/ 315 w 315"/>
                    <a:gd name="T11" fmla="*/ 0 h 381"/>
                    <a:gd name="T12" fmla="*/ 57 w 315"/>
                    <a:gd name="T13" fmla="*/ 0 h 381"/>
                    <a:gd name="T14" fmla="*/ 0 60000 65536"/>
                    <a:gd name="T15" fmla="*/ 0 60000 65536"/>
                    <a:gd name="T16" fmla="*/ 0 60000 65536"/>
                    <a:gd name="T17" fmla="*/ 0 60000 65536"/>
                    <a:gd name="T18" fmla="*/ 0 60000 65536"/>
                    <a:gd name="T19" fmla="*/ 0 60000 65536"/>
                    <a:gd name="T20" fmla="*/ 0 60000 65536"/>
                    <a:gd name="T21" fmla="*/ 0 w 315"/>
                    <a:gd name="T22" fmla="*/ 0 h 381"/>
                    <a:gd name="T23" fmla="*/ 315 w 315"/>
                    <a:gd name="T24" fmla="*/ 381 h 3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5" h="381">
                      <a:moveTo>
                        <a:pt x="57" y="0"/>
                      </a:moveTo>
                      <a:lnTo>
                        <a:pt x="29" y="136"/>
                      </a:lnTo>
                      <a:lnTo>
                        <a:pt x="57" y="327"/>
                      </a:lnTo>
                      <a:lnTo>
                        <a:pt x="0" y="381"/>
                      </a:lnTo>
                      <a:lnTo>
                        <a:pt x="315" y="381"/>
                      </a:lnTo>
                      <a:lnTo>
                        <a:pt x="315" y="0"/>
                      </a:lnTo>
                      <a:lnTo>
                        <a:pt x="57"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52" name="Group 555"/>
              <p:cNvGrpSpPr>
                <a:grpSpLocks/>
              </p:cNvGrpSpPr>
              <p:nvPr/>
            </p:nvGrpSpPr>
            <p:grpSpPr bwMode="auto">
              <a:xfrm>
                <a:off x="3478" y="2231"/>
                <a:ext cx="315" cy="732"/>
                <a:chOff x="3478" y="2231"/>
                <a:chExt cx="315" cy="732"/>
              </a:xfrm>
            </p:grpSpPr>
            <p:sp>
              <p:nvSpPr>
                <p:cNvPr id="2277" name="Freeform 556"/>
                <p:cNvSpPr>
                  <a:spLocks/>
                </p:cNvSpPr>
                <p:nvPr/>
              </p:nvSpPr>
              <p:spPr bwMode="auto">
                <a:xfrm>
                  <a:off x="3478" y="2231"/>
                  <a:ext cx="315" cy="732"/>
                </a:xfrm>
                <a:custGeom>
                  <a:avLst/>
                  <a:gdLst>
                    <a:gd name="T0" fmla="*/ 0 w 315"/>
                    <a:gd name="T1" fmla="*/ 0 h 732"/>
                    <a:gd name="T2" fmla="*/ 0 w 315"/>
                    <a:gd name="T3" fmla="*/ 515 h 732"/>
                    <a:gd name="T4" fmla="*/ 86 w 315"/>
                    <a:gd name="T5" fmla="*/ 678 h 732"/>
                    <a:gd name="T6" fmla="*/ 258 w 315"/>
                    <a:gd name="T7" fmla="*/ 732 h 732"/>
                    <a:gd name="T8" fmla="*/ 315 w 315"/>
                    <a:gd name="T9" fmla="*/ 651 h 732"/>
                    <a:gd name="T10" fmla="*/ 287 w 315"/>
                    <a:gd name="T11" fmla="*/ 299 h 732"/>
                    <a:gd name="T12" fmla="*/ 201 w 315"/>
                    <a:gd name="T13" fmla="*/ 81 h 732"/>
                    <a:gd name="T14" fmla="*/ 201 w 315"/>
                    <a:gd name="T15" fmla="*/ 0 h 732"/>
                    <a:gd name="T16" fmla="*/ 0 w 315"/>
                    <a:gd name="T17" fmla="*/ 0 h 7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5"/>
                    <a:gd name="T28" fmla="*/ 0 h 732"/>
                    <a:gd name="T29" fmla="*/ 315 w 315"/>
                    <a:gd name="T30" fmla="*/ 732 h 7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5" h="732">
                      <a:moveTo>
                        <a:pt x="0" y="0"/>
                      </a:moveTo>
                      <a:lnTo>
                        <a:pt x="0" y="515"/>
                      </a:lnTo>
                      <a:lnTo>
                        <a:pt x="86" y="678"/>
                      </a:lnTo>
                      <a:lnTo>
                        <a:pt x="258" y="732"/>
                      </a:lnTo>
                      <a:lnTo>
                        <a:pt x="315" y="651"/>
                      </a:lnTo>
                      <a:lnTo>
                        <a:pt x="287" y="299"/>
                      </a:lnTo>
                      <a:lnTo>
                        <a:pt x="201" y="81"/>
                      </a:lnTo>
                      <a:lnTo>
                        <a:pt x="201" y="0"/>
                      </a:lnTo>
                      <a:lnTo>
                        <a:pt x="0" y="0"/>
                      </a:lnTo>
                      <a:close/>
                    </a:path>
                  </a:pathLst>
                </a:custGeom>
                <a:solidFill>
                  <a:srgbClr val="66FF66"/>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8" name="Freeform 557"/>
                <p:cNvSpPr>
                  <a:spLocks/>
                </p:cNvSpPr>
                <p:nvPr/>
              </p:nvSpPr>
              <p:spPr bwMode="auto">
                <a:xfrm>
                  <a:off x="3478" y="2231"/>
                  <a:ext cx="315" cy="732"/>
                </a:xfrm>
                <a:custGeom>
                  <a:avLst/>
                  <a:gdLst>
                    <a:gd name="T0" fmla="*/ 0 w 315"/>
                    <a:gd name="T1" fmla="*/ 0 h 732"/>
                    <a:gd name="T2" fmla="*/ 0 w 315"/>
                    <a:gd name="T3" fmla="*/ 515 h 732"/>
                    <a:gd name="T4" fmla="*/ 86 w 315"/>
                    <a:gd name="T5" fmla="*/ 678 h 732"/>
                    <a:gd name="T6" fmla="*/ 258 w 315"/>
                    <a:gd name="T7" fmla="*/ 732 h 732"/>
                    <a:gd name="T8" fmla="*/ 315 w 315"/>
                    <a:gd name="T9" fmla="*/ 651 h 732"/>
                    <a:gd name="T10" fmla="*/ 287 w 315"/>
                    <a:gd name="T11" fmla="*/ 299 h 732"/>
                    <a:gd name="T12" fmla="*/ 201 w 315"/>
                    <a:gd name="T13" fmla="*/ 81 h 732"/>
                    <a:gd name="T14" fmla="*/ 201 w 315"/>
                    <a:gd name="T15" fmla="*/ 0 h 732"/>
                    <a:gd name="T16" fmla="*/ 0 w 315"/>
                    <a:gd name="T17" fmla="*/ 0 h 7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5"/>
                    <a:gd name="T28" fmla="*/ 0 h 732"/>
                    <a:gd name="T29" fmla="*/ 315 w 315"/>
                    <a:gd name="T30" fmla="*/ 732 h 7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5" h="732">
                      <a:moveTo>
                        <a:pt x="0" y="0"/>
                      </a:moveTo>
                      <a:lnTo>
                        <a:pt x="0" y="515"/>
                      </a:lnTo>
                      <a:lnTo>
                        <a:pt x="86" y="678"/>
                      </a:lnTo>
                      <a:lnTo>
                        <a:pt x="258" y="732"/>
                      </a:lnTo>
                      <a:lnTo>
                        <a:pt x="315" y="651"/>
                      </a:lnTo>
                      <a:lnTo>
                        <a:pt x="287" y="299"/>
                      </a:lnTo>
                      <a:lnTo>
                        <a:pt x="201" y="81"/>
                      </a:lnTo>
                      <a:lnTo>
                        <a:pt x="201"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53" name="Group 558"/>
              <p:cNvGrpSpPr>
                <a:grpSpLocks/>
              </p:cNvGrpSpPr>
              <p:nvPr/>
            </p:nvGrpSpPr>
            <p:grpSpPr bwMode="auto">
              <a:xfrm>
                <a:off x="3680" y="2231"/>
                <a:ext cx="573" cy="327"/>
                <a:chOff x="3680" y="2231"/>
                <a:chExt cx="573" cy="327"/>
              </a:xfrm>
            </p:grpSpPr>
            <p:sp>
              <p:nvSpPr>
                <p:cNvPr id="2275" name="Freeform 559"/>
                <p:cNvSpPr>
                  <a:spLocks/>
                </p:cNvSpPr>
                <p:nvPr/>
              </p:nvSpPr>
              <p:spPr bwMode="auto">
                <a:xfrm>
                  <a:off x="3680" y="2231"/>
                  <a:ext cx="573" cy="327"/>
                </a:xfrm>
                <a:custGeom>
                  <a:avLst/>
                  <a:gdLst>
                    <a:gd name="T0" fmla="*/ 0 w 573"/>
                    <a:gd name="T1" fmla="*/ 0 h 327"/>
                    <a:gd name="T2" fmla="*/ 0 w 573"/>
                    <a:gd name="T3" fmla="*/ 82 h 327"/>
                    <a:gd name="T4" fmla="*/ 85 w 573"/>
                    <a:gd name="T5" fmla="*/ 300 h 327"/>
                    <a:gd name="T6" fmla="*/ 343 w 573"/>
                    <a:gd name="T7" fmla="*/ 327 h 327"/>
                    <a:gd name="T8" fmla="*/ 458 w 573"/>
                    <a:gd name="T9" fmla="*/ 327 h 327"/>
                    <a:gd name="T10" fmla="*/ 573 w 573"/>
                    <a:gd name="T11" fmla="*/ 0 h 327"/>
                    <a:gd name="T12" fmla="*/ 0 w 573"/>
                    <a:gd name="T13" fmla="*/ 0 h 327"/>
                    <a:gd name="T14" fmla="*/ 0 60000 65536"/>
                    <a:gd name="T15" fmla="*/ 0 60000 65536"/>
                    <a:gd name="T16" fmla="*/ 0 60000 65536"/>
                    <a:gd name="T17" fmla="*/ 0 60000 65536"/>
                    <a:gd name="T18" fmla="*/ 0 60000 65536"/>
                    <a:gd name="T19" fmla="*/ 0 60000 65536"/>
                    <a:gd name="T20" fmla="*/ 0 60000 65536"/>
                    <a:gd name="T21" fmla="*/ 0 w 573"/>
                    <a:gd name="T22" fmla="*/ 0 h 327"/>
                    <a:gd name="T23" fmla="*/ 573 w 573"/>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327">
                      <a:moveTo>
                        <a:pt x="0" y="0"/>
                      </a:moveTo>
                      <a:lnTo>
                        <a:pt x="0" y="82"/>
                      </a:lnTo>
                      <a:lnTo>
                        <a:pt x="85" y="300"/>
                      </a:lnTo>
                      <a:lnTo>
                        <a:pt x="343" y="327"/>
                      </a:lnTo>
                      <a:lnTo>
                        <a:pt x="458" y="327"/>
                      </a:lnTo>
                      <a:lnTo>
                        <a:pt x="573" y="0"/>
                      </a:lnTo>
                      <a:lnTo>
                        <a:pt x="0" y="0"/>
                      </a:lnTo>
                      <a:close/>
                    </a:path>
                  </a:pathLst>
                </a:custGeom>
                <a:solidFill>
                  <a:srgbClr val="66FF66"/>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6" name="Freeform 560"/>
                <p:cNvSpPr>
                  <a:spLocks/>
                </p:cNvSpPr>
                <p:nvPr/>
              </p:nvSpPr>
              <p:spPr bwMode="auto">
                <a:xfrm>
                  <a:off x="3680" y="2231"/>
                  <a:ext cx="573" cy="327"/>
                </a:xfrm>
                <a:custGeom>
                  <a:avLst/>
                  <a:gdLst>
                    <a:gd name="T0" fmla="*/ 0 w 573"/>
                    <a:gd name="T1" fmla="*/ 0 h 327"/>
                    <a:gd name="T2" fmla="*/ 0 w 573"/>
                    <a:gd name="T3" fmla="*/ 82 h 327"/>
                    <a:gd name="T4" fmla="*/ 85 w 573"/>
                    <a:gd name="T5" fmla="*/ 300 h 327"/>
                    <a:gd name="T6" fmla="*/ 343 w 573"/>
                    <a:gd name="T7" fmla="*/ 327 h 327"/>
                    <a:gd name="T8" fmla="*/ 458 w 573"/>
                    <a:gd name="T9" fmla="*/ 327 h 327"/>
                    <a:gd name="T10" fmla="*/ 573 w 573"/>
                    <a:gd name="T11" fmla="*/ 0 h 327"/>
                    <a:gd name="T12" fmla="*/ 0 w 573"/>
                    <a:gd name="T13" fmla="*/ 0 h 327"/>
                    <a:gd name="T14" fmla="*/ 0 60000 65536"/>
                    <a:gd name="T15" fmla="*/ 0 60000 65536"/>
                    <a:gd name="T16" fmla="*/ 0 60000 65536"/>
                    <a:gd name="T17" fmla="*/ 0 60000 65536"/>
                    <a:gd name="T18" fmla="*/ 0 60000 65536"/>
                    <a:gd name="T19" fmla="*/ 0 60000 65536"/>
                    <a:gd name="T20" fmla="*/ 0 60000 65536"/>
                    <a:gd name="T21" fmla="*/ 0 w 573"/>
                    <a:gd name="T22" fmla="*/ 0 h 327"/>
                    <a:gd name="T23" fmla="*/ 573 w 573"/>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327">
                      <a:moveTo>
                        <a:pt x="0" y="0"/>
                      </a:moveTo>
                      <a:lnTo>
                        <a:pt x="0" y="82"/>
                      </a:lnTo>
                      <a:lnTo>
                        <a:pt x="85" y="300"/>
                      </a:lnTo>
                      <a:lnTo>
                        <a:pt x="343" y="327"/>
                      </a:lnTo>
                      <a:lnTo>
                        <a:pt x="458" y="327"/>
                      </a:lnTo>
                      <a:lnTo>
                        <a:pt x="573" y="0"/>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54" name="Group 561"/>
              <p:cNvGrpSpPr>
                <a:grpSpLocks/>
              </p:cNvGrpSpPr>
              <p:nvPr/>
            </p:nvGrpSpPr>
            <p:grpSpPr bwMode="auto">
              <a:xfrm>
                <a:off x="3764" y="2530"/>
                <a:ext cx="634" cy="542"/>
                <a:chOff x="3764" y="2530"/>
                <a:chExt cx="634" cy="542"/>
              </a:xfrm>
            </p:grpSpPr>
            <p:sp>
              <p:nvSpPr>
                <p:cNvPr id="2273" name="Freeform 562"/>
                <p:cNvSpPr>
                  <a:spLocks/>
                </p:cNvSpPr>
                <p:nvPr/>
              </p:nvSpPr>
              <p:spPr bwMode="auto">
                <a:xfrm>
                  <a:off x="3764" y="2530"/>
                  <a:ext cx="634" cy="542"/>
                </a:xfrm>
                <a:custGeom>
                  <a:avLst/>
                  <a:gdLst>
                    <a:gd name="T0" fmla="*/ 0 w 634"/>
                    <a:gd name="T1" fmla="*/ 0 h 542"/>
                    <a:gd name="T2" fmla="*/ 29 w 634"/>
                    <a:gd name="T3" fmla="*/ 352 h 542"/>
                    <a:gd name="T4" fmla="*/ 87 w 634"/>
                    <a:gd name="T5" fmla="*/ 325 h 542"/>
                    <a:gd name="T6" fmla="*/ 260 w 634"/>
                    <a:gd name="T7" fmla="*/ 406 h 542"/>
                    <a:gd name="T8" fmla="*/ 260 w 634"/>
                    <a:gd name="T9" fmla="*/ 461 h 542"/>
                    <a:gd name="T10" fmla="*/ 519 w 634"/>
                    <a:gd name="T11" fmla="*/ 542 h 542"/>
                    <a:gd name="T12" fmla="*/ 605 w 634"/>
                    <a:gd name="T13" fmla="*/ 515 h 542"/>
                    <a:gd name="T14" fmla="*/ 634 w 634"/>
                    <a:gd name="T15" fmla="*/ 461 h 542"/>
                    <a:gd name="T16" fmla="*/ 548 w 634"/>
                    <a:gd name="T17" fmla="*/ 243 h 542"/>
                    <a:gd name="T18" fmla="*/ 375 w 634"/>
                    <a:gd name="T19" fmla="*/ 27 h 542"/>
                    <a:gd name="T20" fmla="*/ 260 w 634"/>
                    <a:gd name="T21" fmla="*/ 27 h 542"/>
                    <a:gd name="T22" fmla="*/ 0 w 634"/>
                    <a:gd name="T23" fmla="*/ 0 h 5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4"/>
                    <a:gd name="T37" fmla="*/ 0 h 542"/>
                    <a:gd name="T38" fmla="*/ 634 w 634"/>
                    <a:gd name="T39" fmla="*/ 542 h 5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4" h="542">
                      <a:moveTo>
                        <a:pt x="0" y="0"/>
                      </a:moveTo>
                      <a:lnTo>
                        <a:pt x="29" y="352"/>
                      </a:lnTo>
                      <a:lnTo>
                        <a:pt x="87" y="325"/>
                      </a:lnTo>
                      <a:lnTo>
                        <a:pt x="260" y="406"/>
                      </a:lnTo>
                      <a:lnTo>
                        <a:pt x="260" y="461"/>
                      </a:lnTo>
                      <a:lnTo>
                        <a:pt x="519" y="542"/>
                      </a:lnTo>
                      <a:lnTo>
                        <a:pt x="605" y="515"/>
                      </a:lnTo>
                      <a:lnTo>
                        <a:pt x="634" y="461"/>
                      </a:lnTo>
                      <a:lnTo>
                        <a:pt x="548" y="243"/>
                      </a:lnTo>
                      <a:lnTo>
                        <a:pt x="375" y="27"/>
                      </a:lnTo>
                      <a:lnTo>
                        <a:pt x="260" y="27"/>
                      </a:lnTo>
                      <a:lnTo>
                        <a:pt x="0" y="0"/>
                      </a:lnTo>
                      <a:close/>
                    </a:path>
                  </a:pathLst>
                </a:custGeom>
                <a:solidFill>
                  <a:srgbClr val="66FF66"/>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4" name="Freeform 563"/>
                <p:cNvSpPr>
                  <a:spLocks/>
                </p:cNvSpPr>
                <p:nvPr/>
              </p:nvSpPr>
              <p:spPr bwMode="auto">
                <a:xfrm>
                  <a:off x="3764" y="2530"/>
                  <a:ext cx="634" cy="542"/>
                </a:xfrm>
                <a:custGeom>
                  <a:avLst/>
                  <a:gdLst>
                    <a:gd name="T0" fmla="*/ 0 w 634"/>
                    <a:gd name="T1" fmla="*/ 0 h 542"/>
                    <a:gd name="T2" fmla="*/ 29 w 634"/>
                    <a:gd name="T3" fmla="*/ 352 h 542"/>
                    <a:gd name="T4" fmla="*/ 87 w 634"/>
                    <a:gd name="T5" fmla="*/ 325 h 542"/>
                    <a:gd name="T6" fmla="*/ 260 w 634"/>
                    <a:gd name="T7" fmla="*/ 406 h 542"/>
                    <a:gd name="T8" fmla="*/ 260 w 634"/>
                    <a:gd name="T9" fmla="*/ 461 h 542"/>
                    <a:gd name="T10" fmla="*/ 519 w 634"/>
                    <a:gd name="T11" fmla="*/ 542 h 542"/>
                    <a:gd name="T12" fmla="*/ 605 w 634"/>
                    <a:gd name="T13" fmla="*/ 515 h 542"/>
                    <a:gd name="T14" fmla="*/ 634 w 634"/>
                    <a:gd name="T15" fmla="*/ 461 h 542"/>
                    <a:gd name="T16" fmla="*/ 548 w 634"/>
                    <a:gd name="T17" fmla="*/ 243 h 542"/>
                    <a:gd name="T18" fmla="*/ 375 w 634"/>
                    <a:gd name="T19" fmla="*/ 27 h 542"/>
                    <a:gd name="T20" fmla="*/ 260 w 634"/>
                    <a:gd name="T21" fmla="*/ 27 h 542"/>
                    <a:gd name="T22" fmla="*/ 0 w 634"/>
                    <a:gd name="T23" fmla="*/ 0 h 5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4"/>
                    <a:gd name="T37" fmla="*/ 0 h 542"/>
                    <a:gd name="T38" fmla="*/ 634 w 634"/>
                    <a:gd name="T39" fmla="*/ 542 h 5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4" h="542">
                      <a:moveTo>
                        <a:pt x="0" y="0"/>
                      </a:moveTo>
                      <a:lnTo>
                        <a:pt x="29" y="352"/>
                      </a:lnTo>
                      <a:lnTo>
                        <a:pt x="87" y="325"/>
                      </a:lnTo>
                      <a:lnTo>
                        <a:pt x="260" y="406"/>
                      </a:lnTo>
                      <a:lnTo>
                        <a:pt x="260" y="461"/>
                      </a:lnTo>
                      <a:lnTo>
                        <a:pt x="519" y="542"/>
                      </a:lnTo>
                      <a:lnTo>
                        <a:pt x="605" y="515"/>
                      </a:lnTo>
                      <a:lnTo>
                        <a:pt x="634" y="461"/>
                      </a:lnTo>
                      <a:lnTo>
                        <a:pt x="548" y="243"/>
                      </a:lnTo>
                      <a:lnTo>
                        <a:pt x="375" y="27"/>
                      </a:lnTo>
                      <a:lnTo>
                        <a:pt x="260" y="27"/>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55" name="Rectangle 564"/>
              <p:cNvSpPr>
                <a:spLocks noChangeArrowheads="1"/>
              </p:cNvSpPr>
              <p:nvPr/>
            </p:nvSpPr>
            <p:spPr bwMode="auto">
              <a:xfrm>
                <a:off x="3260" y="2345"/>
                <a:ext cx="2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SAINT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6" name="Rectangle 565"/>
              <p:cNvSpPr>
                <a:spLocks noChangeArrowheads="1"/>
              </p:cNvSpPr>
              <p:nvPr/>
            </p:nvSpPr>
            <p:spPr bwMode="auto">
              <a:xfrm>
                <a:off x="3248" y="2403"/>
                <a:ext cx="28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HELENA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7" name="Rectangle 566"/>
              <p:cNvSpPr>
                <a:spLocks noChangeArrowheads="1"/>
              </p:cNvSpPr>
              <p:nvPr/>
            </p:nvSpPr>
            <p:spPr bwMode="auto">
              <a:xfrm>
                <a:off x="3587" y="2309"/>
                <a:ext cx="5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8" name="Rectangle 567"/>
              <p:cNvSpPr>
                <a:spLocks noChangeArrowheads="1"/>
              </p:cNvSpPr>
              <p:nvPr/>
            </p:nvSpPr>
            <p:spPr bwMode="auto">
              <a:xfrm>
                <a:off x="3587" y="2366"/>
                <a:ext cx="5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9" name="Rectangle 568"/>
              <p:cNvSpPr>
                <a:spLocks noChangeArrowheads="1"/>
              </p:cNvSpPr>
              <p:nvPr/>
            </p:nvSpPr>
            <p:spPr bwMode="auto">
              <a:xfrm>
                <a:off x="3586" y="2427"/>
                <a:ext cx="5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0" name="Rectangle 569"/>
              <p:cNvSpPr>
                <a:spLocks noChangeArrowheads="1"/>
              </p:cNvSpPr>
              <p:nvPr/>
            </p:nvSpPr>
            <p:spPr bwMode="auto">
              <a:xfrm>
                <a:off x="3600" y="2483"/>
                <a:ext cx="2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I</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1" name="Rectangle 570"/>
              <p:cNvSpPr>
                <a:spLocks noChangeArrowheads="1"/>
              </p:cNvSpPr>
              <p:nvPr/>
            </p:nvSpPr>
            <p:spPr bwMode="auto">
              <a:xfrm>
                <a:off x="3590" y="2541"/>
                <a:ext cx="4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2" name="Rectangle 571"/>
              <p:cNvSpPr>
                <a:spLocks noChangeArrowheads="1"/>
              </p:cNvSpPr>
              <p:nvPr/>
            </p:nvSpPr>
            <p:spPr bwMode="auto">
              <a:xfrm>
                <a:off x="3587" y="2601"/>
                <a:ext cx="5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3" name="Rectangle 572"/>
              <p:cNvSpPr>
                <a:spLocks noChangeArrowheads="1"/>
              </p:cNvSpPr>
              <p:nvPr/>
            </p:nvSpPr>
            <p:spPr bwMode="auto">
              <a:xfrm>
                <a:off x="3587" y="2658"/>
                <a:ext cx="54"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4" name="Rectangle 573"/>
              <p:cNvSpPr>
                <a:spLocks noChangeArrowheads="1"/>
              </p:cNvSpPr>
              <p:nvPr/>
            </p:nvSpPr>
            <p:spPr bwMode="auto">
              <a:xfrm>
                <a:off x="3586" y="2718"/>
                <a:ext cx="5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5" name="Rectangle 574"/>
              <p:cNvSpPr>
                <a:spLocks noChangeArrowheads="1"/>
              </p:cNvSpPr>
              <p:nvPr/>
            </p:nvSpPr>
            <p:spPr bwMode="auto">
              <a:xfrm>
                <a:off x="3587" y="2774"/>
                <a:ext cx="5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6" name="Rectangle 575"/>
              <p:cNvSpPr>
                <a:spLocks noChangeArrowheads="1"/>
              </p:cNvSpPr>
              <p:nvPr/>
            </p:nvSpPr>
            <p:spPr bwMode="auto">
              <a:xfrm>
                <a:off x="3758" y="2324"/>
                <a:ext cx="51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WASHINGTON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7" name="Rectangle 576"/>
              <p:cNvSpPr>
                <a:spLocks noChangeArrowheads="1"/>
              </p:cNvSpPr>
              <p:nvPr/>
            </p:nvSpPr>
            <p:spPr bwMode="auto">
              <a:xfrm>
                <a:off x="3123" y="2791"/>
                <a:ext cx="0" cy="265"/>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8" name="Rectangle 577"/>
              <p:cNvSpPr>
                <a:spLocks noChangeArrowheads="1"/>
              </p:cNvSpPr>
              <p:nvPr/>
            </p:nvSpPr>
            <p:spPr bwMode="auto">
              <a:xfrm>
                <a:off x="3958" y="2658"/>
                <a:ext cx="2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SAINT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9" name="Rectangle 578"/>
              <p:cNvSpPr>
                <a:spLocks noChangeArrowheads="1"/>
              </p:cNvSpPr>
              <p:nvPr/>
            </p:nvSpPr>
            <p:spPr bwMode="auto">
              <a:xfrm>
                <a:off x="3916" y="2715"/>
                <a:ext cx="39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TAMMANY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7" name="AutoShape 579"/>
              <p:cNvSpPr>
                <a:spLocks noChangeArrowheads="1"/>
              </p:cNvSpPr>
              <p:nvPr/>
            </p:nvSpPr>
            <p:spPr bwMode="auto">
              <a:xfrm>
                <a:off x="3899" y="2381"/>
                <a:ext cx="103" cy="102"/>
              </a:xfrm>
              <a:prstGeom prst="star5">
                <a:avLst/>
              </a:prstGeom>
              <a:solidFill>
                <a:srgbClr val="66FF66"/>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1" name="Text Box 580"/>
              <p:cNvSpPr txBox="1">
                <a:spLocks noChangeArrowheads="1"/>
              </p:cNvSpPr>
              <p:nvPr/>
            </p:nvSpPr>
            <p:spPr bwMode="auto">
              <a:xfrm>
                <a:off x="3605" y="2286"/>
                <a:ext cx="413" cy="672"/>
              </a:xfrm>
              <a:prstGeom prst="rect">
                <a:avLst/>
              </a:prstGeom>
              <a:noFill/>
              <a:ln w="9525">
                <a:noFill/>
                <a:miter lim="800000"/>
                <a:headEnd/>
                <a:tailEnd/>
              </a:ln>
            </p:spPr>
            <p:txBody>
              <a:bodyPr wrap="none" lIns="84894" tIns="42447" rIns="84894" bIns="42447">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9</a:t>
                </a:r>
              </a:p>
            </p:txBody>
          </p:sp>
          <p:sp>
            <p:nvSpPr>
              <p:cNvPr id="2272" name="Rectangle 581"/>
              <p:cNvSpPr>
                <a:spLocks noChangeArrowheads="1"/>
              </p:cNvSpPr>
              <p:nvPr/>
            </p:nvSpPr>
            <p:spPr bwMode="auto">
              <a:xfrm>
                <a:off x="3592" y="2255"/>
                <a:ext cx="4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82" name="Group 582"/>
            <p:cNvGrpSpPr>
              <a:grpSpLocks/>
            </p:cNvGrpSpPr>
            <p:nvPr/>
          </p:nvGrpSpPr>
          <p:grpSpPr bwMode="auto">
            <a:xfrm>
              <a:off x="3764" y="3072"/>
              <a:ext cx="1206" cy="1139"/>
              <a:chOff x="3764" y="3072"/>
              <a:chExt cx="1206" cy="1139"/>
            </a:xfrm>
          </p:grpSpPr>
          <p:grpSp>
            <p:nvGrpSpPr>
              <p:cNvPr id="2162" name="Group 583"/>
              <p:cNvGrpSpPr>
                <a:grpSpLocks/>
              </p:cNvGrpSpPr>
              <p:nvPr/>
            </p:nvGrpSpPr>
            <p:grpSpPr bwMode="auto">
              <a:xfrm>
                <a:off x="3764" y="3209"/>
                <a:ext cx="317" cy="624"/>
                <a:chOff x="3764" y="3209"/>
                <a:chExt cx="317" cy="624"/>
              </a:xfrm>
            </p:grpSpPr>
            <p:sp>
              <p:nvSpPr>
                <p:cNvPr id="2230" name="Freeform 584"/>
                <p:cNvSpPr>
                  <a:spLocks/>
                </p:cNvSpPr>
                <p:nvPr/>
              </p:nvSpPr>
              <p:spPr bwMode="auto">
                <a:xfrm>
                  <a:off x="3764" y="3209"/>
                  <a:ext cx="317" cy="624"/>
                </a:xfrm>
                <a:custGeom>
                  <a:avLst/>
                  <a:gdLst>
                    <a:gd name="T0" fmla="*/ 0 w 317"/>
                    <a:gd name="T1" fmla="*/ 0 h 624"/>
                    <a:gd name="T2" fmla="*/ 0 w 317"/>
                    <a:gd name="T3" fmla="*/ 108 h 624"/>
                    <a:gd name="T4" fmla="*/ 29 w 317"/>
                    <a:gd name="T5" fmla="*/ 189 h 624"/>
                    <a:gd name="T6" fmla="*/ 87 w 317"/>
                    <a:gd name="T7" fmla="*/ 216 h 624"/>
                    <a:gd name="T8" fmla="*/ 58 w 317"/>
                    <a:gd name="T9" fmla="*/ 352 h 624"/>
                    <a:gd name="T10" fmla="*/ 115 w 317"/>
                    <a:gd name="T11" fmla="*/ 379 h 624"/>
                    <a:gd name="T12" fmla="*/ 115 w 317"/>
                    <a:gd name="T13" fmla="*/ 461 h 624"/>
                    <a:gd name="T14" fmla="*/ 87 w 317"/>
                    <a:gd name="T15" fmla="*/ 488 h 624"/>
                    <a:gd name="T16" fmla="*/ 144 w 317"/>
                    <a:gd name="T17" fmla="*/ 569 h 624"/>
                    <a:gd name="T18" fmla="*/ 259 w 317"/>
                    <a:gd name="T19" fmla="*/ 624 h 624"/>
                    <a:gd name="T20" fmla="*/ 317 w 317"/>
                    <a:gd name="T21" fmla="*/ 597 h 624"/>
                    <a:gd name="T22" fmla="*/ 288 w 317"/>
                    <a:gd name="T23" fmla="*/ 434 h 624"/>
                    <a:gd name="T24" fmla="*/ 202 w 317"/>
                    <a:gd name="T25" fmla="*/ 270 h 624"/>
                    <a:gd name="T26" fmla="*/ 259 w 317"/>
                    <a:gd name="T27" fmla="*/ 136 h 624"/>
                    <a:gd name="T28" fmla="*/ 202 w 317"/>
                    <a:gd name="T29" fmla="*/ 108 h 624"/>
                    <a:gd name="T30" fmla="*/ 173 w 317"/>
                    <a:gd name="T31" fmla="*/ 136 h 624"/>
                    <a:gd name="T32" fmla="*/ 115 w 317"/>
                    <a:gd name="T33" fmla="*/ 136 h 624"/>
                    <a:gd name="T34" fmla="*/ 144 w 317"/>
                    <a:gd name="T35" fmla="*/ 27 h 624"/>
                    <a:gd name="T36" fmla="*/ 0 w 317"/>
                    <a:gd name="T37" fmla="*/ 0 h 6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7"/>
                    <a:gd name="T58" fmla="*/ 0 h 624"/>
                    <a:gd name="T59" fmla="*/ 317 w 317"/>
                    <a:gd name="T60" fmla="*/ 624 h 6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7" h="624">
                      <a:moveTo>
                        <a:pt x="0" y="0"/>
                      </a:moveTo>
                      <a:lnTo>
                        <a:pt x="0" y="108"/>
                      </a:lnTo>
                      <a:lnTo>
                        <a:pt x="29" y="189"/>
                      </a:lnTo>
                      <a:lnTo>
                        <a:pt x="87" y="216"/>
                      </a:lnTo>
                      <a:lnTo>
                        <a:pt x="58" y="352"/>
                      </a:lnTo>
                      <a:lnTo>
                        <a:pt x="115" y="379"/>
                      </a:lnTo>
                      <a:lnTo>
                        <a:pt x="115" y="461"/>
                      </a:lnTo>
                      <a:lnTo>
                        <a:pt x="87" y="488"/>
                      </a:lnTo>
                      <a:lnTo>
                        <a:pt x="144" y="569"/>
                      </a:lnTo>
                      <a:lnTo>
                        <a:pt x="259" y="624"/>
                      </a:lnTo>
                      <a:lnTo>
                        <a:pt x="317" y="597"/>
                      </a:lnTo>
                      <a:lnTo>
                        <a:pt x="288" y="434"/>
                      </a:lnTo>
                      <a:lnTo>
                        <a:pt x="202" y="270"/>
                      </a:lnTo>
                      <a:lnTo>
                        <a:pt x="259" y="136"/>
                      </a:lnTo>
                      <a:lnTo>
                        <a:pt x="202" y="108"/>
                      </a:lnTo>
                      <a:lnTo>
                        <a:pt x="173" y="136"/>
                      </a:lnTo>
                      <a:lnTo>
                        <a:pt x="115" y="136"/>
                      </a:lnTo>
                      <a:lnTo>
                        <a:pt x="144" y="27"/>
                      </a:lnTo>
                      <a:lnTo>
                        <a:pt x="0" y="0"/>
                      </a:lnTo>
                      <a:close/>
                    </a:path>
                  </a:pathLst>
                </a:custGeom>
                <a:solidFill>
                  <a:srgbClr val="99CC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1" name="Freeform 585"/>
                <p:cNvSpPr>
                  <a:spLocks/>
                </p:cNvSpPr>
                <p:nvPr/>
              </p:nvSpPr>
              <p:spPr bwMode="auto">
                <a:xfrm>
                  <a:off x="3764" y="3209"/>
                  <a:ext cx="317" cy="624"/>
                </a:xfrm>
                <a:custGeom>
                  <a:avLst/>
                  <a:gdLst>
                    <a:gd name="T0" fmla="*/ 0 w 317"/>
                    <a:gd name="T1" fmla="*/ 0 h 624"/>
                    <a:gd name="T2" fmla="*/ 0 w 317"/>
                    <a:gd name="T3" fmla="*/ 108 h 624"/>
                    <a:gd name="T4" fmla="*/ 29 w 317"/>
                    <a:gd name="T5" fmla="*/ 189 h 624"/>
                    <a:gd name="T6" fmla="*/ 87 w 317"/>
                    <a:gd name="T7" fmla="*/ 216 h 624"/>
                    <a:gd name="T8" fmla="*/ 58 w 317"/>
                    <a:gd name="T9" fmla="*/ 352 h 624"/>
                    <a:gd name="T10" fmla="*/ 115 w 317"/>
                    <a:gd name="T11" fmla="*/ 379 h 624"/>
                    <a:gd name="T12" fmla="*/ 115 w 317"/>
                    <a:gd name="T13" fmla="*/ 461 h 624"/>
                    <a:gd name="T14" fmla="*/ 87 w 317"/>
                    <a:gd name="T15" fmla="*/ 488 h 624"/>
                    <a:gd name="T16" fmla="*/ 144 w 317"/>
                    <a:gd name="T17" fmla="*/ 569 h 624"/>
                    <a:gd name="T18" fmla="*/ 259 w 317"/>
                    <a:gd name="T19" fmla="*/ 624 h 624"/>
                    <a:gd name="T20" fmla="*/ 317 w 317"/>
                    <a:gd name="T21" fmla="*/ 597 h 624"/>
                    <a:gd name="T22" fmla="*/ 288 w 317"/>
                    <a:gd name="T23" fmla="*/ 434 h 624"/>
                    <a:gd name="T24" fmla="*/ 202 w 317"/>
                    <a:gd name="T25" fmla="*/ 270 h 624"/>
                    <a:gd name="T26" fmla="*/ 259 w 317"/>
                    <a:gd name="T27" fmla="*/ 136 h 624"/>
                    <a:gd name="T28" fmla="*/ 202 w 317"/>
                    <a:gd name="T29" fmla="*/ 108 h 624"/>
                    <a:gd name="T30" fmla="*/ 173 w 317"/>
                    <a:gd name="T31" fmla="*/ 136 h 624"/>
                    <a:gd name="T32" fmla="*/ 115 w 317"/>
                    <a:gd name="T33" fmla="*/ 136 h 624"/>
                    <a:gd name="T34" fmla="*/ 144 w 317"/>
                    <a:gd name="T35" fmla="*/ 27 h 624"/>
                    <a:gd name="T36" fmla="*/ 0 w 317"/>
                    <a:gd name="T37" fmla="*/ 0 h 6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7"/>
                    <a:gd name="T58" fmla="*/ 0 h 624"/>
                    <a:gd name="T59" fmla="*/ 317 w 317"/>
                    <a:gd name="T60" fmla="*/ 624 h 6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7" h="624">
                      <a:moveTo>
                        <a:pt x="0" y="0"/>
                      </a:moveTo>
                      <a:lnTo>
                        <a:pt x="0" y="108"/>
                      </a:lnTo>
                      <a:lnTo>
                        <a:pt x="29" y="189"/>
                      </a:lnTo>
                      <a:lnTo>
                        <a:pt x="87" y="216"/>
                      </a:lnTo>
                      <a:lnTo>
                        <a:pt x="58" y="352"/>
                      </a:lnTo>
                      <a:lnTo>
                        <a:pt x="115" y="379"/>
                      </a:lnTo>
                      <a:lnTo>
                        <a:pt x="115" y="461"/>
                      </a:lnTo>
                      <a:lnTo>
                        <a:pt x="87" y="488"/>
                      </a:lnTo>
                      <a:lnTo>
                        <a:pt x="144" y="569"/>
                      </a:lnTo>
                      <a:lnTo>
                        <a:pt x="259" y="624"/>
                      </a:lnTo>
                      <a:lnTo>
                        <a:pt x="317" y="597"/>
                      </a:lnTo>
                      <a:lnTo>
                        <a:pt x="288" y="434"/>
                      </a:lnTo>
                      <a:lnTo>
                        <a:pt x="202" y="270"/>
                      </a:lnTo>
                      <a:lnTo>
                        <a:pt x="259" y="136"/>
                      </a:lnTo>
                      <a:lnTo>
                        <a:pt x="202" y="108"/>
                      </a:lnTo>
                      <a:lnTo>
                        <a:pt x="173" y="136"/>
                      </a:lnTo>
                      <a:lnTo>
                        <a:pt x="115" y="136"/>
                      </a:lnTo>
                      <a:lnTo>
                        <a:pt x="144" y="27"/>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63" name="Group 586"/>
              <p:cNvGrpSpPr>
                <a:grpSpLocks/>
              </p:cNvGrpSpPr>
              <p:nvPr/>
            </p:nvGrpSpPr>
            <p:grpSpPr bwMode="auto">
              <a:xfrm>
                <a:off x="3880" y="3072"/>
                <a:ext cx="488" cy="300"/>
                <a:chOff x="3880" y="3072"/>
                <a:chExt cx="488" cy="300"/>
              </a:xfrm>
            </p:grpSpPr>
            <p:sp>
              <p:nvSpPr>
                <p:cNvPr id="2228" name="Freeform 587"/>
                <p:cNvSpPr>
                  <a:spLocks/>
                </p:cNvSpPr>
                <p:nvPr/>
              </p:nvSpPr>
              <p:spPr bwMode="auto">
                <a:xfrm>
                  <a:off x="3880" y="3072"/>
                  <a:ext cx="488" cy="300"/>
                </a:xfrm>
                <a:custGeom>
                  <a:avLst/>
                  <a:gdLst>
                    <a:gd name="T0" fmla="*/ 29 w 488"/>
                    <a:gd name="T1" fmla="*/ 164 h 300"/>
                    <a:gd name="T2" fmla="*/ 0 w 488"/>
                    <a:gd name="T3" fmla="*/ 273 h 300"/>
                    <a:gd name="T4" fmla="*/ 58 w 488"/>
                    <a:gd name="T5" fmla="*/ 273 h 300"/>
                    <a:gd name="T6" fmla="*/ 86 w 488"/>
                    <a:gd name="T7" fmla="*/ 245 h 300"/>
                    <a:gd name="T8" fmla="*/ 144 w 488"/>
                    <a:gd name="T9" fmla="*/ 273 h 300"/>
                    <a:gd name="T10" fmla="*/ 230 w 488"/>
                    <a:gd name="T11" fmla="*/ 300 h 300"/>
                    <a:gd name="T12" fmla="*/ 230 w 488"/>
                    <a:gd name="T13" fmla="*/ 273 h 300"/>
                    <a:gd name="T14" fmla="*/ 144 w 488"/>
                    <a:gd name="T15" fmla="*/ 218 h 300"/>
                    <a:gd name="T16" fmla="*/ 172 w 488"/>
                    <a:gd name="T17" fmla="*/ 164 h 300"/>
                    <a:gd name="T18" fmla="*/ 258 w 488"/>
                    <a:gd name="T19" fmla="*/ 191 h 300"/>
                    <a:gd name="T20" fmla="*/ 316 w 488"/>
                    <a:gd name="T21" fmla="*/ 137 h 300"/>
                    <a:gd name="T22" fmla="*/ 402 w 488"/>
                    <a:gd name="T23" fmla="*/ 137 h 300"/>
                    <a:gd name="T24" fmla="*/ 488 w 488"/>
                    <a:gd name="T25" fmla="*/ 0 h 300"/>
                    <a:gd name="T26" fmla="*/ 373 w 488"/>
                    <a:gd name="T27" fmla="*/ 28 h 300"/>
                    <a:gd name="T28" fmla="*/ 345 w 488"/>
                    <a:gd name="T29" fmla="*/ 82 h 300"/>
                    <a:gd name="T30" fmla="*/ 258 w 488"/>
                    <a:gd name="T31" fmla="*/ 0 h 300"/>
                    <a:gd name="T32" fmla="*/ 115 w 488"/>
                    <a:gd name="T33" fmla="*/ 137 h 300"/>
                    <a:gd name="T34" fmla="*/ 29 w 488"/>
                    <a:gd name="T35" fmla="*/ 164 h 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8"/>
                    <a:gd name="T55" fmla="*/ 0 h 300"/>
                    <a:gd name="T56" fmla="*/ 488 w 488"/>
                    <a:gd name="T57" fmla="*/ 300 h 3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8" h="300">
                      <a:moveTo>
                        <a:pt x="29" y="164"/>
                      </a:moveTo>
                      <a:lnTo>
                        <a:pt x="0" y="273"/>
                      </a:lnTo>
                      <a:lnTo>
                        <a:pt x="58" y="273"/>
                      </a:lnTo>
                      <a:lnTo>
                        <a:pt x="86" y="245"/>
                      </a:lnTo>
                      <a:lnTo>
                        <a:pt x="144" y="273"/>
                      </a:lnTo>
                      <a:lnTo>
                        <a:pt x="230" y="300"/>
                      </a:lnTo>
                      <a:lnTo>
                        <a:pt x="230" y="273"/>
                      </a:lnTo>
                      <a:lnTo>
                        <a:pt x="144" y="218"/>
                      </a:lnTo>
                      <a:lnTo>
                        <a:pt x="172" y="164"/>
                      </a:lnTo>
                      <a:lnTo>
                        <a:pt x="258" y="191"/>
                      </a:lnTo>
                      <a:lnTo>
                        <a:pt x="316" y="137"/>
                      </a:lnTo>
                      <a:lnTo>
                        <a:pt x="402" y="137"/>
                      </a:lnTo>
                      <a:lnTo>
                        <a:pt x="488" y="0"/>
                      </a:lnTo>
                      <a:lnTo>
                        <a:pt x="373" y="28"/>
                      </a:lnTo>
                      <a:lnTo>
                        <a:pt x="345" y="82"/>
                      </a:lnTo>
                      <a:lnTo>
                        <a:pt x="258" y="0"/>
                      </a:lnTo>
                      <a:lnTo>
                        <a:pt x="115" y="137"/>
                      </a:lnTo>
                      <a:lnTo>
                        <a:pt x="29" y="164"/>
                      </a:lnTo>
                      <a:close/>
                    </a:path>
                  </a:pathLst>
                </a:custGeom>
                <a:solidFill>
                  <a:srgbClr val="99CC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9" name="Freeform 588"/>
                <p:cNvSpPr>
                  <a:spLocks/>
                </p:cNvSpPr>
                <p:nvPr/>
              </p:nvSpPr>
              <p:spPr bwMode="auto">
                <a:xfrm>
                  <a:off x="3880" y="3072"/>
                  <a:ext cx="488" cy="300"/>
                </a:xfrm>
                <a:custGeom>
                  <a:avLst/>
                  <a:gdLst>
                    <a:gd name="T0" fmla="*/ 29 w 488"/>
                    <a:gd name="T1" fmla="*/ 164 h 300"/>
                    <a:gd name="T2" fmla="*/ 0 w 488"/>
                    <a:gd name="T3" fmla="*/ 273 h 300"/>
                    <a:gd name="T4" fmla="*/ 58 w 488"/>
                    <a:gd name="T5" fmla="*/ 273 h 300"/>
                    <a:gd name="T6" fmla="*/ 86 w 488"/>
                    <a:gd name="T7" fmla="*/ 245 h 300"/>
                    <a:gd name="T8" fmla="*/ 144 w 488"/>
                    <a:gd name="T9" fmla="*/ 273 h 300"/>
                    <a:gd name="T10" fmla="*/ 230 w 488"/>
                    <a:gd name="T11" fmla="*/ 300 h 300"/>
                    <a:gd name="T12" fmla="*/ 230 w 488"/>
                    <a:gd name="T13" fmla="*/ 273 h 300"/>
                    <a:gd name="T14" fmla="*/ 144 w 488"/>
                    <a:gd name="T15" fmla="*/ 218 h 300"/>
                    <a:gd name="T16" fmla="*/ 172 w 488"/>
                    <a:gd name="T17" fmla="*/ 164 h 300"/>
                    <a:gd name="T18" fmla="*/ 258 w 488"/>
                    <a:gd name="T19" fmla="*/ 191 h 300"/>
                    <a:gd name="T20" fmla="*/ 316 w 488"/>
                    <a:gd name="T21" fmla="*/ 137 h 300"/>
                    <a:gd name="T22" fmla="*/ 402 w 488"/>
                    <a:gd name="T23" fmla="*/ 137 h 300"/>
                    <a:gd name="T24" fmla="*/ 488 w 488"/>
                    <a:gd name="T25" fmla="*/ 0 h 300"/>
                    <a:gd name="T26" fmla="*/ 373 w 488"/>
                    <a:gd name="T27" fmla="*/ 28 h 300"/>
                    <a:gd name="T28" fmla="*/ 345 w 488"/>
                    <a:gd name="T29" fmla="*/ 82 h 300"/>
                    <a:gd name="T30" fmla="*/ 258 w 488"/>
                    <a:gd name="T31" fmla="*/ 0 h 300"/>
                    <a:gd name="T32" fmla="*/ 115 w 488"/>
                    <a:gd name="T33" fmla="*/ 137 h 300"/>
                    <a:gd name="T34" fmla="*/ 29 w 488"/>
                    <a:gd name="T35" fmla="*/ 164 h 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8"/>
                    <a:gd name="T55" fmla="*/ 0 h 300"/>
                    <a:gd name="T56" fmla="*/ 488 w 488"/>
                    <a:gd name="T57" fmla="*/ 300 h 3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8" h="300">
                      <a:moveTo>
                        <a:pt x="29" y="164"/>
                      </a:moveTo>
                      <a:lnTo>
                        <a:pt x="0" y="273"/>
                      </a:lnTo>
                      <a:lnTo>
                        <a:pt x="58" y="273"/>
                      </a:lnTo>
                      <a:lnTo>
                        <a:pt x="86" y="245"/>
                      </a:lnTo>
                      <a:lnTo>
                        <a:pt x="144" y="273"/>
                      </a:lnTo>
                      <a:lnTo>
                        <a:pt x="230" y="300"/>
                      </a:lnTo>
                      <a:lnTo>
                        <a:pt x="230" y="273"/>
                      </a:lnTo>
                      <a:lnTo>
                        <a:pt x="144" y="218"/>
                      </a:lnTo>
                      <a:lnTo>
                        <a:pt x="172" y="164"/>
                      </a:lnTo>
                      <a:lnTo>
                        <a:pt x="258" y="191"/>
                      </a:lnTo>
                      <a:lnTo>
                        <a:pt x="316" y="137"/>
                      </a:lnTo>
                      <a:lnTo>
                        <a:pt x="402" y="137"/>
                      </a:lnTo>
                      <a:lnTo>
                        <a:pt x="488" y="0"/>
                      </a:lnTo>
                      <a:lnTo>
                        <a:pt x="373" y="28"/>
                      </a:lnTo>
                      <a:lnTo>
                        <a:pt x="345" y="82"/>
                      </a:lnTo>
                      <a:lnTo>
                        <a:pt x="258" y="0"/>
                      </a:lnTo>
                      <a:lnTo>
                        <a:pt x="115" y="137"/>
                      </a:lnTo>
                      <a:lnTo>
                        <a:pt x="29" y="164"/>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64" name="Group 589"/>
              <p:cNvGrpSpPr>
                <a:grpSpLocks/>
              </p:cNvGrpSpPr>
              <p:nvPr/>
            </p:nvGrpSpPr>
            <p:grpSpPr bwMode="auto">
              <a:xfrm>
                <a:off x="3966" y="3345"/>
                <a:ext cx="1004" cy="866"/>
                <a:chOff x="3966" y="3345"/>
                <a:chExt cx="1004" cy="866"/>
              </a:xfrm>
            </p:grpSpPr>
            <p:sp>
              <p:nvSpPr>
                <p:cNvPr id="2226" name="Freeform 590"/>
                <p:cNvSpPr>
                  <a:spLocks/>
                </p:cNvSpPr>
                <p:nvPr/>
              </p:nvSpPr>
              <p:spPr bwMode="auto">
                <a:xfrm>
                  <a:off x="3966" y="3345"/>
                  <a:ext cx="1004" cy="866"/>
                </a:xfrm>
                <a:custGeom>
                  <a:avLst/>
                  <a:gdLst>
                    <a:gd name="T0" fmla="*/ 57 w 1004"/>
                    <a:gd name="T1" fmla="*/ 0 h 866"/>
                    <a:gd name="T2" fmla="*/ 0 w 1004"/>
                    <a:gd name="T3" fmla="*/ 134 h 866"/>
                    <a:gd name="T4" fmla="*/ 86 w 1004"/>
                    <a:gd name="T5" fmla="*/ 297 h 866"/>
                    <a:gd name="T6" fmla="*/ 115 w 1004"/>
                    <a:gd name="T7" fmla="*/ 460 h 866"/>
                    <a:gd name="T8" fmla="*/ 230 w 1004"/>
                    <a:gd name="T9" fmla="*/ 433 h 866"/>
                    <a:gd name="T10" fmla="*/ 287 w 1004"/>
                    <a:gd name="T11" fmla="*/ 596 h 866"/>
                    <a:gd name="T12" fmla="*/ 602 w 1004"/>
                    <a:gd name="T13" fmla="*/ 677 h 866"/>
                    <a:gd name="T14" fmla="*/ 660 w 1004"/>
                    <a:gd name="T15" fmla="*/ 812 h 866"/>
                    <a:gd name="T16" fmla="*/ 746 w 1004"/>
                    <a:gd name="T17" fmla="*/ 839 h 866"/>
                    <a:gd name="T18" fmla="*/ 918 w 1004"/>
                    <a:gd name="T19" fmla="*/ 866 h 866"/>
                    <a:gd name="T20" fmla="*/ 1004 w 1004"/>
                    <a:gd name="T21" fmla="*/ 677 h 866"/>
                    <a:gd name="T22" fmla="*/ 832 w 1004"/>
                    <a:gd name="T23" fmla="*/ 542 h 866"/>
                    <a:gd name="T24" fmla="*/ 488 w 1004"/>
                    <a:gd name="T25" fmla="*/ 460 h 866"/>
                    <a:gd name="T26" fmla="*/ 316 w 1004"/>
                    <a:gd name="T27" fmla="*/ 270 h 866"/>
                    <a:gd name="T28" fmla="*/ 431 w 1004"/>
                    <a:gd name="T29" fmla="*/ 297 h 866"/>
                    <a:gd name="T30" fmla="*/ 488 w 1004"/>
                    <a:gd name="T31" fmla="*/ 216 h 866"/>
                    <a:gd name="T32" fmla="*/ 172 w 1004"/>
                    <a:gd name="T33" fmla="*/ 80 h 866"/>
                    <a:gd name="T34" fmla="*/ 144 w 1004"/>
                    <a:gd name="T35" fmla="*/ 27 h 866"/>
                    <a:gd name="T36" fmla="*/ 57 w 1004"/>
                    <a:gd name="T37" fmla="*/ 0 h 8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4"/>
                    <a:gd name="T58" fmla="*/ 0 h 866"/>
                    <a:gd name="T59" fmla="*/ 1004 w 1004"/>
                    <a:gd name="T60" fmla="*/ 866 h 8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4" h="866">
                      <a:moveTo>
                        <a:pt x="57" y="0"/>
                      </a:moveTo>
                      <a:lnTo>
                        <a:pt x="0" y="134"/>
                      </a:lnTo>
                      <a:lnTo>
                        <a:pt x="86" y="297"/>
                      </a:lnTo>
                      <a:lnTo>
                        <a:pt x="115" y="460"/>
                      </a:lnTo>
                      <a:lnTo>
                        <a:pt x="230" y="433"/>
                      </a:lnTo>
                      <a:lnTo>
                        <a:pt x="287" y="596"/>
                      </a:lnTo>
                      <a:lnTo>
                        <a:pt x="602" y="677"/>
                      </a:lnTo>
                      <a:lnTo>
                        <a:pt x="660" y="812"/>
                      </a:lnTo>
                      <a:lnTo>
                        <a:pt x="746" y="839"/>
                      </a:lnTo>
                      <a:lnTo>
                        <a:pt x="918" y="866"/>
                      </a:lnTo>
                      <a:lnTo>
                        <a:pt x="1004" y="677"/>
                      </a:lnTo>
                      <a:lnTo>
                        <a:pt x="832" y="542"/>
                      </a:lnTo>
                      <a:lnTo>
                        <a:pt x="488" y="460"/>
                      </a:lnTo>
                      <a:lnTo>
                        <a:pt x="316" y="270"/>
                      </a:lnTo>
                      <a:lnTo>
                        <a:pt x="431" y="297"/>
                      </a:lnTo>
                      <a:lnTo>
                        <a:pt x="488" y="216"/>
                      </a:lnTo>
                      <a:lnTo>
                        <a:pt x="172" y="80"/>
                      </a:lnTo>
                      <a:lnTo>
                        <a:pt x="144" y="27"/>
                      </a:lnTo>
                      <a:lnTo>
                        <a:pt x="57" y="0"/>
                      </a:lnTo>
                      <a:close/>
                    </a:path>
                  </a:pathLst>
                </a:custGeom>
                <a:solidFill>
                  <a:srgbClr val="99CC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7" name="Freeform 591"/>
                <p:cNvSpPr>
                  <a:spLocks/>
                </p:cNvSpPr>
                <p:nvPr/>
              </p:nvSpPr>
              <p:spPr bwMode="auto">
                <a:xfrm>
                  <a:off x="3966" y="3345"/>
                  <a:ext cx="1004" cy="866"/>
                </a:xfrm>
                <a:custGeom>
                  <a:avLst/>
                  <a:gdLst>
                    <a:gd name="T0" fmla="*/ 57 w 1004"/>
                    <a:gd name="T1" fmla="*/ 0 h 866"/>
                    <a:gd name="T2" fmla="*/ 0 w 1004"/>
                    <a:gd name="T3" fmla="*/ 134 h 866"/>
                    <a:gd name="T4" fmla="*/ 86 w 1004"/>
                    <a:gd name="T5" fmla="*/ 297 h 866"/>
                    <a:gd name="T6" fmla="*/ 115 w 1004"/>
                    <a:gd name="T7" fmla="*/ 460 h 866"/>
                    <a:gd name="T8" fmla="*/ 230 w 1004"/>
                    <a:gd name="T9" fmla="*/ 433 h 866"/>
                    <a:gd name="T10" fmla="*/ 287 w 1004"/>
                    <a:gd name="T11" fmla="*/ 596 h 866"/>
                    <a:gd name="T12" fmla="*/ 602 w 1004"/>
                    <a:gd name="T13" fmla="*/ 677 h 866"/>
                    <a:gd name="T14" fmla="*/ 660 w 1004"/>
                    <a:gd name="T15" fmla="*/ 812 h 866"/>
                    <a:gd name="T16" fmla="*/ 746 w 1004"/>
                    <a:gd name="T17" fmla="*/ 839 h 866"/>
                    <a:gd name="T18" fmla="*/ 918 w 1004"/>
                    <a:gd name="T19" fmla="*/ 866 h 866"/>
                    <a:gd name="T20" fmla="*/ 1004 w 1004"/>
                    <a:gd name="T21" fmla="*/ 677 h 866"/>
                    <a:gd name="T22" fmla="*/ 832 w 1004"/>
                    <a:gd name="T23" fmla="*/ 542 h 866"/>
                    <a:gd name="T24" fmla="*/ 488 w 1004"/>
                    <a:gd name="T25" fmla="*/ 460 h 866"/>
                    <a:gd name="T26" fmla="*/ 316 w 1004"/>
                    <a:gd name="T27" fmla="*/ 270 h 866"/>
                    <a:gd name="T28" fmla="*/ 431 w 1004"/>
                    <a:gd name="T29" fmla="*/ 297 h 866"/>
                    <a:gd name="T30" fmla="*/ 488 w 1004"/>
                    <a:gd name="T31" fmla="*/ 216 h 866"/>
                    <a:gd name="T32" fmla="*/ 172 w 1004"/>
                    <a:gd name="T33" fmla="*/ 80 h 866"/>
                    <a:gd name="T34" fmla="*/ 144 w 1004"/>
                    <a:gd name="T35" fmla="*/ 27 h 866"/>
                    <a:gd name="T36" fmla="*/ 57 w 1004"/>
                    <a:gd name="T37" fmla="*/ 0 h 8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4"/>
                    <a:gd name="T58" fmla="*/ 0 h 866"/>
                    <a:gd name="T59" fmla="*/ 1004 w 1004"/>
                    <a:gd name="T60" fmla="*/ 866 h 8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4" h="866">
                      <a:moveTo>
                        <a:pt x="57" y="0"/>
                      </a:moveTo>
                      <a:lnTo>
                        <a:pt x="0" y="134"/>
                      </a:lnTo>
                      <a:lnTo>
                        <a:pt x="86" y="297"/>
                      </a:lnTo>
                      <a:lnTo>
                        <a:pt x="115" y="460"/>
                      </a:lnTo>
                      <a:lnTo>
                        <a:pt x="230" y="433"/>
                      </a:lnTo>
                      <a:lnTo>
                        <a:pt x="287" y="596"/>
                      </a:lnTo>
                      <a:lnTo>
                        <a:pt x="602" y="677"/>
                      </a:lnTo>
                      <a:lnTo>
                        <a:pt x="660" y="812"/>
                      </a:lnTo>
                      <a:lnTo>
                        <a:pt x="746" y="839"/>
                      </a:lnTo>
                      <a:lnTo>
                        <a:pt x="918" y="866"/>
                      </a:lnTo>
                      <a:lnTo>
                        <a:pt x="1004" y="677"/>
                      </a:lnTo>
                      <a:lnTo>
                        <a:pt x="832" y="542"/>
                      </a:lnTo>
                      <a:lnTo>
                        <a:pt x="488" y="460"/>
                      </a:lnTo>
                      <a:lnTo>
                        <a:pt x="316" y="270"/>
                      </a:lnTo>
                      <a:lnTo>
                        <a:pt x="431" y="297"/>
                      </a:lnTo>
                      <a:lnTo>
                        <a:pt x="488" y="216"/>
                      </a:lnTo>
                      <a:lnTo>
                        <a:pt x="172" y="80"/>
                      </a:lnTo>
                      <a:lnTo>
                        <a:pt x="144" y="27"/>
                      </a:lnTo>
                      <a:lnTo>
                        <a:pt x="57"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65" name="Group 592"/>
              <p:cNvGrpSpPr>
                <a:grpSpLocks/>
              </p:cNvGrpSpPr>
              <p:nvPr/>
            </p:nvGrpSpPr>
            <p:grpSpPr bwMode="auto">
              <a:xfrm>
                <a:off x="4021" y="3130"/>
                <a:ext cx="626" cy="425"/>
                <a:chOff x="4021" y="3130"/>
                <a:chExt cx="626" cy="425"/>
              </a:xfrm>
            </p:grpSpPr>
            <p:sp>
              <p:nvSpPr>
                <p:cNvPr id="2224" name="Freeform 593"/>
                <p:cNvSpPr>
                  <a:spLocks/>
                </p:cNvSpPr>
                <p:nvPr/>
              </p:nvSpPr>
              <p:spPr bwMode="auto">
                <a:xfrm>
                  <a:off x="4021" y="3130"/>
                  <a:ext cx="626" cy="425"/>
                </a:xfrm>
                <a:custGeom>
                  <a:avLst/>
                  <a:gdLst>
                    <a:gd name="T0" fmla="*/ 31 w 626"/>
                    <a:gd name="T1" fmla="*/ 101 h 425"/>
                    <a:gd name="T2" fmla="*/ 176 w 626"/>
                    <a:gd name="T3" fmla="*/ 160 h 425"/>
                    <a:gd name="T4" fmla="*/ 238 w 626"/>
                    <a:gd name="T5" fmla="*/ 136 h 425"/>
                    <a:gd name="T6" fmla="*/ 259 w 626"/>
                    <a:gd name="T7" fmla="*/ 163 h 425"/>
                    <a:gd name="T8" fmla="*/ 238 w 626"/>
                    <a:gd name="T9" fmla="*/ 183 h 425"/>
                    <a:gd name="T10" fmla="*/ 327 w 626"/>
                    <a:gd name="T11" fmla="*/ 245 h 425"/>
                    <a:gd name="T12" fmla="*/ 377 w 626"/>
                    <a:gd name="T13" fmla="*/ 210 h 425"/>
                    <a:gd name="T14" fmla="*/ 374 w 626"/>
                    <a:gd name="T15" fmla="*/ 112 h 425"/>
                    <a:gd name="T16" fmla="*/ 489 w 626"/>
                    <a:gd name="T17" fmla="*/ 0 h 425"/>
                    <a:gd name="T18" fmla="*/ 547 w 626"/>
                    <a:gd name="T19" fmla="*/ 54 h 425"/>
                    <a:gd name="T20" fmla="*/ 547 w 626"/>
                    <a:gd name="T21" fmla="*/ 210 h 425"/>
                    <a:gd name="T22" fmla="*/ 626 w 626"/>
                    <a:gd name="T23" fmla="*/ 313 h 425"/>
                    <a:gd name="T24" fmla="*/ 456 w 626"/>
                    <a:gd name="T25" fmla="*/ 319 h 425"/>
                    <a:gd name="T26" fmla="*/ 432 w 626"/>
                    <a:gd name="T27" fmla="*/ 374 h 425"/>
                    <a:gd name="T28" fmla="*/ 338 w 626"/>
                    <a:gd name="T29" fmla="*/ 343 h 425"/>
                    <a:gd name="T30" fmla="*/ 424 w 626"/>
                    <a:gd name="T31" fmla="*/ 425 h 425"/>
                    <a:gd name="T32" fmla="*/ 119 w 626"/>
                    <a:gd name="T33" fmla="*/ 299 h 425"/>
                    <a:gd name="T34" fmla="*/ 90 w 626"/>
                    <a:gd name="T35" fmla="*/ 238 h 425"/>
                    <a:gd name="T36" fmla="*/ 87 w 626"/>
                    <a:gd name="T37" fmla="*/ 210 h 425"/>
                    <a:gd name="T38" fmla="*/ 0 w 626"/>
                    <a:gd name="T39" fmla="*/ 160 h 425"/>
                    <a:gd name="T40" fmla="*/ 31 w 626"/>
                    <a:gd name="T41" fmla="*/ 108 h 425"/>
                    <a:gd name="T42" fmla="*/ 31 w 626"/>
                    <a:gd name="T43" fmla="*/ 101 h 4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6"/>
                    <a:gd name="T67" fmla="*/ 0 h 425"/>
                    <a:gd name="T68" fmla="*/ 626 w 626"/>
                    <a:gd name="T69" fmla="*/ 425 h 4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6" h="425">
                      <a:moveTo>
                        <a:pt x="31" y="101"/>
                      </a:moveTo>
                      <a:lnTo>
                        <a:pt x="176" y="160"/>
                      </a:lnTo>
                      <a:lnTo>
                        <a:pt x="238" y="136"/>
                      </a:lnTo>
                      <a:lnTo>
                        <a:pt x="259" y="163"/>
                      </a:lnTo>
                      <a:lnTo>
                        <a:pt x="238" y="183"/>
                      </a:lnTo>
                      <a:lnTo>
                        <a:pt x="327" y="245"/>
                      </a:lnTo>
                      <a:lnTo>
                        <a:pt x="377" y="210"/>
                      </a:lnTo>
                      <a:lnTo>
                        <a:pt x="374" y="112"/>
                      </a:lnTo>
                      <a:lnTo>
                        <a:pt x="489" y="0"/>
                      </a:lnTo>
                      <a:lnTo>
                        <a:pt x="547" y="54"/>
                      </a:lnTo>
                      <a:lnTo>
                        <a:pt x="547" y="210"/>
                      </a:lnTo>
                      <a:lnTo>
                        <a:pt x="626" y="313"/>
                      </a:lnTo>
                      <a:lnTo>
                        <a:pt x="456" y="319"/>
                      </a:lnTo>
                      <a:lnTo>
                        <a:pt x="432" y="374"/>
                      </a:lnTo>
                      <a:lnTo>
                        <a:pt x="338" y="343"/>
                      </a:lnTo>
                      <a:lnTo>
                        <a:pt x="424" y="425"/>
                      </a:lnTo>
                      <a:lnTo>
                        <a:pt x="119" y="299"/>
                      </a:lnTo>
                      <a:lnTo>
                        <a:pt x="90" y="238"/>
                      </a:lnTo>
                      <a:lnTo>
                        <a:pt x="87" y="210"/>
                      </a:lnTo>
                      <a:lnTo>
                        <a:pt x="0" y="160"/>
                      </a:lnTo>
                      <a:lnTo>
                        <a:pt x="31" y="108"/>
                      </a:lnTo>
                      <a:lnTo>
                        <a:pt x="31" y="101"/>
                      </a:lnTo>
                      <a:close/>
                    </a:path>
                  </a:pathLst>
                </a:custGeom>
                <a:solidFill>
                  <a:srgbClr val="99CC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5" name="Freeform 594"/>
                <p:cNvSpPr>
                  <a:spLocks/>
                </p:cNvSpPr>
                <p:nvPr/>
              </p:nvSpPr>
              <p:spPr bwMode="auto">
                <a:xfrm>
                  <a:off x="4021" y="3130"/>
                  <a:ext cx="626" cy="425"/>
                </a:xfrm>
                <a:custGeom>
                  <a:avLst/>
                  <a:gdLst>
                    <a:gd name="T0" fmla="*/ 31 w 626"/>
                    <a:gd name="T1" fmla="*/ 101 h 425"/>
                    <a:gd name="T2" fmla="*/ 176 w 626"/>
                    <a:gd name="T3" fmla="*/ 160 h 425"/>
                    <a:gd name="T4" fmla="*/ 238 w 626"/>
                    <a:gd name="T5" fmla="*/ 136 h 425"/>
                    <a:gd name="T6" fmla="*/ 259 w 626"/>
                    <a:gd name="T7" fmla="*/ 163 h 425"/>
                    <a:gd name="T8" fmla="*/ 238 w 626"/>
                    <a:gd name="T9" fmla="*/ 183 h 425"/>
                    <a:gd name="T10" fmla="*/ 327 w 626"/>
                    <a:gd name="T11" fmla="*/ 245 h 425"/>
                    <a:gd name="T12" fmla="*/ 377 w 626"/>
                    <a:gd name="T13" fmla="*/ 210 h 425"/>
                    <a:gd name="T14" fmla="*/ 374 w 626"/>
                    <a:gd name="T15" fmla="*/ 112 h 425"/>
                    <a:gd name="T16" fmla="*/ 489 w 626"/>
                    <a:gd name="T17" fmla="*/ 0 h 425"/>
                    <a:gd name="T18" fmla="*/ 547 w 626"/>
                    <a:gd name="T19" fmla="*/ 54 h 425"/>
                    <a:gd name="T20" fmla="*/ 547 w 626"/>
                    <a:gd name="T21" fmla="*/ 210 h 425"/>
                    <a:gd name="T22" fmla="*/ 626 w 626"/>
                    <a:gd name="T23" fmla="*/ 313 h 425"/>
                    <a:gd name="T24" fmla="*/ 456 w 626"/>
                    <a:gd name="T25" fmla="*/ 319 h 425"/>
                    <a:gd name="T26" fmla="*/ 432 w 626"/>
                    <a:gd name="T27" fmla="*/ 374 h 425"/>
                    <a:gd name="T28" fmla="*/ 338 w 626"/>
                    <a:gd name="T29" fmla="*/ 343 h 425"/>
                    <a:gd name="T30" fmla="*/ 424 w 626"/>
                    <a:gd name="T31" fmla="*/ 425 h 425"/>
                    <a:gd name="T32" fmla="*/ 119 w 626"/>
                    <a:gd name="T33" fmla="*/ 299 h 425"/>
                    <a:gd name="T34" fmla="*/ 90 w 626"/>
                    <a:gd name="T35" fmla="*/ 238 h 425"/>
                    <a:gd name="T36" fmla="*/ 87 w 626"/>
                    <a:gd name="T37" fmla="*/ 210 h 425"/>
                    <a:gd name="T38" fmla="*/ 0 w 626"/>
                    <a:gd name="T39" fmla="*/ 160 h 425"/>
                    <a:gd name="T40" fmla="*/ 31 w 626"/>
                    <a:gd name="T41" fmla="*/ 108 h 4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6"/>
                    <a:gd name="T64" fmla="*/ 0 h 425"/>
                    <a:gd name="T65" fmla="*/ 626 w 626"/>
                    <a:gd name="T66" fmla="*/ 425 h 4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6" h="425">
                      <a:moveTo>
                        <a:pt x="31" y="101"/>
                      </a:moveTo>
                      <a:lnTo>
                        <a:pt x="176" y="160"/>
                      </a:lnTo>
                      <a:lnTo>
                        <a:pt x="238" y="136"/>
                      </a:lnTo>
                      <a:lnTo>
                        <a:pt x="259" y="163"/>
                      </a:lnTo>
                      <a:lnTo>
                        <a:pt x="238" y="183"/>
                      </a:lnTo>
                      <a:lnTo>
                        <a:pt x="327" y="245"/>
                      </a:lnTo>
                      <a:lnTo>
                        <a:pt x="377" y="210"/>
                      </a:lnTo>
                      <a:lnTo>
                        <a:pt x="374" y="112"/>
                      </a:lnTo>
                      <a:lnTo>
                        <a:pt x="489" y="0"/>
                      </a:lnTo>
                      <a:lnTo>
                        <a:pt x="547" y="54"/>
                      </a:lnTo>
                      <a:lnTo>
                        <a:pt x="547" y="210"/>
                      </a:lnTo>
                      <a:lnTo>
                        <a:pt x="626" y="313"/>
                      </a:lnTo>
                      <a:lnTo>
                        <a:pt x="456" y="319"/>
                      </a:lnTo>
                      <a:lnTo>
                        <a:pt x="432" y="374"/>
                      </a:lnTo>
                      <a:lnTo>
                        <a:pt x="338" y="343"/>
                      </a:lnTo>
                      <a:lnTo>
                        <a:pt x="424" y="425"/>
                      </a:lnTo>
                      <a:lnTo>
                        <a:pt x="119" y="299"/>
                      </a:lnTo>
                      <a:lnTo>
                        <a:pt x="90" y="238"/>
                      </a:lnTo>
                      <a:lnTo>
                        <a:pt x="87" y="210"/>
                      </a:lnTo>
                      <a:lnTo>
                        <a:pt x="0" y="160"/>
                      </a:lnTo>
                      <a:lnTo>
                        <a:pt x="31" y="108"/>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66" name="Rectangle 595"/>
              <p:cNvSpPr>
                <a:spLocks noChangeArrowheads="1"/>
              </p:cNvSpPr>
              <p:nvPr/>
            </p:nvSpPr>
            <p:spPr bwMode="auto">
              <a:xfrm>
                <a:off x="3835" y="3271"/>
                <a:ext cx="2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J</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7" name="Rectangle 596"/>
              <p:cNvSpPr>
                <a:spLocks noChangeArrowheads="1"/>
              </p:cNvSpPr>
              <p:nvPr/>
            </p:nvSpPr>
            <p:spPr bwMode="auto">
              <a:xfrm>
                <a:off x="3843" y="3317"/>
                <a:ext cx="4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8" name="Rectangle 597"/>
              <p:cNvSpPr>
                <a:spLocks noChangeArrowheads="1"/>
              </p:cNvSpPr>
              <p:nvPr/>
            </p:nvSpPr>
            <p:spPr bwMode="auto">
              <a:xfrm>
                <a:off x="3872" y="3365"/>
                <a:ext cx="4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F</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9" name="Rectangle 598"/>
              <p:cNvSpPr>
                <a:spLocks noChangeArrowheads="1"/>
              </p:cNvSpPr>
              <p:nvPr/>
            </p:nvSpPr>
            <p:spPr bwMode="auto">
              <a:xfrm>
                <a:off x="3884" y="3416"/>
                <a:ext cx="4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F</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0" name="Rectangle 599"/>
              <p:cNvSpPr>
                <a:spLocks noChangeArrowheads="1"/>
              </p:cNvSpPr>
              <p:nvPr/>
            </p:nvSpPr>
            <p:spPr bwMode="auto">
              <a:xfrm>
                <a:off x="3890" y="3464"/>
                <a:ext cx="4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1" name="Rectangle 600"/>
              <p:cNvSpPr>
                <a:spLocks noChangeArrowheads="1"/>
              </p:cNvSpPr>
              <p:nvPr/>
            </p:nvSpPr>
            <p:spPr bwMode="auto">
              <a:xfrm>
                <a:off x="3905" y="3511"/>
                <a:ext cx="4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2" name="Rectangle 601"/>
              <p:cNvSpPr>
                <a:spLocks noChangeArrowheads="1"/>
              </p:cNvSpPr>
              <p:nvPr/>
            </p:nvSpPr>
            <p:spPr bwMode="auto">
              <a:xfrm>
                <a:off x="3913" y="3562"/>
                <a:ext cx="4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3" name="Rectangle 602"/>
              <p:cNvSpPr>
                <a:spLocks noChangeArrowheads="1"/>
              </p:cNvSpPr>
              <p:nvPr/>
            </p:nvSpPr>
            <p:spPr bwMode="auto">
              <a:xfrm>
                <a:off x="3915" y="3612"/>
                <a:ext cx="5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4" name="Rectangle 603"/>
              <p:cNvSpPr>
                <a:spLocks noChangeArrowheads="1"/>
              </p:cNvSpPr>
              <p:nvPr/>
            </p:nvSpPr>
            <p:spPr bwMode="auto">
              <a:xfrm>
                <a:off x="3924" y="3657"/>
                <a:ext cx="5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5" name="Rectangle 604"/>
              <p:cNvSpPr>
                <a:spLocks noChangeArrowheads="1"/>
              </p:cNvSpPr>
              <p:nvPr/>
            </p:nvSpPr>
            <p:spPr bwMode="auto">
              <a:xfrm>
                <a:off x="4068" y="3429"/>
                <a:ext cx="4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6" name="Rectangle 605"/>
              <p:cNvSpPr>
                <a:spLocks noChangeArrowheads="1"/>
              </p:cNvSpPr>
              <p:nvPr/>
            </p:nvSpPr>
            <p:spPr bwMode="auto">
              <a:xfrm>
                <a:off x="4111" y="3489"/>
                <a:ext cx="3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L</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7" name="Rectangle 606"/>
              <p:cNvSpPr>
                <a:spLocks noChangeArrowheads="1"/>
              </p:cNvSpPr>
              <p:nvPr/>
            </p:nvSpPr>
            <p:spPr bwMode="auto">
              <a:xfrm>
                <a:off x="4149" y="3546"/>
                <a:ext cx="5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8" name="Rectangle 607"/>
              <p:cNvSpPr>
                <a:spLocks noChangeArrowheads="1"/>
              </p:cNvSpPr>
              <p:nvPr/>
            </p:nvSpPr>
            <p:spPr bwMode="auto">
              <a:xfrm>
                <a:off x="4208" y="3604"/>
                <a:ext cx="5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Q</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9" name="Rectangle 608"/>
              <p:cNvSpPr>
                <a:spLocks noChangeArrowheads="1"/>
              </p:cNvSpPr>
              <p:nvPr/>
            </p:nvSpPr>
            <p:spPr bwMode="auto">
              <a:xfrm>
                <a:off x="4258" y="3664"/>
                <a:ext cx="5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U</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0" name="Rectangle 609"/>
              <p:cNvSpPr>
                <a:spLocks noChangeArrowheads="1"/>
              </p:cNvSpPr>
              <p:nvPr/>
            </p:nvSpPr>
            <p:spPr bwMode="auto">
              <a:xfrm>
                <a:off x="4315" y="3721"/>
                <a:ext cx="4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1" name="Rectangle 610"/>
              <p:cNvSpPr>
                <a:spLocks noChangeArrowheads="1"/>
              </p:cNvSpPr>
              <p:nvPr/>
            </p:nvSpPr>
            <p:spPr bwMode="auto">
              <a:xfrm>
                <a:off x="4368" y="3781"/>
                <a:ext cx="7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2" name="Rectangle 611"/>
              <p:cNvSpPr>
                <a:spLocks noChangeArrowheads="1"/>
              </p:cNvSpPr>
              <p:nvPr/>
            </p:nvSpPr>
            <p:spPr bwMode="auto">
              <a:xfrm>
                <a:off x="4448" y="3840"/>
                <a:ext cx="4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I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3" name="Rectangle 612"/>
              <p:cNvSpPr>
                <a:spLocks noChangeArrowheads="1"/>
              </p:cNvSpPr>
              <p:nvPr/>
            </p:nvSpPr>
            <p:spPr bwMode="auto">
              <a:xfrm>
                <a:off x="4517" y="3899"/>
                <a:ext cx="5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4" name="Rectangle 613"/>
              <p:cNvSpPr>
                <a:spLocks noChangeArrowheads="1"/>
              </p:cNvSpPr>
              <p:nvPr/>
            </p:nvSpPr>
            <p:spPr bwMode="auto">
              <a:xfrm>
                <a:off x="4599" y="3957"/>
                <a:ext cx="4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5" name="Rectangle 614"/>
              <p:cNvSpPr>
                <a:spLocks noChangeArrowheads="1"/>
              </p:cNvSpPr>
              <p:nvPr/>
            </p:nvSpPr>
            <p:spPr bwMode="auto">
              <a:xfrm>
                <a:off x="4654" y="4013"/>
                <a:ext cx="10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6" name="Rectangle 615"/>
              <p:cNvSpPr>
                <a:spLocks noChangeArrowheads="1"/>
              </p:cNvSpPr>
              <p:nvPr/>
            </p:nvSpPr>
            <p:spPr bwMode="auto">
              <a:xfrm>
                <a:off x="4169" y="3384"/>
                <a:ext cx="60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SAINT  BERNARD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7" name="Rectangle 616"/>
              <p:cNvSpPr>
                <a:spLocks noChangeArrowheads="1"/>
              </p:cNvSpPr>
              <p:nvPr/>
            </p:nvSpPr>
            <p:spPr bwMode="auto">
              <a:xfrm>
                <a:off x="4073" y="3148"/>
                <a:ext cx="33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ORLEANS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88" name="Group 617"/>
              <p:cNvGrpSpPr>
                <a:grpSpLocks/>
              </p:cNvGrpSpPr>
              <p:nvPr/>
            </p:nvGrpSpPr>
            <p:grpSpPr bwMode="auto">
              <a:xfrm>
                <a:off x="3764" y="3209"/>
                <a:ext cx="317" cy="624"/>
                <a:chOff x="3764" y="3209"/>
                <a:chExt cx="317" cy="624"/>
              </a:xfrm>
            </p:grpSpPr>
            <p:sp>
              <p:nvSpPr>
                <p:cNvPr id="2222" name="Freeform 618"/>
                <p:cNvSpPr>
                  <a:spLocks/>
                </p:cNvSpPr>
                <p:nvPr/>
              </p:nvSpPr>
              <p:spPr bwMode="auto">
                <a:xfrm>
                  <a:off x="3764" y="3209"/>
                  <a:ext cx="317" cy="624"/>
                </a:xfrm>
                <a:custGeom>
                  <a:avLst/>
                  <a:gdLst>
                    <a:gd name="T0" fmla="*/ 0 w 317"/>
                    <a:gd name="T1" fmla="*/ 0 h 624"/>
                    <a:gd name="T2" fmla="*/ 0 w 317"/>
                    <a:gd name="T3" fmla="*/ 108 h 624"/>
                    <a:gd name="T4" fmla="*/ 29 w 317"/>
                    <a:gd name="T5" fmla="*/ 189 h 624"/>
                    <a:gd name="T6" fmla="*/ 87 w 317"/>
                    <a:gd name="T7" fmla="*/ 216 h 624"/>
                    <a:gd name="T8" fmla="*/ 58 w 317"/>
                    <a:gd name="T9" fmla="*/ 352 h 624"/>
                    <a:gd name="T10" fmla="*/ 115 w 317"/>
                    <a:gd name="T11" fmla="*/ 379 h 624"/>
                    <a:gd name="T12" fmla="*/ 115 w 317"/>
                    <a:gd name="T13" fmla="*/ 461 h 624"/>
                    <a:gd name="T14" fmla="*/ 87 w 317"/>
                    <a:gd name="T15" fmla="*/ 488 h 624"/>
                    <a:gd name="T16" fmla="*/ 144 w 317"/>
                    <a:gd name="T17" fmla="*/ 569 h 624"/>
                    <a:gd name="T18" fmla="*/ 259 w 317"/>
                    <a:gd name="T19" fmla="*/ 624 h 624"/>
                    <a:gd name="T20" fmla="*/ 317 w 317"/>
                    <a:gd name="T21" fmla="*/ 597 h 624"/>
                    <a:gd name="T22" fmla="*/ 288 w 317"/>
                    <a:gd name="T23" fmla="*/ 434 h 624"/>
                    <a:gd name="T24" fmla="*/ 202 w 317"/>
                    <a:gd name="T25" fmla="*/ 270 h 624"/>
                    <a:gd name="T26" fmla="*/ 259 w 317"/>
                    <a:gd name="T27" fmla="*/ 136 h 624"/>
                    <a:gd name="T28" fmla="*/ 202 w 317"/>
                    <a:gd name="T29" fmla="*/ 108 h 624"/>
                    <a:gd name="T30" fmla="*/ 173 w 317"/>
                    <a:gd name="T31" fmla="*/ 136 h 624"/>
                    <a:gd name="T32" fmla="*/ 115 w 317"/>
                    <a:gd name="T33" fmla="*/ 136 h 624"/>
                    <a:gd name="T34" fmla="*/ 144 w 317"/>
                    <a:gd name="T35" fmla="*/ 27 h 624"/>
                    <a:gd name="T36" fmla="*/ 0 w 317"/>
                    <a:gd name="T37" fmla="*/ 0 h 6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7"/>
                    <a:gd name="T58" fmla="*/ 0 h 624"/>
                    <a:gd name="T59" fmla="*/ 317 w 317"/>
                    <a:gd name="T60" fmla="*/ 624 h 6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7" h="624">
                      <a:moveTo>
                        <a:pt x="0" y="0"/>
                      </a:moveTo>
                      <a:lnTo>
                        <a:pt x="0" y="108"/>
                      </a:lnTo>
                      <a:lnTo>
                        <a:pt x="29" y="189"/>
                      </a:lnTo>
                      <a:lnTo>
                        <a:pt x="87" y="216"/>
                      </a:lnTo>
                      <a:lnTo>
                        <a:pt x="58" y="352"/>
                      </a:lnTo>
                      <a:lnTo>
                        <a:pt x="115" y="379"/>
                      </a:lnTo>
                      <a:lnTo>
                        <a:pt x="115" y="461"/>
                      </a:lnTo>
                      <a:lnTo>
                        <a:pt x="87" y="488"/>
                      </a:lnTo>
                      <a:lnTo>
                        <a:pt x="144" y="569"/>
                      </a:lnTo>
                      <a:lnTo>
                        <a:pt x="259" y="624"/>
                      </a:lnTo>
                      <a:lnTo>
                        <a:pt x="317" y="597"/>
                      </a:lnTo>
                      <a:lnTo>
                        <a:pt x="288" y="434"/>
                      </a:lnTo>
                      <a:lnTo>
                        <a:pt x="202" y="270"/>
                      </a:lnTo>
                      <a:lnTo>
                        <a:pt x="259" y="136"/>
                      </a:lnTo>
                      <a:lnTo>
                        <a:pt x="202" y="108"/>
                      </a:lnTo>
                      <a:lnTo>
                        <a:pt x="173" y="136"/>
                      </a:lnTo>
                      <a:lnTo>
                        <a:pt x="115" y="136"/>
                      </a:lnTo>
                      <a:lnTo>
                        <a:pt x="144" y="27"/>
                      </a:lnTo>
                      <a:lnTo>
                        <a:pt x="0" y="0"/>
                      </a:lnTo>
                      <a:close/>
                    </a:path>
                  </a:pathLst>
                </a:custGeom>
                <a:solidFill>
                  <a:srgbClr val="99CC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3" name="Freeform 619"/>
                <p:cNvSpPr>
                  <a:spLocks/>
                </p:cNvSpPr>
                <p:nvPr/>
              </p:nvSpPr>
              <p:spPr bwMode="auto">
                <a:xfrm>
                  <a:off x="3764" y="3209"/>
                  <a:ext cx="317" cy="624"/>
                </a:xfrm>
                <a:custGeom>
                  <a:avLst/>
                  <a:gdLst>
                    <a:gd name="T0" fmla="*/ 0 w 317"/>
                    <a:gd name="T1" fmla="*/ 0 h 624"/>
                    <a:gd name="T2" fmla="*/ 0 w 317"/>
                    <a:gd name="T3" fmla="*/ 108 h 624"/>
                    <a:gd name="T4" fmla="*/ 29 w 317"/>
                    <a:gd name="T5" fmla="*/ 189 h 624"/>
                    <a:gd name="T6" fmla="*/ 87 w 317"/>
                    <a:gd name="T7" fmla="*/ 216 h 624"/>
                    <a:gd name="T8" fmla="*/ 58 w 317"/>
                    <a:gd name="T9" fmla="*/ 352 h 624"/>
                    <a:gd name="T10" fmla="*/ 115 w 317"/>
                    <a:gd name="T11" fmla="*/ 379 h 624"/>
                    <a:gd name="T12" fmla="*/ 115 w 317"/>
                    <a:gd name="T13" fmla="*/ 461 h 624"/>
                    <a:gd name="T14" fmla="*/ 87 w 317"/>
                    <a:gd name="T15" fmla="*/ 488 h 624"/>
                    <a:gd name="T16" fmla="*/ 144 w 317"/>
                    <a:gd name="T17" fmla="*/ 569 h 624"/>
                    <a:gd name="T18" fmla="*/ 259 w 317"/>
                    <a:gd name="T19" fmla="*/ 624 h 624"/>
                    <a:gd name="T20" fmla="*/ 317 w 317"/>
                    <a:gd name="T21" fmla="*/ 597 h 624"/>
                    <a:gd name="T22" fmla="*/ 288 w 317"/>
                    <a:gd name="T23" fmla="*/ 434 h 624"/>
                    <a:gd name="T24" fmla="*/ 202 w 317"/>
                    <a:gd name="T25" fmla="*/ 270 h 624"/>
                    <a:gd name="T26" fmla="*/ 259 w 317"/>
                    <a:gd name="T27" fmla="*/ 136 h 624"/>
                    <a:gd name="T28" fmla="*/ 202 w 317"/>
                    <a:gd name="T29" fmla="*/ 108 h 624"/>
                    <a:gd name="T30" fmla="*/ 173 w 317"/>
                    <a:gd name="T31" fmla="*/ 136 h 624"/>
                    <a:gd name="T32" fmla="*/ 115 w 317"/>
                    <a:gd name="T33" fmla="*/ 136 h 624"/>
                    <a:gd name="T34" fmla="*/ 144 w 317"/>
                    <a:gd name="T35" fmla="*/ 27 h 624"/>
                    <a:gd name="T36" fmla="*/ 0 w 317"/>
                    <a:gd name="T37" fmla="*/ 0 h 6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7"/>
                    <a:gd name="T58" fmla="*/ 0 h 624"/>
                    <a:gd name="T59" fmla="*/ 317 w 317"/>
                    <a:gd name="T60" fmla="*/ 624 h 6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7" h="624">
                      <a:moveTo>
                        <a:pt x="0" y="0"/>
                      </a:moveTo>
                      <a:lnTo>
                        <a:pt x="0" y="108"/>
                      </a:lnTo>
                      <a:lnTo>
                        <a:pt x="29" y="189"/>
                      </a:lnTo>
                      <a:lnTo>
                        <a:pt x="87" y="216"/>
                      </a:lnTo>
                      <a:lnTo>
                        <a:pt x="58" y="352"/>
                      </a:lnTo>
                      <a:lnTo>
                        <a:pt x="115" y="379"/>
                      </a:lnTo>
                      <a:lnTo>
                        <a:pt x="115" y="461"/>
                      </a:lnTo>
                      <a:lnTo>
                        <a:pt x="87" y="488"/>
                      </a:lnTo>
                      <a:lnTo>
                        <a:pt x="144" y="569"/>
                      </a:lnTo>
                      <a:lnTo>
                        <a:pt x="259" y="624"/>
                      </a:lnTo>
                      <a:lnTo>
                        <a:pt x="317" y="597"/>
                      </a:lnTo>
                      <a:lnTo>
                        <a:pt x="288" y="434"/>
                      </a:lnTo>
                      <a:lnTo>
                        <a:pt x="202" y="270"/>
                      </a:lnTo>
                      <a:lnTo>
                        <a:pt x="259" y="136"/>
                      </a:lnTo>
                      <a:lnTo>
                        <a:pt x="202" y="108"/>
                      </a:lnTo>
                      <a:lnTo>
                        <a:pt x="173" y="136"/>
                      </a:lnTo>
                      <a:lnTo>
                        <a:pt x="115" y="136"/>
                      </a:lnTo>
                      <a:lnTo>
                        <a:pt x="144" y="27"/>
                      </a:lnTo>
                      <a:lnTo>
                        <a:pt x="0"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89" name="Group 620"/>
              <p:cNvGrpSpPr>
                <a:grpSpLocks/>
              </p:cNvGrpSpPr>
              <p:nvPr/>
            </p:nvGrpSpPr>
            <p:grpSpPr bwMode="auto">
              <a:xfrm>
                <a:off x="3880" y="3072"/>
                <a:ext cx="488" cy="300"/>
                <a:chOff x="3880" y="3072"/>
                <a:chExt cx="488" cy="300"/>
              </a:xfrm>
            </p:grpSpPr>
            <p:sp>
              <p:nvSpPr>
                <p:cNvPr id="2220" name="Freeform 621"/>
                <p:cNvSpPr>
                  <a:spLocks/>
                </p:cNvSpPr>
                <p:nvPr/>
              </p:nvSpPr>
              <p:spPr bwMode="auto">
                <a:xfrm>
                  <a:off x="3880" y="3072"/>
                  <a:ext cx="488" cy="300"/>
                </a:xfrm>
                <a:custGeom>
                  <a:avLst/>
                  <a:gdLst>
                    <a:gd name="T0" fmla="*/ 29 w 488"/>
                    <a:gd name="T1" fmla="*/ 164 h 300"/>
                    <a:gd name="T2" fmla="*/ 0 w 488"/>
                    <a:gd name="T3" fmla="*/ 273 h 300"/>
                    <a:gd name="T4" fmla="*/ 58 w 488"/>
                    <a:gd name="T5" fmla="*/ 273 h 300"/>
                    <a:gd name="T6" fmla="*/ 86 w 488"/>
                    <a:gd name="T7" fmla="*/ 245 h 300"/>
                    <a:gd name="T8" fmla="*/ 144 w 488"/>
                    <a:gd name="T9" fmla="*/ 273 h 300"/>
                    <a:gd name="T10" fmla="*/ 230 w 488"/>
                    <a:gd name="T11" fmla="*/ 300 h 300"/>
                    <a:gd name="T12" fmla="*/ 230 w 488"/>
                    <a:gd name="T13" fmla="*/ 273 h 300"/>
                    <a:gd name="T14" fmla="*/ 144 w 488"/>
                    <a:gd name="T15" fmla="*/ 218 h 300"/>
                    <a:gd name="T16" fmla="*/ 172 w 488"/>
                    <a:gd name="T17" fmla="*/ 164 h 300"/>
                    <a:gd name="T18" fmla="*/ 258 w 488"/>
                    <a:gd name="T19" fmla="*/ 191 h 300"/>
                    <a:gd name="T20" fmla="*/ 316 w 488"/>
                    <a:gd name="T21" fmla="*/ 137 h 300"/>
                    <a:gd name="T22" fmla="*/ 402 w 488"/>
                    <a:gd name="T23" fmla="*/ 137 h 300"/>
                    <a:gd name="T24" fmla="*/ 488 w 488"/>
                    <a:gd name="T25" fmla="*/ 0 h 300"/>
                    <a:gd name="T26" fmla="*/ 373 w 488"/>
                    <a:gd name="T27" fmla="*/ 28 h 300"/>
                    <a:gd name="T28" fmla="*/ 345 w 488"/>
                    <a:gd name="T29" fmla="*/ 82 h 300"/>
                    <a:gd name="T30" fmla="*/ 258 w 488"/>
                    <a:gd name="T31" fmla="*/ 0 h 300"/>
                    <a:gd name="T32" fmla="*/ 115 w 488"/>
                    <a:gd name="T33" fmla="*/ 137 h 300"/>
                    <a:gd name="T34" fmla="*/ 29 w 488"/>
                    <a:gd name="T35" fmla="*/ 164 h 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8"/>
                    <a:gd name="T55" fmla="*/ 0 h 300"/>
                    <a:gd name="T56" fmla="*/ 488 w 488"/>
                    <a:gd name="T57" fmla="*/ 300 h 3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8" h="300">
                      <a:moveTo>
                        <a:pt x="29" y="164"/>
                      </a:moveTo>
                      <a:lnTo>
                        <a:pt x="0" y="273"/>
                      </a:lnTo>
                      <a:lnTo>
                        <a:pt x="58" y="273"/>
                      </a:lnTo>
                      <a:lnTo>
                        <a:pt x="86" y="245"/>
                      </a:lnTo>
                      <a:lnTo>
                        <a:pt x="144" y="273"/>
                      </a:lnTo>
                      <a:lnTo>
                        <a:pt x="230" y="300"/>
                      </a:lnTo>
                      <a:lnTo>
                        <a:pt x="230" y="273"/>
                      </a:lnTo>
                      <a:lnTo>
                        <a:pt x="144" y="218"/>
                      </a:lnTo>
                      <a:lnTo>
                        <a:pt x="172" y="164"/>
                      </a:lnTo>
                      <a:lnTo>
                        <a:pt x="258" y="191"/>
                      </a:lnTo>
                      <a:lnTo>
                        <a:pt x="316" y="137"/>
                      </a:lnTo>
                      <a:lnTo>
                        <a:pt x="402" y="137"/>
                      </a:lnTo>
                      <a:lnTo>
                        <a:pt x="488" y="0"/>
                      </a:lnTo>
                      <a:lnTo>
                        <a:pt x="373" y="28"/>
                      </a:lnTo>
                      <a:lnTo>
                        <a:pt x="345" y="82"/>
                      </a:lnTo>
                      <a:lnTo>
                        <a:pt x="258" y="0"/>
                      </a:lnTo>
                      <a:lnTo>
                        <a:pt x="115" y="137"/>
                      </a:lnTo>
                      <a:lnTo>
                        <a:pt x="29" y="164"/>
                      </a:lnTo>
                      <a:close/>
                    </a:path>
                  </a:pathLst>
                </a:custGeom>
                <a:solidFill>
                  <a:srgbClr val="99CC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1" name="Freeform 622"/>
                <p:cNvSpPr>
                  <a:spLocks/>
                </p:cNvSpPr>
                <p:nvPr/>
              </p:nvSpPr>
              <p:spPr bwMode="auto">
                <a:xfrm>
                  <a:off x="3880" y="3072"/>
                  <a:ext cx="488" cy="300"/>
                </a:xfrm>
                <a:custGeom>
                  <a:avLst/>
                  <a:gdLst>
                    <a:gd name="T0" fmla="*/ 29 w 488"/>
                    <a:gd name="T1" fmla="*/ 164 h 300"/>
                    <a:gd name="T2" fmla="*/ 0 w 488"/>
                    <a:gd name="T3" fmla="*/ 273 h 300"/>
                    <a:gd name="T4" fmla="*/ 58 w 488"/>
                    <a:gd name="T5" fmla="*/ 273 h 300"/>
                    <a:gd name="T6" fmla="*/ 86 w 488"/>
                    <a:gd name="T7" fmla="*/ 245 h 300"/>
                    <a:gd name="T8" fmla="*/ 144 w 488"/>
                    <a:gd name="T9" fmla="*/ 273 h 300"/>
                    <a:gd name="T10" fmla="*/ 230 w 488"/>
                    <a:gd name="T11" fmla="*/ 300 h 300"/>
                    <a:gd name="T12" fmla="*/ 230 w 488"/>
                    <a:gd name="T13" fmla="*/ 273 h 300"/>
                    <a:gd name="T14" fmla="*/ 144 w 488"/>
                    <a:gd name="T15" fmla="*/ 218 h 300"/>
                    <a:gd name="T16" fmla="*/ 172 w 488"/>
                    <a:gd name="T17" fmla="*/ 164 h 300"/>
                    <a:gd name="T18" fmla="*/ 258 w 488"/>
                    <a:gd name="T19" fmla="*/ 191 h 300"/>
                    <a:gd name="T20" fmla="*/ 316 w 488"/>
                    <a:gd name="T21" fmla="*/ 137 h 300"/>
                    <a:gd name="T22" fmla="*/ 402 w 488"/>
                    <a:gd name="T23" fmla="*/ 137 h 300"/>
                    <a:gd name="T24" fmla="*/ 488 w 488"/>
                    <a:gd name="T25" fmla="*/ 0 h 300"/>
                    <a:gd name="T26" fmla="*/ 373 w 488"/>
                    <a:gd name="T27" fmla="*/ 28 h 300"/>
                    <a:gd name="T28" fmla="*/ 345 w 488"/>
                    <a:gd name="T29" fmla="*/ 82 h 300"/>
                    <a:gd name="T30" fmla="*/ 258 w 488"/>
                    <a:gd name="T31" fmla="*/ 0 h 300"/>
                    <a:gd name="T32" fmla="*/ 115 w 488"/>
                    <a:gd name="T33" fmla="*/ 137 h 300"/>
                    <a:gd name="T34" fmla="*/ 29 w 488"/>
                    <a:gd name="T35" fmla="*/ 164 h 3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8"/>
                    <a:gd name="T55" fmla="*/ 0 h 300"/>
                    <a:gd name="T56" fmla="*/ 488 w 488"/>
                    <a:gd name="T57" fmla="*/ 300 h 3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8" h="300">
                      <a:moveTo>
                        <a:pt x="29" y="164"/>
                      </a:moveTo>
                      <a:lnTo>
                        <a:pt x="0" y="273"/>
                      </a:lnTo>
                      <a:lnTo>
                        <a:pt x="58" y="273"/>
                      </a:lnTo>
                      <a:lnTo>
                        <a:pt x="86" y="245"/>
                      </a:lnTo>
                      <a:lnTo>
                        <a:pt x="144" y="273"/>
                      </a:lnTo>
                      <a:lnTo>
                        <a:pt x="230" y="300"/>
                      </a:lnTo>
                      <a:lnTo>
                        <a:pt x="230" y="273"/>
                      </a:lnTo>
                      <a:lnTo>
                        <a:pt x="144" y="218"/>
                      </a:lnTo>
                      <a:lnTo>
                        <a:pt x="172" y="164"/>
                      </a:lnTo>
                      <a:lnTo>
                        <a:pt x="258" y="191"/>
                      </a:lnTo>
                      <a:lnTo>
                        <a:pt x="316" y="137"/>
                      </a:lnTo>
                      <a:lnTo>
                        <a:pt x="402" y="137"/>
                      </a:lnTo>
                      <a:lnTo>
                        <a:pt x="488" y="0"/>
                      </a:lnTo>
                      <a:lnTo>
                        <a:pt x="373" y="28"/>
                      </a:lnTo>
                      <a:lnTo>
                        <a:pt x="345" y="82"/>
                      </a:lnTo>
                      <a:lnTo>
                        <a:pt x="258" y="0"/>
                      </a:lnTo>
                      <a:lnTo>
                        <a:pt x="115" y="137"/>
                      </a:lnTo>
                      <a:lnTo>
                        <a:pt x="29" y="164"/>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90" name="Group 623"/>
              <p:cNvGrpSpPr>
                <a:grpSpLocks/>
              </p:cNvGrpSpPr>
              <p:nvPr/>
            </p:nvGrpSpPr>
            <p:grpSpPr bwMode="auto">
              <a:xfrm>
                <a:off x="3966" y="3345"/>
                <a:ext cx="1004" cy="866"/>
                <a:chOff x="3966" y="3345"/>
                <a:chExt cx="1004" cy="866"/>
              </a:xfrm>
            </p:grpSpPr>
            <p:sp>
              <p:nvSpPr>
                <p:cNvPr id="2218" name="Freeform 624"/>
                <p:cNvSpPr>
                  <a:spLocks/>
                </p:cNvSpPr>
                <p:nvPr/>
              </p:nvSpPr>
              <p:spPr bwMode="auto">
                <a:xfrm>
                  <a:off x="3966" y="3345"/>
                  <a:ext cx="1004" cy="866"/>
                </a:xfrm>
                <a:custGeom>
                  <a:avLst/>
                  <a:gdLst>
                    <a:gd name="T0" fmla="*/ 57 w 1004"/>
                    <a:gd name="T1" fmla="*/ 0 h 866"/>
                    <a:gd name="T2" fmla="*/ 0 w 1004"/>
                    <a:gd name="T3" fmla="*/ 134 h 866"/>
                    <a:gd name="T4" fmla="*/ 86 w 1004"/>
                    <a:gd name="T5" fmla="*/ 297 h 866"/>
                    <a:gd name="T6" fmla="*/ 115 w 1004"/>
                    <a:gd name="T7" fmla="*/ 460 h 866"/>
                    <a:gd name="T8" fmla="*/ 230 w 1004"/>
                    <a:gd name="T9" fmla="*/ 433 h 866"/>
                    <a:gd name="T10" fmla="*/ 287 w 1004"/>
                    <a:gd name="T11" fmla="*/ 596 h 866"/>
                    <a:gd name="T12" fmla="*/ 602 w 1004"/>
                    <a:gd name="T13" fmla="*/ 677 h 866"/>
                    <a:gd name="T14" fmla="*/ 660 w 1004"/>
                    <a:gd name="T15" fmla="*/ 812 h 866"/>
                    <a:gd name="T16" fmla="*/ 746 w 1004"/>
                    <a:gd name="T17" fmla="*/ 839 h 866"/>
                    <a:gd name="T18" fmla="*/ 918 w 1004"/>
                    <a:gd name="T19" fmla="*/ 866 h 866"/>
                    <a:gd name="T20" fmla="*/ 1004 w 1004"/>
                    <a:gd name="T21" fmla="*/ 677 h 866"/>
                    <a:gd name="T22" fmla="*/ 832 w 1004"/>
                    <a:gd name="T23" fmla="*/ 542 h 866"/>
                    <a:gd name="T24" fmla="*/ 488 w 1004"/>
                    <a:gd name="T25" fmla="*/ 460 h 866"/>
                    <a:gd name="T26" fmla="*/ 316 w 1004"/>
                    <a:gd name="T27" fmla="*/ 270 h 866"/>
                    <a:gd name="T28" fmla="*/ 431 w 1004"/>
                    <a:gd name="T29" fmla="*/ 297 h 866"/>
                    <a:gd name="T30" fmla="*/ 488 w 1004"/>
                    <a:gd name="T31" fmla="*/ 216 h 866"/>
                    <a:gd name="T32" fmla="*/ 172 w 1004"/>
                    <a:gd name="T33" fmla="*/ 80 h 866"/>
                    <a:gd name="T34" fmla="*/ 144 w 1004"/>
                    <a:gd name="T35" fmla="*/ 27 h 866"/>
                    <a:gd name="T36" fmla="*/ 57 w 1004"/>
                    <a:gd name="T37" fmla="*/ 0 h 8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4"/>
                    <a:gd name="T58" fmla="*/ 0 h 866"/>
                    <a:gd name="T59" fmla="*/ 1004 w 1004"/>
                    <a:gd name="T60" fmla="*/ 866 h 8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4" h="866">
                      <a:moveTo>
                        <a:pt x="57" y="0"/>
                      </a:moveTo>
                      <a:lnTo>
                        <a:pt x="0" y="134"/>
                      </a:lnTo>
                      <a:lnTo>
                        <a:pt x="86" y="297"/>
                      </a:lnTo>
                      <a:lnTo>
                        <a:pt x="115" y="460"/>
                      </a:lnTo>
                      <a:lnTo>
                        <a:pt x="230" y="433"/>
                      </a:lnTo>
                      <a:lnTo>
                        <a:pt x="287" y="596"/>
                      </a:lnTo>
                      <a:lnTo>
                        <a:pt x="602" y="677"/>
                      </a:lnTo>
                      <a:lnTo>
                        <a:pt x="660" y="812"/>
                      </a:lnTo>
                      <a:lnTo>
                        <a:pt x="746" y="839"/>
                      </a:lnTo>
                      <a:lnTo>
                        <a:pt x="918" y="866"/>
                      </a:lnTo>
                      <a:lnTo>
                        <a:pt x="1004" y="677"/>
                      </a:lnTo>
                      <a:lnTo>
                        <a:pt x="832" y="542"/>
                      </a:lnTo>
                      <a:lnTo>
                        <a:pt x="488" y="460"/>
                      </a:lnTo>
                      <a:lnTo>
                        <a:pt x="316" y="270"/>
                      </a:lnTo>
                      <a:lnTo>
                        <a:pt x="431" y="297"/>
                      </a:lnTo>
                      <a:lnTo>
                        <a:pt x="488" y="216"/>
                      </a:lnTo>
                      <a:lnTo>
                        <a:pt x="172" y="80"/>
                      </a:lnTo>
                      <a:lnTo>
                        <a:pt x="144" y="27"/>
                      </a:lnTo>
                      <a:lnTo>
                        <a:pt x="57" y="0"/>
                      </a:lnTo>
                      <a:close/>
                    </a:path>
                  </a:pathLst>
                </a:custGeom>
                <a:solidFill>
                  <a:srgbClr val="99CC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9" name="Freeform 625"/>
                <p:cNvSpPr>
                  <a:spLocks/>
                </p:cNvSpPr>
                <p:nvPr/>
              </p:nvSpPr>
              <p:spPr bwMode="auto">
                <a:xfrm>
                  <a:off x="3966" y="3345"/>
                  <a:ext cx="1004" cy="866"/>
                </a:xfrm>
                <a:custGeom>
                  <a:avLst/>
                  <a:gdLst>
                    <a:gd name="T0" fmla="*/ 57 w 1004"/>
                    <a:gd name="T1" fmla="*/ 0 h 866"/>
                    <a:gd name="T2" fmla="*/ 0 w 1004"/>
                    <a:gd name="T3" fmla="*/ 134 h 866"/>
                    <a:gd name="T4" fmla="*/ 86 w 1004"/>
                    <a:gd name="T5" fmla="*/ 297 h 866"/>
                    <a:gd name="T6" fmla="*/ 115 w 1004"/>
                    <a:gd name="T7" fmla="*/ 460 h 866"/>
                    <a:gd name="T8" fmla="*/ 230 w 1004"/>
                    <a:gd name="T9" fmla="*/ 433 h 866"/>
                    <a:gd name="T10" fmla="*/ 287 w 1004"/>
                    <a:gd name="T11" fmla="*/ 596 h 866"/>
                    <a:gd name="T12" fmla="*/ 602 w 1004"/>
                    <a:gd name="T13" fmla="*/ 677 h 866"/>
                    <a:gd name="T14" fmla="*/ 660 w 1004"/>
                    <a:gd name="T15" fmla="*/ 812 h 866"/>
                    <a:gd name="T16" fmla="*/ 746 w 1004"/>
                    <a:gd name="T17" fmla="*/ 839 h 866"/>
                    <a:gd name="T18" fmla="*/ 918 w 1004"/>
                    <a:gd name="T19" fmla="*/ 866 h 866"/>
                    <a:gd name="T20" fmla="*/ 1004 w 1004"/>
                    <a:gd name="T21" fmla="*/ 677 h 866"/>
                    <a:gd name="T22" fmla="*/ 832 w 1004"/>
                    <a:gd name="T23" fmla="*/ 542 h 866"/>
                    <a:gd name="T24" fmla="*/ 488 w 1004"/>
                    <a:gd name="T25" fmla="*/ 460 h 866"/>
                    <a:gd name="T26" fmla="*/ 316 w 1004"/>
                    <a:gd name="T27" fmla="*/ 270 h 866"/>
                    <a:gd name="T28" fmla="*/ 431 w 1004"/>
                    <a:gd name="T29" fmla="*/ 297 h 866"/>
                    <a:gd name="T30" fmla="*/ 488 w 1004"/>
                    <a:gd name="T31" fmla="*/ 216 h 866"/>
                    <a:gd name="T32" fmla="*/ 172 w 1004"/>
                    <a:gd name="T33" fmla="*/ 80 h 866"/>
                    <a:gd name="T34" fmla="*/ 144 w 1004"/>
                    <a:gd name="T35" fmla="*/ 27 h 866"/>
                    <a:gd name="T36" fmla="*/ 57 w 1004"/>
                    <a:gd name="T37" fmla="*/ 0 h 8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4"/>
                    <a:gd name="T58" fmla="*/ 0 h 866"/>
                    <a:gd name="T59" fmla="*/ 1004 w 1004"/>
                    <a:gd name="T60" fmla="*/ 866 h 8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4" h="866">
                      <a:moveTo>
                        <a:pt x="57" y="0"/>
                      </a:moveTo>
                      <a:lnTo>
                        <a:pt x="0" y="134"/>
                      </a:lnTo>
                      <a:lnTo>
                        <a:pt x="86" y="297"/>
                      </a:lnTo>
                      <a:lnTo>
                        <a:pt x="115" y="460"/>
                      </a:lnTo>
                      <a:lnTo>
                        <a:pt x="230" y="433"/>
                      </a:lnTo>
                      <a:lnTo>
                        <a:pt x="287" y="596"/>
                      </a:lnTo>
                      <a:lnTo>
                        <a:pt x="602" y="677"/>
                      </a:lnTo>
                      <a:lnTo>
                        <a:pt x="660" y="812"/>
                      </a:lnTo>
                      <a:lnTo>
                        <a:pt x="746" y="839"/>
                      </a:lnTo>
                      <a:lnTo>
                        <a:pt x="918" y="866"/>
                      </a:lnTo>
                      <a:lnTo>
                        <a:pt x="1004" y="677"/>
                      </a:lnTo>
                      <a:lnTo>
                        <a:pt x="832" y="542"/>
                      </a:lnTo>
                      <a:lnTo>
                        <a:pt x="488" y="460"/>
                      </a:lnTo>
                      <a:lnTo>
                        <a:pt x="316" y="270"/>
                      </a:lnTo>
                      <a:lnTo>
                        <a:pt x="431" y="297"/>
                      </a:lnTo>
                      <a:lnTo>
                        <a:pt x="488" y="216"/>
                      </a:lnTo>
                      <a:lnTo>
                        <a:pt x="172" y="80"/>
                      </a:lnTo>
                      <a:lnTo>
                        <a:pt x="144" y="27"/>
                      </a:lnTo>
                      <a:lnTo>
                        <a:pt x="57"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91" name="Group 626"/>
              <p:cNvGrpSpPr>
                <a:grpSpLocks/>
              </p:cNvGrpSpPr>
              <p:nvPr/>
            </p:nvGrpSpPr>
            <p:grpSpPr bwMode="auto">
              <a:xfrm>
                <a:off x="4021" y="3130"/>
                <a:ext cx="626" cy="425"/>
                <a:chOff x="4021" y="3130"/>
                <a:chExt cx="626" cy="425"/>
              </a:xfrm>
            </p:grpSpPr>
            <p:sp>
              <p:nvSpPr>
                <p:cNvPr id="2216" name="Freeform 627"/>
                <p:cNvSpPr>
                  <a:spLocks/>
                </p:cNvSpPr>
                <p:nvPr/>
              </p:nvSpPr>
              <p:spPr bwMode="auto">
                <a:xfrm>
                  <a:off x="4021" y="3130"/>
                  <a:ext cx="626" cy="425"/>
                </a:xfrm>
                <a:custGeom>
                  <a:avLst/>
                  <a:gdLst>
                    <a:gd name="T0" fmla="*/ 31 w 626"/>
                    <a:gd name="T1" fmla="*/ 101 h 425"/>
                    <a:gd name="T2" fmla="*/ 176 w 626"/>
                    <a:gd name="T3" fmla="*/ 160 h 425"/>
                    <a:gd name="T4" fmla="*/ 238 w 626"/>
                    <a:gd name="T5" fmla="*/ 136 h 425"/>
                    <a:gd name="T6" fmla="*/ 259 w 626"/>
                    <a:gd name="T7" fmla="*/ 163 h 425"/>
                    <a:gd name="T8" fmla="*/ 238 w 626"/>
                    <a:gd name="T9" fmla="*/ 183 h 425"/>
                    <a:gd name="T10" fmla="*/ 327 w 626"/>
                    <a:gd name="T11" fmla="*/ 245 h 425"/>
                    <a:gd name="T12" fmla="*/ 377 w 626"/>
                    <a:gd name="T13" fmla="*/ 210 h 425"/>
                    <a:gd name="T14" fmla="*/ 374 w 626"/>
                    <a:gd name="T15" fmla="*/ 112 h 425"/>
                    <a:gd name="T16" fmla="*/ 489 w 626"/>
                    <a:gd name="T17" fmla="*/ 0 h 425"/>
                    <a:gd name="T18" fmla="*/ 547 w 626"/>
                    <a:gd name="T19" fmla="*/ 54 h 425"/>
                    <a:gd name="T20" fmla="*/ 547 w 626"/>
                    <a:gd name="T21" fmla="*/ 210 h 425"/>
                    <a:gd name="T22" fmla="*/ 626 w 626"/>
                    <a:gd name="T23" fmla="*/ 313 h 425"/>
                    <a:gd name="T24" fmla="*/ 456 w 626"/>
                    <a:gd name="T25" fmla="*/ 319 h 425"/>
                    <a:gd name="T26" fmla="*/ 432 w 626"/>
                    <a:gd name="T27" fmla="*/ 374 h 425"/>
                    <a:gd name="T28" fmla="*/ 338 w 626"/>
                    <a:gd name="T29" fmla="*/ 343 h 425"/>
                    <a:gd name="T30" fmla="*/ 424 w 626"/>
                    <a:gd name="T31" fmla="*/ 425 h 425"/>
                    <a:gd name="T32" fmla="*/ 119 w 626"/>
                    <a:gd name="T33" fmla="*/ 299 h 425"/>
                    <a:gd name="T34" fmla="*/ 90 w 626"/>
                    <a:gd name="T35" fmla="*/ 238 h 425"/>
                    <a:gd name="T36" fmla="*/ 87 w 626"/>
                    <a:gd name="T37" fmla="*/ 210 h 425"/>
                    <a:gd name="T38" fmla="*/ 0 w 626"/>
                    <a:gd name="T39" fmla="*/ 160 h 425"/>
                    <a:gd name="T40" fmla="*/ 31 w 626"/>
                    <a:gd name="T41" fmla="*/ 108 h 425"/>
                    <a:gd name="T42" fmla="*/ 31 w 626"/>
                    <a:gd name="T43" fmla="*/ 101 h 4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6"/>
                    <a:gd name="T67" fmla="*/ 0 h 425"/>
                    <a:gd name="T68" fmla="*/ 626 w 626"/>
                    <a:gd name="T69" fmla="*/ 425 h 4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6" h="425">
                      <a:moveTo>
                        <a:pt x="31" y="101"/>
                      </a:moveTo>
                      <a:lnTo>
                        <a:pt x="176" y="160"/>
                      </a:lnTo>
                      <a:lnTo>
                        <a:pt x="238" y="136"/>
                      </a:lnTo>
                      <a:lnTo>
                        <a:pt x="259" y="163"/>
                      </a:lnTo>
                      <a:lnTo>
                        <a:pt x="238" y="183"/>
                      </a:lnTo>
                      <a:lnTo>
                        <a:pt x="327" y="245"/>
                      </a:lnTo>
                      <a:lnTo>
                        <a:pt x="377" y="210"/>
                      </a:lnTo>
                      <a:lnTo>
                        <a:pt x="374" y="112"/>
                      </a:lnTo>
                      <a:lnTo>
                        <a:pt x="489" y="0"/>
                      </a:lnTo>
                      <a:lnTo>
                        <a:pt x="547" y="54"/>
                      </a:lnTo>
                      <a:lnTo>
                        <a:pt x="547" y="210"/>
                      </a:lnTo>
                      <a:lnTo>
                        <a:pt x="626" y="313"/>
                      </a:lnTo>
                      <a:lnTo>
                        <a:pt x="456" y="319"/>
                      </a:lnTo>
                      <a:lnTo>
                        <a:pt x="432" y="374"/>
                      </a:lnTo>
                      <a:lnTo>
                        <a:pt x="338" y="343"/>
                      </a:lnTo>
                      <a:lnTo>
                        <a:pt x="424" y="425"/>
                      </a:lnTo>
                      <a:lnTo>
                        <a:pt x="119" y="299"/>
                      </a:lnTo>
                      <a:lnTo>
                        <a:pt x="90" y="238"/>
                      </a:lnTo>
                      <a:lnTo>
                        <a:pt x="87" y="210"/>
                      </a:lnTo>
                      <a:lnTo>
                        <a:pt x="0" y="160"/>
                      </a:lnTo>
                      <a:lnTo>
                        <a:pt x="31" y="108"/>
                      </a:lnTo>
                      <a:lnTo>
                        <a:pt x="31" y="101"/>
                      </a:lnTo>
                      <a:close/>
                    </a:path>
                  </a:pathLst>
                </a:custGeom>
                <a:solidFill>
                  <a:srgbClr val="99CCFF"/>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7" name="Freeform 628"/>
                <p:cNvSpPr>
                  <a:spLocks/>
                </p:cNvSpPr>
                <p:nvPr/>
              </p:nvSpPr>
              <p:spPr bwMode="auto">
                <a:xfrm>
                  <a:off x="4021" y="3130"/>
                  <a:ext cx="626" cy="425"/>
                </a:xfrm>
                <a:custGeom>
                  <a:avLst/>
                  <a:gdLst>
                    <a:gd name="T0" fmla="*/ 31 w 626"/>
                    <a:gd name="T1" fmla="*/ 101 h 425"/>
                    <a:gd name="T2" fmla="*/ 176 w 626"/>
                    <a:gd name="T3" fmla="*/ 160 h 425"/>
                    <a:gd name="T4" fmla="*/ 238 w 626"/>
                    <a:gd name="T5" fmla="*/ 136 h 425"/>
                    <a:gd name="T6" fmla="*/ 259 w 626"/>
                    <a:gd name="T7" fmla="*/ 163 h 425"/>
                    <a:gd name="T8" fmla="*/ 238 w 626"/>
                    <a:gd name="T9" fmla="*/ 183 h 425"/>
                    <a:gd name="T10" fmla="*/ 327 w 626"/>
                    <a:gd name="T11" fmla="*/ 245 h 425"/>
                    <a:gd name="T12" fmla="*/ 377 w 626"/>
                    <a:gd name="T13" fmla="*/ 210 h 425"/>
                    <a:gd name="T14" fmla="*/ 374 w 626"/>
                    <a:gd name="T15" fmla="*/ 112 h 425"/>
                    <a:gd name="T16" fmla="*/ 489 w 626"/>
                    <a:gd name="T17" fmla="*/ 0 h 425"/>
                    <a:gd name="T18" fmla="*/ 547 w 626"/>
                    <a:gd name="T19" fmla="*/ 54 h 425"/>
                    <a:gd name="T20" fmla="*/ 547 w 626"/>
                    <a:gd name="T21" fmla="*/ 210 h 425"/>
                    <a:gd name="T22" fmla="*/ 626 w 626"/>
                    <a:gd name="T23" fmla="*/ 313 h 425"/>
                    <a:gd name="T24" fmla="*/ 456 w 626"/>
                    <a:gd name="T25" fmla="*/ 319 h 425"/>
                    <a:gd name="T26" fmla="*/ 432 w 626"/>
                    <a:gd name="T27" fmla="*/ 374 h 425"/>
                    <a:gd name="T28" fmla="*/ 338 w 626"/>
                    <a:gd name="T29" fmla="*/ 343 h 425"/>
                    <a:gd name="T30" fmla="*/ 424 w 626"/>
                    <a:gd name="T31" fmla="*/ 425 h 425"/>
                    <a:gd name="T32" fmla="*/ 119 w 626"/>
                    <a:gd name="T33" fmla="*/ 299 h 425"/>
                    <a:gd name="T34" fmla="*/ 90 w 626"/>
                    <a:gd name="T35" fmla="*/ 238 h 425"/>
                    <a:gd name="T36" fmla="*/ 87 w 626"/>
                    <a:gd name="T37" fmla="*/ 210 h 425"/>
                    <a:gd name="T38" fmla="*/ 0 w 626"/>
                    <a:gd name="T39" fmla="*/ 160 h 425"/>
                    <a:gd name="T40" fmla="*/ 31 w 626"/>
                    <a:gd name="T41" fmla="*/ 108 h 4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6"/>
                    <a:gd name="T64" fmla="*/ 0 h 425"/>
                    <a:gd name="T65" fmla="*/ 626 w 626"/>
                    <a:gd name="T66" fmla="*/ 425 h 4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6" h="425">
                      <a:moveTo>
                        <a:pt x="31" y="101"/>
                      </a:moveTo>
                      <a:lnTo>
                        <a:pt x="176" y="160"/>
                      </a:lnTo>
                      <a:lnTo>
                        <a:pt x="238" y="136"/>
                      </a:lnTo>
                      <a:lnTo>
                        <a:pt x="259" y="163"/>
                      </a:lnTo>
                      <a:lnTo>
                        <a:pt x="238" y="183"/>
                      </a:lnTo>
                      <a:lnTo>
                        <a:pt x="327" y="245"/>
                      </a:lnTo>
                      <a:lnTo>
                        <a:pt x="377" y="210"/>
                      </a:lnTo>
                      <a:lnTo>
                        <a:pt x="374" y="112"/>
                      </a:lnTo>
                      <a:lnTo>
                        <a:pt x="489" y="0"/>
                      </a:lnTo>
                      <a:lnTo>
                        <a:pt x="547" y="54"/>
                      </a:lnTo>
                      <a:lnTo>
                        <a:pt x="547" y="210"/>
                      </a:lnTo>
                      <a:lnTo>
                        <a:pt x="626" y="313"/>
                      </a:lnTo>
                      <a:lnTo>
                        <a:pt x="456" y="319"/>
                      </a:lnTo>
                      <a:lnTo>
                        <a:pt x="432" y="374"/>
                      </a:lnTo>
                      <a:lnTo>
                        <a:pt x="338" y="343"/>
                      </a:lnTo>
                      <a:lnTo>
                        <a:pt x="424" y="425"/>
                      </a:lnTo>
                      <a:lnTo>
                        <a:pt x="119" y="299"/>
                      </a:lnTo>
                      <a:lnTo>
                        <a:pt x="90" y="238"/>
                      </a:lnTo>
                      <a:lnTo>
                        <a:pt x="87" y="210"/>
                      </a:lnTo>
                      <a:lnTo>
                        <a:pt x="0" y="160"/>
                      </a:lnTo>
                      <a:lnTo>
                        <a:pt x="31" y="108"/>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2" name="Rectangle 629"/>
              <p:cNvSpPr>
                <a:spLocks noChangeArrowheads="1"/>
              </p:cNvSpPr>
              <p:nvPr/>
            </p:nvSpPr>
            <p:spPr bwMode="auto">
              <a:xfrm>
                <a:off x="3835" y="3271"/>
                <a:ext cx="2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J</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3" name="Rectangle 630"/>
              <p:cNvSpPr>
                <a:spLocks noChangeArrowheads="1"/>
              </p:cNvSpPr>
              <p:nvPr/>
            </p:nvSpPr>
            <p:spPr bwMode="auto">
              <a:xfrm>
                <a:off x="3843" y="3317"/>
                <a:ext cx="4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4" name="Rectangle 631"/>
              <p:cNvSpPr>
                <a:spLocks noChangeArrowheads="1"/>
              </p:cNvSpPr>
              <p:nvPr/>
            </p:nvSpPr>
            <p:spPr bwMode="auto">
              <a:xfrm>
                <a:off x="3872" y="3365"/>
                <a:ext cx="4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F</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5" name="Rectangle 632"/>
              <p:cNvSpPr>
                <a:spLocks noChangeArrowheads="1"/>
              </p:cNvSpPr>
              <p:nvPr/>
            </p:nvSpPr>
            <p:spPr bwMode="auto">
              <a:xfrm>
                <a:off x="3884" y="3416"/>
                <a:ext cx="4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F</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6" name="Rectangle 633"/>
              <p:cNvSpPr>
                <a:spLocks noChangeArrowheads="1"/>
              </p:cNvSpPr>
              <p:nvPr/>
            </p:nvSpPr>
            <p:spPr bwMode="auto">
              <a:xfrm>
                <a:off x="3890" y="3464"/>
                <a:ext cx="4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7" name="Rectangle 634"/>
              <p:cNvSpPr>
                <a:spLocks noChangeArrowheads="1"/>
              </p:cNvSpPr>
              <p:nvPr/>
            </p:nvSpPr>
            <p:spPr bwMode="auto">
              <a:xfrm>
                <a:off x="3905" y="3511"/>
                <a:ext cx="4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8" name="Rectangle 635"/>
              <p:cNvSpPr>
                <a:spLocks noChangeArrowheads="1"/>
              </p:cNvSpPr>
              <p:nvPr/>
            </p:nvSpPr>
            <p:spPr bwMode="auto">
              <a:xfrm>
                <a:off x="3913" y="3562"/>
                <a:ext cx="4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9" name="Rectangle 636"/>
              <p:cNvSpPr>
                <a:spLocks noChangeArrowheads="1"/>
              </p:cNvSpPr>
              <p:nvPr/>
            </p:nvSpPr>
            <p:spPr bwMode="auto">
              <a:xfrm>
                <a:off x="3915" y="3612"/>
                <a:ext cx="5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0" name="Rectangle 637"/>
              <p:cNvSpPr>
                <a:spLocks noChangeArrowheads="1"/>
              </p:cNvSpPr>
              <p:nvPr/>
            </p:nvSpPr>
            <p:spPr bwMode="auto">
              <a:xfrm>
                <a:off x="3924" y="3657"/>
                <a:ext cx="5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1" name="Rectangle 638"/>
              <p:cNvSpPr>
                <a:spLocks noChangeArrowheads="1"/>
              </p:cNvSpPr>
              <p:nvPr/>
            </p:nvSpPr>
            <p:spPr bwMode="auto">
              <a:xfrm>
                <a:off x="4068" y="3429"/>
                <a:ext cx="4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P</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2" name="Rectangle 639"/>
              <p:cNvSpPr>
                <a:spLocks noChangeArrowheads="1"/>
              </p:cNvSpPr>
              <p:nvPr/>
            </p:nvSpPr>
            <p:spPr bwMode="auto">
              <a:xfrm>
                <a:off x="4111" y="3489"/>
                <a:ext cx="3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L</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3" name="Rectangle 640"/>
              <p:cNvSpPr>
                <a:spLocks noChangeArrowheads="1"/>
              </p:cNvSpPr>
              <p:nvPr/>
            </p:nvSpPr>
            <p:spPr bwMode="auto">
              <a:xfrm>
                <a:off x="4149" y="3546"/>
                <a:ext cx="5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4" name="Rectangle 641"/>
              <p:cNvSpPr>
                <a:spLocks noChangeArrowheads="1"/>
              </p:cNvSpPr>
              <p:nvPr/>
            </p:nvSpPr>
            <p:spPr bwMode="auto">
              <a:xfrm>
                <a:off x="4208" y="3604"/>
                <a:ext cx="5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Q</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5" name="Rectangle 642"/>
              <p:cNvSpPr>
                <a:spLocks noChangeArrowheads="1"/>
              </p:cNvSpPr>
              <p:nvPr/>
            </p:nvSpPr>
            <p:spPr bwMode="auto">
              <a:xfrm>
                <a:off x="4258" y="3664"/>
                <a:ext cx="5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U</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6" name="Rectangle 643"/>
              <p:cNvSpPr>
                <a:spLocks noChangeArrowheads="1"/>
              </p:cNvSpPr>
              <p:nvPr/>
            </p:nvSpPr>
            <p:spPr bwMode="auto">
              <a:xfrm>
                <a:off x="4315" y="3721"/>
                <a:ext cx="4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7" name="Rectangle 644"/>
              <p:cNvSpPr>
                <a:spLocks noChangeArrowheads="1"/>
              </p:cNvSpPr>
              <p:nvPr/>
            </p:nvSpPr>
            <p:spPr bwMode="auto">
              <a:xfrm>
                <a:off x="4368" y="3781"/>
                <a:ext cx="7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Calibri" panose="020F0502020204030204"/>
                    <a:ea typeface="+mn-ea"/>
                    <a:cs typeface="+mn-cs"/>
                  </a:rPr>
                  <a:t>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08" name="Rectangle 645"/>
              <p:cNvSpPr>
                <a:spLocks noChangeArrowheads="1"/>
              </p:cNvSpPr>
              <p:nvPr/>
            </p:nvSpPr>
            <p:spPr bwMode="auto">
              <a:xfrm>
                <a:off x="4448" y="3840"/>
                <a:ext cx="43"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I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9" name="Rectangle 646"/>
              <p:cNvSpPr>
                <a:spLocks noChangeArrowheads="1"/>
              </p:cNvSpPr>
              <p:nvPr/>
            </p:nvSpPr>
            <p:spPr bwMode="auto">
              <a:xfrm>
                <a:off x="4517" y="3899"/>
                <a:ext cx="5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0" name="Rectangle 647"/>
              <p:cNvSpPr>
                <a:spLocks noChangeArrowheads="1"/>
              </p:cNvSpPr>
              <p:nvPr/>
            </p:nvSpPr>
            <p:spPr bwMode="auto">
              <a:xfrm>
                <a:off x="4599" y="3957"/>
                <a:ext cx="4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1" name="Rectangle 648"/>
              <p:cNvSpPr>
                <a:spLocks noChangeArrowheads="1"/>
              </p:cNvSpPr>
              <p:nvPr/>
            </p:nvSpPr>
            <p:spPr bwMode="auto">
              <a:xfrm>
                <a:off x="4654" y="4013"/>
                <a:ext cx="10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2" name="Rectangle 649"/>
              <p:cNvSpPr>
                <a:spLocks noChangeArrowheads="1"/>
              </p:cNvSpPr>
              <p:nvPr/>
            </p:nvSpPr>
            <p:spPr bwMode="auto">
              <a:xfrm>
                <a:off x="4169" y="3384"/>
                <a:ext cx="60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SAINT  BERNARD</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3" name="Rectangle 650"/>
              <p:cNvSpPr>
                <a:spLocks noChangeArrowheads="1"/>
              </p:cNvSpPr>
              <p:nvPr/>
            </p:nvSpPr>
            <p:spPr bwMode="auto">
              <a:xfrm>
                <a:off x="4073" y="3148"/>
                <a:ext cx="33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ORLEANS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9" name="AutoShape 651"/>
              <p:cNvSpPr>
                <a:spLocks noChangeArrowheads="1"/>
              </p:cNvSpPr>
              <p:nvPr/>
            </p:nvSpPr>
            <p:spPr bwMode="auto">
              <a:xfrm>
                <a:off x="4191" y="3492"/>
                <a:ext cx="102" cy="99"/>
              </a:xfrm>
              <a:prstGeom prst="star5">
                <a:avLst/>
              </a:prstGeom>
              <a:no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5" name="Text Box 652"/>
              <p:cNvSpPr txBox="1">
                <a:spLocks noChangeArrowheads="1"/>
              </p:cNvSpPr>
              <p:nvPr/>
            </p:nvSpPr>
            <p:spPr bwMode="auto">
              <a:xfrm>
                <a:off x="3872" y="3248"/>
                <a:ext cx="413" cy="672"/>
              </a:xfrm>
              <a:prstGeom prst="rect">
                <a:avLst/>
              </a:prstGeom>
              <a:noFill/>
              <a:ln w="9525">
                <a:noFill/>
                <a:miter lim="800000"/>
                <a:headEnd/>
                <a:tailEnd/>
              </a:ln>
            </p:spPr>
            <p:txBody>
              <a:bodyPr wrap="none" lIns="84894" tIns="42447" rIns="84894" bIns="42447">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grpSp>
        <p:grpSp>
          <p:nvGrpSpPr>
            <p:cNvPr id="2083" name="Group 653"/>
            <p:cNvGrpSpPr>
              <a:grpSpLocks/>
            </p:cNvGrpSpPr>
            <p:nvPr/>
          </p:nvGrpSpPr>
          <p:grpSpPr bwMode="auto">
            <a:xfrm>
              <a:off x="2779" y="2936"/>
              <a:ext cx="1244" cy="1248"/>
              <a:chOff x="2779" y="2936"/>
              <a:chExt cx="1244" cy="1248"/>
            </a:xfrm>
          </p:grpSpPr>
          <p:grpSp>
            <p:nvGrpSpPr>
              <p:cNvPr id="2084" name="Group 654"/>
              <p:cNvGrpSpPr>
                <a:grpSpLocks/>
              </p:cNvGrpSpPr>
              <p:nvPr/>
            </p:nvGrpSpPr>
            <p:grpSpPr bwMode="auto">
              <a:xfrm>
                <a:off x="3393" y="2936"/>
                <a:ext cx="343" cy="436"/>
                <a:chOff x="3393" y="2936"/>
                <a:chExt cx="343" cy="436"/>
              </a:xfrm>
            </p:grpSpPr>
            <p:sp>
              <p:nvSpPr>
                <p:cNvPr id="2160" name="Freeform 655"/>
                <p:cNvSpPr>
                  <a:spLocks/>
                </p:cNvSpPr>
                <p:nvPr/>
              </p:nvSpPr>
              <p:spPr bwMode="auto">
                <a:xfrm>
                  <a:off x="3393" y="2936"/>
                  <a:ext cx="343" cy="436"/>
                </a:xfrm>
                <a:custGeom>
                  <a:avLst/>
                  <a:gdLst>
                    <a:gd name="T0" fmla="*/ 28 w 343"/>
                    <a:gd name="T1" fmla="*/ 109 h 436"/>
                    <a:gd name="T2" fmla="*/ 28 w 343"/>
                    <a:gd name="T3" fmla="*/ 164 h 436"/>
                    <a:gd name="T4" fmla="*/ 0 w 343"/>
                    <a:gd name="T5" fmla="*/ 300 h 436"/>
                    <a:gd name="T6" fmla="*/ 28 w 343"/>
                    <a:gd name="T7" fmla="*/ 436 h 436"/>
                    <a:gd name="T8" fmla="*/ 114 w 343"/>
                    <a:gd name="T9" fmla="*/ 436 h 436"/>
                    <a:gd name="T10" fmla="*/ 114 w 343"/>
                    <a:gd name="T11" fmla="*/ 300 h 436"/>
                    <a:gd name="T12" fmla="*/ 201 w 343"/>
                    <a:gd name="T13" fmla="*/ 300 h 436"/>
                    <a:gd name="T14" fmla="*/ 258 w 343"/>
                    <a:gd name="T15" fmla="*/ 245 h 436"/>
                    <a:gd name="T16" fmla="*/ 229 w 343"/>
                    <a:gd name="T17" fmla="*/ 164 h 436"/>
                    <a:gd name="T18" fmla="*/ 229 w 343"/>
                    <a:gd name="T19" fmla="*/ 109 h 436"/>
                    <a:gd name="T20" fmla="*/ 343 w 343"/>
                    <a:gd name="T21" fmla="*/ 27 h 436"/>
                    <a:gd name="T22" fmla="*/ 258 w 343"/>
                    <a:gd name="T23" fmla="*/ 0 h 436"/>
                    <a:gd name="T24" fmla="*/ 172 w 343"/>
                    <a:gd name="T25" fmla="*/ 136 h 436"/>
                    <a:gd name="T26" fmla="*/ 114 w 343"/>
                    <a:gd name="T27" fmla="*/ 136 h 436"/>
                    <a:gd name="T28" fmla="*/ 86 w 343"/>
                    <a:gd name="T29" fmla="*/ 109 h 436"/>
                    <a:gd name="T30" fmla="*/ 28 w 343"/>
                    <a:gd name="T31" fmla="*/ 109 h 4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3"/>
                    <a:gd name="T49" fmla="*/ 0 h 436"/>
                    <a:gd name="T50" fmla="*/ 343 w 343"/>
                    <a:gd name="T51" fmla="*/ 436 h 4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3" h="436">
                      <a:moveTo>
                        <a:pt x="28" y="109"/>
                      </a:moveTo>
                      <a:lnTo>
                        <a:pt x="28" y="164"/>
                      </a:lnTo>
                      <a:lnTo>
                        <a:pt x="0" y="300"/>
                      </a:lnTo>
                      <a:lnTo>
                        <a:pt x="28" y="436"/>
                      </a:lnTo>
                      <a:lnTo>
                        <a:pt x="114" y="436"/>
                      </a:lnTo>
                      <a:lnTo>
                        <a:pt x="114" y="300"/>
                      </a:lnTo>
                      <a:lnTo>
                        <a:pt x="201" y="300"/>
                      </a:lnTo>
                      <a:lnTo>
                        <a:pt x="258" y="245"/>
                      </a:lnTo>
                      <a:lnTo>
                        <a:pt x="229" y="164"/>
                      </a:lnTo>
                      <a:lnTo>
                        <a:pt x="229" y="109"/>
                      </a:lnTo>
                      <a:lnTo>
                        <a:pt x="343" y="27"/>
                      </a:lnTo>
                      <a:lnTo>
                        <a:pt x="258" y="0"/>
                      </a:lnTo>
                      <a:lnTo>
                        <a:pt x="172" y="136"/>
                      </a:lnTo>
                      <a:lnTo>
                        <a:pt x="114" y="136"/>
                      </a:lnTo>
                      <a:lnTo>
                        <a:pt x="86" y="109"/>
                      </a:lnTo>
                      <a:lnTo>
                        <a:pt x="28" y="109"/>
                      </a:lnTo>
                      <a:close/>
                    </a:path>
                  </a:pathLst>
                </a:custGeom>
                <a:solidFill>
                  <a:srgbClr val="FF99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1" name="Freeform 656"/>
                <p:cNvSpPr>
                  <a:spLocks/>
                </p:cNvSpPr>
                <p:nvPr/>
              </p:nvSpPr>
              <p:spPr bwMode="auto">
                <a:xfrm>
                  <a:off x="3393" y="2936"/>
                  <a:ext cx="343" cy="436"/>
                </a:xfrm>
                <a:custGeom>
                  <a:avLst/>
                  <a:gdLst>
                    <a:gd name="T0" fmla="*/ 28 w 343"/>
                    <a:gd name="T1" fmla="*/ 109 h 436"/>
                    <a:gd name="T2" fmla="*/ 28 w 343"/>
                    <a:gd name="T3" fmla="*/ 164 h 436"/>
                    <a:gd name="T4" fmla="*/ 0 w 343"/>
                    <a:gd name="T5" fmla="*/ 300 h 436"/>
                    <a:gd name="T6" fmla="*/ 28 w 343"/>
                    <a:gd name="T7" fmla="*/ 436 h 436"/>
                    <a:gd name="T8" fmla="*/ 114 w 343"/>
                    <a:gd name="T9" fmla="*/ 436 h 436"/>
                    <a:gd name="T10" fmla="*/ 114 w 343"/>
                    <a:gd name="T11" fmla="*/ 300 h 436"/>
                    <a:gd name="T12" fmla="*/ 201 w 343"/>
                    <a:gd name="T13" fmla="*/ 300 h 436"/>
                    <a:gd name="T14" fmla="*/ 258 w 343"/>
                    <a:gd name="T15" fmla="*/ 245 h 436"/>
                    <a:gd name="T16" fmla="*/ 229 w 343"/>
                    <a:gd name="T17" fmla="*/ 164 h 436"/>
                    <a:gd name="T18" fmla="*/ 229 w 343"/>
                    <a:gd name="T19" fmla="*/ 109 h 436"/>
                    <a:gd name="T20" fmla="*/ 343 w 343"/>
                    <a:gd name="T21" fmla="*/ 27 h 436"/>
                    <a:gd name="T22" fmla="*/ 258 w 343"/>
                    <a:gd name="T23" fmla="*/ 0 h 436"/>
                    <a:gd name="T24" fmla="*/ 172 w 343"/>
                    <a:gd name="T25" fmla="*/ 136 h 436"/>
                    <a:gd name="T26" fmla="*/ 114 w 343"/>
                    <a:gd name="T27" fmla="*/ 136 h 436"/>
                    <a:gd name="T28" fmla="*/ 86 w 343"/>
                    <a:gd name="T29" fmla="*/ 109 h 436"/>
                    <a:gd name="T30" fmla="*/ 28 w 343"/>
                    <a:gd name="T31" fmla="*/ 109 h 4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3"/>
                    <a:gd name="T49" fmla="*/ 0 h 436"/>
                    <a:gd name="T50" fmla="*/ 343 w 343"/>
                    <a:gd name="T51" fmla="*/ 436 h 4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3" h="436">
                      <a:moveTo>
                        <a:pt x="28" y="109"/>
                      </a:moveTo>
                      <a:lnTo>
                        <a:pt x="28" y="164"/>
                      </a:lnTo>
                      <a:lnTo>
                        <a:pt x="0" y="300"/>
                      </a:lnTo>
                      <a:lnTo>
                        <a:pt x="28" y="436"/>
                      </a:lnTo>
                      <a:lnTo>
                        <a:pt x="114" y="436"/>
                      </a:lnTo>
                      <a:lnTo>
                        <a:pt x="114" y="300"/>
                      </a:lnTo>
                      <a:lnTo>
                        <a:pt x="201" y="300"/>
                      </a:lnTo>
                      <a:lnTo>
                        <a:pt x="258" y="245"/>
                      </a:lnTo>
                      <a:lnTo>
                        <a:pt x="229" y="164"/>
                      </a:lnTo>
                      <a:lnTo>
                        <a:pt x="229" y="109"/>
                      </a:lnTo>
                      <a:lnTo>
                        <a:pt x="343" y="27"/>
                      </a:lnTo>
                      <a:lnTo>
                        <a:pt x="258" y="0"/>
                      </a:lnTo>
                      <a:lnTo>
                        <a:pt x="172" y="136"/>
                      </a:lnTo>
                      <a:lnTo>
                        <a:pt x="114" y="136"/>
                      </a:lnTo>
                      <a:lnTo>
                        <a:pt x="86" y="109"/>
                      </a:lnTo>
                      <a:lnTo>
                        <a:pt x="28" y="109"/>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85" name="Group 657"/>
              <p:cNvGrpSpPr>
                <a:grpSpLocks/>
              </p:cNvGrpSpPr>
              <p:nvPr/>
            </p:nvGrpSpPr>
            <p:grpSpPr bwMode="auto">
              <a:xfrm>
                <a:off x="3101" y="3103"/>
                <a:ext cx="317" cy="271"/>
                <a:chOff x="3101" y="3103"/>
                <a:chExt cx="317" cy="271"/>
              </a:xfrm>
            </p:grpSpPr>
            <p:sp>
              <p:nvSpPr>
                <p:cNvPr id="2158" name="Freeform 658"/>
                <p:cNvSpPr>
                  <a:spLocks/>
                </p:cNvSpPr>
                <p:nvPr/>
              </p:nvSpPr>
              <p:spPr bwMode="auto">
                <a:xfrm>
                  <a:off x="3101" y="3103"/>
                  <a:ext cx="317" cy="271"/>
                </a:xfrm>
                <a:custGeom>
                  <a:avLst/>
                  <a:gdLst>
                    <a:gd name="T0" fmla="*/ 317 w 317"/>
                    <a:gd name="T1" fmla="*/ 0 h 271"/>
                    <a:gd name="T2" fmla="*/ 58 w 317"/>
                    <a:gd name="T3" fmla="*/ 54 h 271"/>
                    <a:gd name="T4" fmla="*/ 0 w 317"/>
                    <a:gd name="T5" fmla="*/ 108 h 271"/>
                    <a:gd name="T6" fmla="*/ 0 w 317"/>
                    <a:gd name="T7" fmla="*/ 135 h 271"/>
                    <a:gd name="T8" fmla="*/ 29 w 317"/>
                    <a:gd name="T9" fmla="*/ 135 h 271"/>
                    <a:gd name="T10" fmla="*/ 29 w 317"/>
                    <a:gd name="T11" fmla="*/ 190 h 271"/>
                    <a:gd name="T12" fmla="*/ 58 w 317"/>
                    <a:gd name="T13" fmla="*/ 190 h 271"/>
                    <a:gd name="T14" fmla="*/ 58 w 317"/>
                    <a:gd name="T15" fmla="*/ 244 h 271"/>
                    <a:gd name="T16" fmla="*/ 87 w 317"/>
                    <a:gd name="T17" fmla="*/ 244 h 271"/>
                    <a:gd name="T18" fmla="*/ 87 w 317"/>
                    <a:gd name="T19" fmla="*/ 271 h 271"/>
                    <a:gd name="T20" fmla="*/ 317 w 317"/>
                    <a:gd name="T21" fmla="*/ 271 h 271"/>
                    <a:gd name="T22" fmla="*/ 288 w 317"/>
                    <a:gd name="T23" fmla="*/ 135 h 271"/>
                    <a:gd name="T24" fmla="*/ 317 w 317"/>
                    <a:gd name="T25" fmla="*/ 0 h 2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7"/>
                    <a:gd name="T40" fmla="*/ 0 h 271"/>
                    <a:gd name="T41" fmla="*/ 317 w 317"/>
                    <a:gd name="T42" fmla="*/ 271 h 2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7" h="271">
                      <a:moveTo>
                        <a:pt x="317" y="0"/>
                      </a:moveTo>
                      <a:lnTo>
                        <a:pt x="58" y="54"/>
                      </a:lnTo>
                      <a:lnTo>
                        <a:pt x="0" y="108"/>
                      </a:lnTo>
                      <a:lnTo>
                        <a:pt x="0" y="135"/>
                      </a:lnTo>
                      <a:lnTo>
                        <a:pt x="29" y="135"/>
                      </a:lnTo>
                      <a:lnTo>
                        <a:pt x="29" y="190"/>
                      </a:lnTo>
                      <a:lnTo>
                        <a:pt x="58" y="190"/>
                      </a:lnTo>
                      <a:lnTo>
                        <a:pt x="58" y="244"/>
                      </a:lnTo>
                      <a:lnTo>
                        <a:pt x="87" y="244"/>
                      </a:lnTo>
                      <a:lnTo>
                        <a:pt x="87" y="271"/>
                      </a:lnTo>
                      <a:lnTo>
                        <a:pt x="317" y="271"/>
                      </a:lnTo>
                      <a:lnTo>
                        <a:pt x="288" y="135"/>
                      </a:lnTo>
                      <a:lnTo>
                        <a:pt x="317" y="0"/>
                      </a:lnTo>
                      <a:close/>
                    </a:path>
                  </a:pathLst>
                </a:custGeom>
                <a:solidFill>
                  <a:srgbClr val="FF99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9" name="Freeform 659"/>
                <p:cNvSpPr>
                  <a:spLocks/>
                </p:cNvSpPr>
                <p:nvPr/>
              </p:nvSpPr>
              <p:spPr bwMode="auto">
                <a:xfrm>
                  <a:off x="3101" y="3103"/>
                  <a:ext cx="317" cy="271"/>
                </a:xfrm>
                <a:custGeom>
                  <a:avLst/>
                  <a:gdLst>
                    <a:gd name="T0" fmla="*/ 317 w 317"/>
                    <a:gd name="T1" fmla="*/ 0 h 271"/>
                    <a:gd name="T2" fmla="*/ 58 w 317"/>
                    <a:gd name="T3" fmla="*/ 54 h 271"/>
                    <a:gd name="T4" fmla="*/ 0 w 317"/>
                    <a:gd name="T5" fmla="*/ 108 h 271"/>
                    <a:gd name="T6" fmla="*/ 0 w 317"/>
                    <a:gd name="T7" fmla="*/ 135 h 271"/>
                    <a:gd name="T8" fmla="*/ 29 w 317"/>
                    <a:gd name="T9" fmla="*/ 135 h 271"/>
                    <a:gd name="T10" fmla="*/ 29 w 317"/>
                    <a:gd name="T11" fmla="*/ 190 h 271"/>
                    <a:gd name="T12" fmla="*/ 58 w 317"/>
                    <a:gd name="T13" fmla="*/ 190 h 271"/>
                    <a:gd name="T14" fmla="*/ 58 w 317"/>
                    <a:gd name="T15" fmla="*/ 244 h 271"/>
                    <a:gd name="T16" fmla="*/ 87 w 317"/>
                    <a:gd name="T17" fmla="*/ 244 h 271"/>
                    <a:gd name="T18" fmla="*/ 87 w 317"/>
                    <a:gd name="T19" fmla="*/ 271 h 271"/>
                    <a:gd name="T20" fmla="*/ 317 w 317"/>
                    <a:gd name="T21" fmla="*/ 271 h 271"/>
                    <a:gd name="T22" fmla="*/ 288 w 317"/>
                    <a:gd name="T23" fmla="*/ 135 h 271"/>
                    <a:gd name="T24" fmla="*/ 317 w 317"/>
                    <a:gd name="T25" fmla="*/ 0 h 2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7"/>
                    <a:gd name="T40" fmla="*/ 0 h 271"/>
                    <a:gd name="T41" fmla="*/ 317 w 317"/>
                    <a:gd name="T42" fmla="*/ 271 h 2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7" h="271">
                      <a:moveTo>
                        <a:pt x="317" y="0"/>
                      </a:moveTo>
                      <a:lnTo>
                        <a:pt x="58" y="54"/>
                      </a:lnTo>
                      <a:lnTo>
                        <a:pt x="0" y="108"/>
                      </a:lnTo>
                      <a:lnTo>
                        <a:pt x="0" y="135"/>
                      </a:lnTo>
                      <a:lnTo>
                        <a:pt x="29" y="135"/>
                      </a:lnTo>
                      <a:lnTo>
                        <a:pt x="29" y="190"/>
                      </a:lnTo>
                      <a:lnTo>
                        <a:pt x="58" y="190"/>
                      </a:lnTo>
                      <a:lnTo>
                        <a:pt x="58" y="244"/>
                      </a:lnTo>
                      <a:lnTo>
                        <a:pt x="87" y="244"/>
                      </a:lnTo>
                      <a:lnTo>
                        <a:pt x="87" y="271"/>
                      </a:lnTo>
                      <a:lnTo>
                        <a:pt x="317" y="271"/>
                      </a:lnTo>
                      <a:lnTo>
                        <a:pt x="288" y="135"/>
                      </a:lnTo>
                      <a:lnTo>
                        <a:pt x="317" y="0"/>
                      </a:lnTo>
                    </a:path>
                  </a:pathLst>
                </a:custGeom>
                <a:noFill/>
                <a:ln w="9525"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86" name="Group 660"/>
              <p:cNvGrpSpPr>
                <a:grpSpLocks/>
              </p:cNvGrpSpPr>
              <p:nvPr/>
            </p:nvGrpSpPr>
            <p:grpSpPr bwMode="auto">
              <a:xfrm>
                <a:off x="2818" y="3209"/>
                <a:ext cx="373" cy="434"/>
                <a:chOff x="2818" y="3209"/>
                <a:chExt cx="373" cy="434"/>
              </a:xfrm>
            </p:grpSpPr>
            <p:sp>
              <p:nvSpPr>
                <p:cNvPr id="2156" name="Freeform 661"/>
                <p:cNvSpPr>
                  <a:spLocks/>
                </p:cNvSpPr>
                <p:nvPr/>
              </p:nvSpPr>
              <p:spPr bwMode="auto">
                <a:xfrm>
                  <a:off x="2818" y="3209"/>
                  <a:ext cx="373" cy="434"/>
                </a:xfrm>
                <a:custGeom>
                  <a:avLst/>
                  <a:gdLst>
                    <a:gd name="T0" fmla="*/ 58 w 373"/>
                    <a:gd name="T1" fmla="*/ 27 h 434"/>
                    <a:gd name="T2" fmla="*/ 0 w 373"/>
                    <a:gd name="T3" fmla="*/ 108 h 434"/>
                    <a:gd name="T4" fmla="*/ 86 w 373"/>
                    <a:gd name="T5" fmla="*/ 216 h 434"/>
                    <a:gd name="T6" fmla="*/ 172 w 373"/>
                    <a:gd name="T7" fmla="*/ 243 h 434"/>
                    <a:gd name="T8" fmla="*/ 172 w 373"/>
                    <a:gd name="T9" fmla="*/ 351 h 434"/>
                    <a:gd name="T10" fmla="*/ 203 w 373"/>
                    <a:gd name="T11" fmla="*/ 434 h 434"/>
                    <a:gd name="T12" fmla="*/ 262 w 373"/>
                    <a:gd name="T13" fmla="*/ 352 h 434"/>
                    <a:gd name="T14" fmla="*/ 344 w 373"/>
                    <a:gd name="T15" fmla="*/ 189 h 434"/>
                    <a:gd name="T16" fmla="*/ 373 w 373"/>
                    <a:gd name="T17" fmla="*/ 189 h 434"/>
                    <a:gd name="T18" fmla="*/ 373 w 373"/>
                    <a:gd name="T19" fmla="*/ 135 h 434"/>
                    <a:gd name="T20" fmla="*/ 344 w 373"/>
                    <a:gd name="T21" fmla="*/ 135 h 434"/>
                    <a:gd name="T22" fmla="*/ 344 w 373"/>
                    <a:gd name="T23" fmla="*/ 81 h 434"/>
                    <a:gd name="T24" fmla="*/ 316 w 373"/>
                    <a:gd name="T25" fmla="*/ 81 h 434"/>
                    <a:gd name="T26" fmla="*/ 316 w 373"/>
                    <a:gd name="T27" fmla="*/ 27 h 434"/>
                    <a:gd name="T28" fmla="*/ 287 w 373"/>
                    <a:gd name="T29" fmla="*/ 27 h 434"/>
                    <a:gd name="T30" fmla="*/ 287 w 373"/>
                    <a:gd name="T31" fmla="*/ 0 h 434"/>
                    <a:gd name="T32" fmla="*/ 144 w 373"/>
                    <a:gd name="T33" fmla="*/ 0 h 434"/>
                    <a:gd name="T34" fmla="*/ 58 w 373"/>
                    <a:gd name="T35" fmla="*/ 27 h 4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
                    <a:gd name="T55" fmla="*/ 0 h 434"/>
                    <a:gd name="T56" fmla="*/ 373 w 373"/>
                    <a:gd name="T57" fmla="*/ 434 h 4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 h="434">
                      <a:moveTo>
                        <a:pt x="58" y="27"/>
                      </a:moveTo>
                      <a:lnTo>
                        <a:pt x="0" y="108"/>
                      </a:lnTo>
                      <a:lnTo>
                        <a:pt x="86" y="216"/>
                      </a:lnTo>
                      <a:lnTo>
                        <a:pt x="172" y="243"/>
                      </a:lnTo>
                      <a:lnTo>
                        <a:pt x="172" y="351"/>
                      </a:lnTo>
                      <a:lnTo>
                        <a:pt x="203" y="434"/>
                      </a:lnTo>
                      <a:lnTo>
                        <a:pt x="262" y="352"/>
                      </a:lnTo>
                      <a:lnTo>
                        <a:pt x="344" y="189"/>
                      </a:lnTo>
                      <a:lnTo>
                        <a:pt x="373" y="189"/>
                      </a:lnTo>
                      <a:lnTo>
                        <a:pt x="373" y="135"/>
                      </a:lnTo>
                      <a:lnTo>
                        <a:pt x="344" y="135"/>
                      </a:lnTo>
                      <a:lnTo>
                        <a:pt x="344" y="81"/>
                      </a:lnTo>
                      <a:lnTo>
                        <a:pt x="316" y="81"/>
                      </a:lnTo>
                      <a:lnTo>
                        <a:pt x="316" y="27"/>
                      </a:lnTo>
                      <a:lnTo>
                        <a:pt x="287" y="27"/>
                      </a:lnTo>
                      <a:lnTo>
                        <a:pt x="287" y="0"/>
                      </a:lnTo>
                      <a:lnTo>
                        <a:pt x="144" y="0"/>
                      </a:lnTo>
                      <a:lnTo>
                        <a:pt x="58" y="27"/>
                      </a:lnTo>
                      <a:close/>
                    </a:path>
                  </a:pathLst>
                </a:custGeom>
                <a:solidFill>
                  <a:srgbClr val="FF99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7" name="Freeform 662"/>
                <p:cNvSpPr>
                  <a:spLocks/>
                </p:cNvSpPr>
                <p:nvPr/>
              </p:nvSpPr>
              <p:spPr bwMode="auto">
                <a:xfrm>
                  <a:off x="2818" y="3209"/>
                  <a:ext cx="373" cy="434"/>
                </a:xfrm>
                <a:custGeom>
                  <a:avLst/>
                  <a:gdLst>
                    <a:gd name="T0" fmla="*/ 58 w 373"/>
                    <a:gd name="T1" fmla="*/ 27 h 434"/>
                    <a:gd name="T2" fmla="*/ 0 w 373"/>
                    <a:gd name="T3" fmla="*/ 108 h 434"/>
                    <a:gd name="T4" fmla="*/ 86 w 373"/>
                    <a:gd name="T5" fmla="*/ 216 h 434"/>
                    <a:gd name="T6" fmla="*/ 172 w 373"/>
                    <a:gd name="T7" fmla="*/ 243 h 434"/>
                    <a:gd name="T8" fmla="*/ 172 w 373"/>
                    <a:gd name="T9" fmla="*/ 351 h 434"/>
                    <a:gd name="T10" fmla="*/ 203 w 373"/>
                    <a:gd name="T11" fmla="*/ 434 h 434"/>
                    <a:gd name="T12" fmla="*/ 262 w 373"/>
                    <a:gd name="T13" fmla="*/ 352 h 434"/>
                    <a:gd name="T14" fmla="*/ 344 w 373"/>
                    <a:gd name="T15" fmla="*/ 189 h 434"/>
                    <a:gd name="T16" fmla="*/ 373 w 373"/>
                    <a:gd name="T17" fmla="*/ 189 h 434"/>
                    <a:gd name="T18" fmla="*/ 373 w 373"/>
                    <a:gd name="T19" fmla="*/ 135 h 434"/>
                    <a:gd name="T20" fmla="*/ 344 w 373"/>
                    <a:gd name="T21" fmla="*/ 135 h 434"/>
                    <a:gd name="T22" fmla="*/ 344 w 373"/>
                    <a:gd name="T23" fmla="*/ 81 h 434"/>
                    <a:gd name="T24" fmla="*/ 316 w 373"/>
                    <a:gd name="T25" fmla="*/ 81 h 434"/>
                    <a:gd name="T26" fmla="*/ 316 w 373"/>
                    <a:gd name="T27" fmla="*/ 27 h 434"/>
                    <a:gd name="T28" fmla="*/ 287 w 373"/>
                    <a:gd name="T29" fmla="*/ 27 h 434"/>
                    <a:gd name="T30" fmla="*/ 287 w 373"/>
                    <a:gd name="T31" fmla="*/ 0 h 434"/>
                    <a:gd name="T32" fmla="*/ 144 w 373"/>
                    <a:gd name="T33" fmla="*/ 0 h 434"/>
                    <a:gd name="T34" fmla="*/ 58 w 373"/>
                    <a:gd name="T35" fmla="*/ 27 h 4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
                    <a:gd name="T55" fmla="*/ 0 h 434"/>
                    <a:gd name="T56" fmla="*/ 373 w 373"/>
                    <a:gd name="T57" fmla="*/ 434 h 4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 h="434">
                      <a:moveTo>
                        <a:pt x="58" y="27"/>
                      </a:moveTo>
                      <a:lnTo>
                        <a:pt x="0" y="108"/>
                      </a:lnTo>
                      <a:lnTo>
                        <a:pt x="86" y="216"/>
                      </a:lnTo>
                      <a:lnTo>
                        <a:pt x="172" y="243"/>
                      </a:lnTo>
                      <a:lnTo>
                        <a:pt x="172" y="351"/>
                      </a:lnTo>
                      <a:lnTo>
                        <a:pt x="203" y="434"/>
                      </a:lnTo>
                      <a:lnTo>
                        <a:pt x="262" y="352"/>
                      </a:lnTo>
                      <a:lnTo>
                        <a:pt x="344" y="189"/>
                      </a:lnTo>
                      <a:lnTo>
                        <a:pt x="373" y="189"/>
                      </a:lnTo>
                      <a:lnTo>
                        <a:pt x="373" y="135"/>
                      </a:lnTo>
                      <a:lnTo>
                        <a:pt x="344" y="135"/>
                      </a:lnTo>
                      <a:lnTo>
                        <a:pt x="344" y="81"/>
                      </a:lnTo>
                      <a:lnTo>
                        <a:pt x="316" y="81"/>
                      </a:lnTo>
                      <a:lnTo>
                        <a:pt x="316" y="27"/>
                      </a:lnTo>
                      <a:lnTo>
                        <a:pt x="287" y="27"/>
                      </a:lnTo>
                      <a:lnTo>
                        <a:pt x="287" y="0"/>
                      </a:lnTo>
                      <a:lnTo>
                        <a:pt x="144" y="0"/>
                      </a:lnTo>
                      <a:lnTo>
                        <a:pt x="58" y="27"/>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87" name="Group 663"/>
              <p:cNvGrpSpPr>
                <a:grpSpLocks/>
              </p:cNvGrpSpPr>
              <p:nvPr/>
            </p:nvGrpSpPr>
            <p:grpSpPr bwMode="auto">
              <a:xfrm>
                <a:off x="2792" y="3506"/>
                <a:ext cx="888" cy="678"/>
                <a:chOff x="2792" y="3506"/>
                <a:chExt cx="888" cy="678"/>
              </a:xfrm>
            </p:grpSpPr>
            <p:sp>
              <p:nvSpPr>
                <p:cNvPr id="2154" name="Freeform 664"/>
                <p:cNvSpPr>
                  <a:spLocks/>
                </p:cNvSpPr>
                <p:nvPr/>
              </p:nvSpPr>
              <p:spPr bwMode="auto">
                <a:xfrm>
                  <a:off x="2792" y="3506"/>
                  <a:ext cx="888" cy="678"/>
                </a:xfrm>
                <a:custGeom>
                  <a:avLst/>
                  <a:gdLst>
                    <a:gd name="T0" fmla="*/ 114 w 888"/>
                    <a:gd name="T1" fmla="*/ 163 h 678"/>
                    <a:gd name="T2" fmla="*/ 28 w 888"/>
                    <a:gd name="T3" fmla="*/ 326 h 678"/>
                    <a:gd name="T4" fmla="*/ 85 w 888"/>
                    <a:gd name="T5" fmla="*/ 380 h 678"/>
                    <a:gd name="T6" fmla="*/ 0 w 888"/>
                    <a:gd name="T7" fmla="*/ 489 h 678"/>
                    <a:gd name="T8" fmla="*/ 85 w 888"/>
                    <a:gd name="T9" fmla="*/ 571 h 678"/>
                    <a:gd name="T10" fmla="*/ 200 w 888"/>
                    <a:gd name="T11" fmla="*/ 571 h 678"/>
                    <a:gd name="T12" fmla="*/ 372 w 888"/>
                    <a:gd name="T13" fmla="*/ 624 h 678"/>
                    <a:gd name="T14" fmla="*/ 429 w 888"/>
                    <a:gd name="T15" fmla="*/ 678 h 678"/>
                    <a:gd name="T16" fmla="*/ 630 w 888"/>
                    <a:gd name="T17" fmla="*/ 624 h 678"/>
                    <a:gd name="T18" fmla="*/ 716 w 888"/>
                    <a:gd name="T19" fmla="*/ 489 h 678"/>
                    <a:gd name="T20" fmla="*/ 830 w 888"/>
                    <a:gd name="T21" fmla="*/ 435 h 678"/>
                    <a:gd name="T22" fmla="*/ 888 w 888"/>
                    <a:gd name="T23" fmla="*/ 516 h 678"/>
                    <a:gd name="T24" fmla="*/ 888 w 888"/>
                    <a:gd name="T25" fmla="*/ 408 h 678"/>
                    <a:gd name="T26" fmla="*/ 486 w 888"/>
                    <a:gd name="T27" fmla="*/ 0 h 678"/>
                    <a:gd name="T28" fmla="*/ 458 w 888"/>
                    <a:gd name="T29" fmla="*/ 27 h 678"/>
                    <a:gd name="T30" fmla="*/ 401 w 888"/>
                    <a:gd name="T31" fmla="*/ 27 h 678"/>
                    <a:gd name="T32" fmla="*/ 401 w 888"/>
                    <a:gd name="T33" fmla="*/ 55 h 678"/>
                    <a:gd name="T34" fmla="*/ 286 w 888"/>
                    <a:gd name="T35" fmla="*/ 55 h 678"/>
                    <a:gd name="T36" fmla="*/ 228 w 888"/>
                    <a:gd name="T37" fmla="*/ 136 h 678"/>
                    <a:gd name="T38" fmla="*/ 114 w 888"/>
                    <a:gd name="T39" fmla="*/ 163 h 6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88"/>
                    <a:gd name="T61" fmla="*/ 0 h 678"/>
                    <a:gd name="T62" fmla="*/ 888 w 888"/>
                    <a:gd name="T63" fmla="*/ 678 h 6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88" h="678">
                      <a:moveTo>
                        <a:pt x="114" y="163"/>
                      </a:moveTo>
                      <a:lnTo>
                        <a:pt x="28" y="326"/>
                      </a:lnTo>
                      <a:lnTo>
                        <a:pt x="85" y="380"/>
                      </a:lnTo>
                      <a:lnTo>
                        <a:pt x="0" y="489"/>
                      </a:lnTo>
                      <a:lnTo>
                        <a:pt x="85" y="571"/>
                      </a:lnTo>
                      <a:lnTo>
                        <a:pt x="200" y="571"/>
                      </a:lnTo>
                      <a:lnTo>
                        <a:pt x="372" y="624"/>
                      </a:lnTo>
                      <a:lnTo>
                        <a:pt x="429" y="678"/>
                      </a:lnTo>
                      <a:lnTo>
                        <a:pt x="630" y="624"/>
                      </a:lnTo>
                      <a:lnTo>
                        <a:pt x="716" y="489"/>
                      </a:lnTo>
                      <a:lnTo>
                        <a:pt x="830" y="435"/>
                      </a:lnTo>
                      <a:lnTo>
                        <a:pt x="888" y="516"/>
                      </a:lnTo>
                      <a:lnTo>
                        <a:pt x="888" y="408"/>
                      </a:lnTo>
                      <a:lnTo>
                        <a:pt x="486" y="0"/>
                      </a:lnTo>
                      <a:lnTo>
                        <a:pt x="458" y="27"/>
                      </a:lnTo>
                      <a:lnTo>
                        <a:pt x="401" y="27"/>
                      </a:lnTo>
                      <a:lnTo>
                        <a:pt x="401" y="55"/>
                      </a:lnTo>
                      <a:lnTo>
                        <a:pt x="286" y="55"/>
                      </a:lnTo>
                      <a:lnTo>
                        <a:pt x="228" y="136"/>
                      </a:lnTo>
                      <a:lnTo>
                        <a:pt x="114" y="163"/>
                      </a:lnTo>
                      <a:close/>
                    </a:path>
                  </a:pathLst>
                </a:custGeom>
                <a:solidFill>
                  <a:srgbClr val="FF99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5" name="Freeform 665"/>
                <p:cNvSpPr>
                  <a:spLocks/>
                </p:cNvSpPr>
                <p:nvPr/>
              </p:nvSpPr>
              <p:spPr bwMode="auto">
                <a:xfrm>
                  <a:off x="2792" y="3506"/>
                  <a:ext cx="888" cy="678"/>
                </a:xfrm>
                <a:custGeom>
                  <a:avLst/>
                  <a:gdLst>
                    <a:gd name="T0" fmla="*/ 114 w 888"/>
                    <a:gd name="T1" fmla="*/ 163 h 678"/>
                    <a:gd name="T2" fmla="*/ 28 w 888"/>
                    <a:gd name="T3" fmla="*/ 326 h 678"/>
                    <a:gd name="T4" fmla="*/ 85 w 888"/>
                    <a:gd name="T5" fmla="*/ 380 h 678"/>
                    <a:gd name="T6" fmla="*/ 0 w 888"/>
                    <a:gd name="T7" fmla="*/ 489 h 678"/>
                    <a:gd name="T8" fmla="*/ 85 w 888"/>
                    <a:gd name="T9" fmla="*/ 571 h 678"/>
                    <a:gd name="T10" fmla="*/ 200 w 888"/>
                    <a:gd name="T11" fmla="*/ 571 h 678"/>
                    <a:gd name="T12" fmla="*/ 372 w 888"/>
                    <a:gd name="T13" fmla="*/ 624 h 678"/>
                    <a:gd name="T14" fmla="*/ 429 w 888"/>
                    <a:gd name="T15" fmla="*/ 678 h 678"/>
                    <a:gd name="T16" fmla="*/ 630 w 888"/>
                    <a:gd name="T17" fmla="*/ 624 h 678"/>
                    <a:gd name="T18" fmla="*/ 716 w 888"/>
                    <a:gd name="T19" fmla="*/ 489 h 678"/>
                    <a:gd name="T20" fmla="*/ 830 w 888"/>
                    <a:gd name="T21" fmla="*/ 435 h 678"/>
                    <a:gd name="T22" fmla="*/ 888 w 888"/>
                    <a:gd name="T23" fmla="*/ 516 h 678"/>
                    <a:gd name="T24" fmla="*/ 888 w 888"/>
                    <a:gd name="T25" fmla="*/ 408 h 678"/>
                    <a:gd name="T26" fmla="*/ 486 w 888"/>
                    <a:gd name="T27" fmla="*/ 0 h 678"/>
                    <a:gd name="T28" fmla="*/ 458 w 888"/>
                    <a:gd name="T29" fmla="*/ 27 h 678"/>
                    <a:gd name="T30" fmla="*/ 401 w 888"/>
                    <a:gd name="T31" fmla="*/ 27 h 678"/>
                    <a:gd name="T32" fmla="*/ 401 w 888"/>
                    <a:gd name="T33" fmla="*/ 55 h 678"/>
                    <a:gd name="T34" fmla="*/ 286 w 888"/>
                    <a:gd name="T35" fmla="*/ 55 h 678"/>
                    <a:gd name="T36" fmla="*/ 228 w 888"/>
                    <a:gd name="T37" fmla="*/ 136 h 678"/>
                    <a:gd name="T38" fmla="*/ 114 w 888"/>
                    <a:gd name="T39" fmla="*/ 163 h 6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88"/>
                    <a:gd name="T61" fmla="*/ 0 h 678"/>
                    <a:gd name="T62" fmla="*/ 888 w 888"/>
                    <a:gd name="T63" fmla="*/ 678 h 6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88" h="678">
                      <a:moveTo>
                        <a:pt x="114" y="163"/>
                      </a:moveTo>
                      <a:lnTo>
                        <a:pt x="28" y="326"/>
                      </a:lnTo>
                      <a:lnTo>
                        <a:pt x="85" y="380"/>
                      </a:lnTo>
                      <a:lnTo>
                        <a:pt x="0" y="489"/>
                      </a:lnTo>
                      <a:lnTo>
                        <a:pt x="85" y="571"/>
                      </a:lnTo>
                      <a:lnTo>
                        <a:pt x="200" y="571"/>
                      </a:lnTo>
                      <a:lnTo>
                        <a:pt x="372" y="624"/>
                      </a:lnTo>
                      <a:lnTo>
                        <a:pt x="429" y="678"/>
                      </a:lnTo>
                      <a:lnTo>
                        <a:pt x="630" y="624"/>
                      </a:lnTo>
                      <a:lnTo>
                        <a:pt x="716" y="489"/>
                      </a:lnTo>
                      <a:lnTo>
                        <a:pt x="830" y="435"/>
                      </a:lnTo>
                      <a:lnTo>
                        <a:pt x="888" y="516"/>
                      </a:lnTo>
                      <a:lnTo>
                        <a:pt x="888" y="408"/>
                      </a:lnTo>
                      <a:lnTo>
                        <a:pt x="486" y="0"/>
                      </a:lnTo>
                      <a:lnTo>
                        <a:pt x="458" y="27"/>
                      </a:lnTo>
                      <a:lnTo>
                        <a:pt x="401" y="27"/>
                      </a:lnTo>
                      <a:lnTo>
                        <a:pt x="401" y="55"/>
                      </a:lnTo>
                      <a:lnTo>
                        <a:pt x="286" y="55"/>
                      </a:lnTo>
                      <a:lnTo>
                        <a:pt x="228" y="136"/>
                      </a:lnTo>
                      <a:lnTo>
                        <a:pt x="114" y="163"/>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88" name="Group 666"/>
              <p:cNvGrpSpPr>
                <a:grpSpLocks/>
              </p:cNvGrpSpPr>
              <p:nvPr/>
            </p:nvGrpSpPr>
            <p:grpSpPr bwMode="auto">
              <a:xfrm>
                <a:off x="3076" y="3371"/>
                <a:ext cx="947" cy="813"/>
                <a:chOff x="3076" y="3371"/>
                <a:chExt cx="947" cy="813"/>
              </a:xfrm>
            </p:grpSpPr>
            <p:sp>
              <p:nvSpPr>
                <p:cNvPr id="2152" name="Freeform 667"/>
                <p:cNvSpPr>
                  <a:spLocks/>
                </p:cNvSpPr>
                <p:nvPr/>
              </p:nvSpPr>
              <p:spPr bwMode="auto">
                <a:xfrm>
                  <a:off x="3076" y="3371"/>
                  <a:ext cx="947" cy="813"/>
                </a:xfrm>
                <a:custGeom>
                  <a:avLst/>
                  <a:gdLst>
                    <a:gd name="T0" fmla="*/ 115 w 947"/>
                    <a:gd name="T1" fmla="*/ 0 h 813"/>
                    <a:gd name="T2" fmla="*/ 115 w 947"/>
                    <a:gd name="T3" fmla="*/ 26 h 813"/>
                    <a:gd name="T4" fmla="*/ 86 w 947"/>
                    <a:gd name="T5" fmla="*/ 26 h 813"/>
                    <a:gd name="T6" fmla="*/ 0 w 947"/>
                    <a:gd name="T7" fmla="*/ 189 h 813"/>
                    <a:gd name="T8" fmla="*/ 115 w 947"/>
                    <a:gd name="T9" fmla="*/ 189 h 813"/>
                    <a:gd name="T10" fmla="*/ 115 w 947"/>
                    <a:gd name="T11" fmla="*/ 162 h 813"/>
                    <a:gd name="T12" fmla="*/ 173 w 947"/>
                    <a:gd name="T13" fmla="*/ 162 h 813"/>
                    <a:gd name="T14" fmla="*/ 201 w 947"/>
                    <a:gd name="T15" fmla="*/ 135 h 813"/>
                    <a:gd name="T16" fmla="*/ 603 w 947"/>
                    <a:gd name="T17" fmla="*/ 542 h 813"/>
                    <a:gd name="T18" fmla="*/ 603 w 947"/>
                    <a:gd name="T19" fmla="*/ 651 h 813"/>
                    <a:gd name="T20" fmla="*/ 660 w 947"/>
                    <a:gd name="T21" fmla="*/ 597 h 813"/>
                    <a:gd name="T22" fmla="*/ 746 w 947"/>
                    <a:gd name="T23" fmla="*/ 813 h 813"/>
                    <a:gd name="T24" fmla="*/ 890 w 947"/>
                    <a:gd name="T25" fmla="*/ 706 h 813"/>
                    <a:gd name="T26" fmla="*/ 890 w 947"/>
                    <a:gd name="T27" fmla="*/ 624 h 813"/>
                    <a:gd name="T28" fmla="*/ 947 w 947"/>
                    <a:gd name="T29" fmla="*/ 461 h 813"/>
                    <a:gd name="T30" fmla="*/ 832 w 947"/>
                    <a:gd name="T31" fmla="*/ 407 h 813"/>
                    <a:gd name="T32" fmla="*/ 775 w 947"/>
                    <a:gd name="T33" fmla="*/ 325 h 813"/>
                    <a:gd name="T34" fmla="*/ 804 w 947"/>
                    <a:gd name="T35" fmla="*/ 298 h 813"/>
                    <a:gd name="T36" fmla="*/ 804 w 947"/>
                    <a:gd name="T37" fmla="*/ 216 h 813"/>
                    <a:gd name="T38" fmla="*/ 746 w 947"/>
                    <a:gd name="T39" fmla="*/ 189 h 813"/>
                    <a:gd name="T40" fmla="*/ 603 w 947"/>
                    <a:gd name="T41" fmla="*/ 189 h 813"/>
                    <a:gd name="T42" fmla="*/ 603 w 947"/>
                    <a:gd name="T43" fmla="*/ 135 h 813"/>
                    <a:gd name="T44" fmla="*/ 517 w 947"/>
                    <a:gd name="T45" fmla="*/ 107 h 813"/>
                    <a:gd name="T46" fmla="*/ 489 w 947"/>
                    <a:gd name="T47" fmla="*/ 26 h 813"/>
                    <a:gd name="T48" fmla="*/ 431 w 947"/>
                    <a:gd name="T49" fmla="*/ 0 h 813"/>
                    <a:gd name="T50" fmla="*/ 115 w 947"/>
                    <a:gd name="T51" fmla="*/ 0 h 8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7"/>
                    <a:gd name="T79" fmla="*/ 0 h 813"/>
                    <a:gd name="T80" fmla="*/ 947 w 947"/>
                    <a:gd name="T81" fmla="*/ 813 h 8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7" h="813">
                      <a:moveTo>
                        <a:pt x="115" y="0"/>
                      </a:moveTo>
                      <a:lnTo>
                        <a:pt x="115" y="26"/>
                      </a:lnTo>
                      <a:lnTo>
                        <a:pt x="86" y="26"/>
                      </a:lnTo>
                      <a:lnTo>
                        <a:pt x="0" y="189"/>
                      </a:lnTo>
                      <a:lnTo>
                        <a:pt x="115" y="189"/>
                      </a:lnTo>
                      <a:lnTo>
                        <a:pt x="115" y="162"/>
                      </a:lnTo>
                      <a:lnTo>
                        <a:pt x="173" y="162"/>
                      </a:lnTo>
                      <a:lnTo>
                        <a:pt x="201" y="135"/>
                      </a:lnTo>
                      <a:lnTo>
                        <a:pt x="603" y="542"/>
                      </a:lnTo>
                      <a:lnTo>
                        <a:pt x="603" y="651"/>
                      </a:lnTo>
                      <a:lnTo>
                        <a:pt x="660" y="597"/>
                      </a:lnTo>
                      <a:lnTo>
                        <a:pt x="746" y="813"/>
                      </a:lnTo>
                      <a:lnTo>
                        <a:pt x="890" y="706"/>
                      </a:lnTo>
                      <a:lnTo>
                        <a:pt x="890" y="624"/>
                      </a:lnTo>
                      <a:lnTo>
                        <a:pt x="947" y="461"/>
                      </a:lnTo>
                      <a:lnTo>
                        <a:pt x="832" y="407"/>
                      </a:lnTo>
                      <a:lnTo>
                        <a:pt x="775" y="325"/>
                      </a:lnTo>
                      <a:lnTo>
                        <a:pt x="804" y="298"/>
                      </a:lnTo>
                      <a:lnTo>
                        <a:pt x="804" y="216"/>
                      </a:lnTo>
                      <a:lnTo>
                        <a:pt x="746" y="189"/>
                      </a:lnTo>
                      <a:lnTo>
                        <a:pt x="603" y="189"/>
                      </a:lnTo>
                      <a:lnTo>
                        <a:pt x="603" y="135"/>
                      </a:lnTo>
                      <a:lnTo>
                        <a:pt x="517" y="107"/>
                      </a:lnTo>
                      <a:lnTo>
                        <a:pt x="489" y="26"/>
                      </a:lnTo>
                      <a:lnTo>
                        <a:pt x="431" y="0"/>
                      </a:lnTo>
                      <a:lnTo>
                        <a:pt x="115" y="0"/>
                      </a:lnTo>
                      <a:close/>
                    </a:path>
                  </a:pathLst>
                </a:custGeom>
                <a:solidFill>
                  <a:srgbClr val="FF99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3" name="Freeform 668"/>
                <p:cNvSpPr>
                  <a:spLocks/>
                </p:cNvSpPr>
                <p:nvPr/>
              </p:nvSpPr>
              <p:spPr bwMode="auto">
                <a:xfrm>
                  <a:off x="3076" y="3371"/>
                  <a:ext cx="947" cy="813"/>
                </a:xfrm>
                <a:custGeom>
                  <a:avLst/>
                  <a:gdLst>
                    <a:gd name="T0" fmla="*/ 115 w 947"/>
                    <a:gd name="T1" fmla="*/ 0 h 813"/>
                    <a:gd name="T2" fmla="*/ 115 w 947"/>
                    <a:gd name="T3" fmla="*/ 26 h 813"/>
                    <a:gd name="T4" fmla="*/ 86 w 947"/>
                    <a:gd name="T5" fmla="*/ 26 h 813"/>
                    <a:gd name="T6" fmla="*/ 0 w 947"/>
                    <a:gd name="T7" fmla="*/ 189 h 813"/>
                    <a:gd name="T8" fmla="*/ 115 w 947"/>
                    <a:gd name="T9" fmla="*/ 189 h 813"/>
                    <a:gd name="T10" fmla="*/ 115 w 947"/>
                    <a:gd name="T11" fmla="*/ 162 h 813"/>
                    <a:gd name="T12" fmla="*/ 173 w 947"/>
                    <a:gd name="T13" fmla="*/ 162 h 813"/>
                    <a:gd name="T14" fmla="*/ 201 w 947"/>
                    <a:gd name="T15" fmla="*/ 135 h 813"/>
                    <a:gd name="T16" fmla="*/ 603 w 947"/>
                    <a:gd name="T17" fmla="*/ 542 h 813"/>
                    <a:gd name="T18" fmla="*/ 603 w 947"/>
                    <a:gd name="T19" fmla="*/ 651 h 813"/>
                    <a:gd name="T20" fmla="*/ 660 w 947"/>
                    <a:gd name="T21" fmla="*/ 597 h 813"/>
                    <a:gd name="T22" fmla="*/ 746 w 947"/>
                    <a:gd name="T23" fmla="*/ 813 h 813"/>
                    <a:gd name="T24" fmla="*/ 890 w 947"/>
                    <a:gd name="T25" fmla="*/ 706 h 813"/>
                    <a:gd name="T26" fmla="*/ 890 w 947"/>
                    <a:gd name="T27" fmla="*/ 624 h 813"/>
                    <a:gd name="T28" fmla="*/ 947 w 947"/>
                    <a:gd name="T29" fmla="*/ 461 h 813"/>
                    <a:gd name="T30" fmla="*/ 832 w 947"/>
                    <a:gd name="T31" fmla="*/ 407 h 813"/>
                    <a:gd name="T32" fmla="*/ 775 w 947"/>
                    <a:gd name="T33" fmla="*/ 325 h 813"/>
                    <a:gd name="T34" fmla="*/ 804 w 947"/>
                    <a:gd name="T35" fmla="*/ 298 h 813"/>
                    <a:gd name="T36" fmla="*/ 804 w 947"/>
                    <a:gd name="T37" fmla="*/ 216 h 813"/>
                    <a:gd name="T38" fmla="*/ 746 w 947"/>
                    <a:gd name="T39" fmla="*/ 189 h 813"/>
                    <a:gd name="T40" fmla="*/ 603 w 947"/>
                    <a:gd name="T41" fmla="*/ 189 h 813"/>
                    <a:gd name="T42" fmla="*/ 603 w 947"/>
                    <a:gd name="T43" fmla="*/ 135 h 813"/>
                    <a:gd name="T44" fmla="*/ 517 w 947"/>
                    <a:gd name="T45" fmla="*/ 107 h 813"/>
                    <a:gd name="T46" fmla="*/ 489 w 947"/>
                    <a:gd name="T47" fmla="*/ 26 h 813"/>
                    <a:gd name="T48" fmla="*/ 431 w 947"/>
                    <a:gd name="T49" fmla="*/ 0 h 813"/>
                    <a:gd name="T50" fmla="*/ 115 w 947"/>
                    <a:gd name="T51" fmla="*/ 0 h 8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7"/>
                    <a:gd name="T79" fmla="*/ 0 h 813"/>
                    <a:gd name="T80" fmla="*/ 947 w 947"/>
                    <a:gd name="T81" fmla="*/ 813 h 8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7" h="813">
                      <a:moveTo>
                        <a:pt x="115" y="0"/>
                      </a:moveTo>
                      <a:lnTo>
                        <a:pt x="115" y="26"/>
                      </a:lnTo>
                      <a:lnTo>
                        <a:pt x="86" y="26"/>
                      </a:lnTo>
                      <a:lnTo>
                        <a:pt x="0" y="189"/>
                      </a:lnTo>
                      <a:lnTo>
                        <a:pt x="115" y="189"/>
                      </a:lnTo>
                      <a:lnTo>
                        <a:pt x="115" y="162"/>
                      </a:lnTo>
                      <a:lnTo>
                        <a:pt x="173" y="162"/>
                      </a:lnTo>
                      <a:lnTo>
                        <a:pt x="201" y="135"/>
                      </a:lnTo>
                      <a:lnTo>
                        <a:pt x="603" y="542"/>
                      </a:lnTo>
                      <a:lnTo>
                        <a:pt x="603" y="651"/>
                      </a:lnTo>
                      <a:lnTo>
                        <a:pt x="660" y="597"/>
                      </a:lnTo>
                      <a:lnTo>
                        <a:pt x="746" y="813"/>
                      </a:lnTo>
                      <a:lnTo>
                        <a:pt x="890" y="706"/>
                      </a:lnTo>
                      <a:lnTo>
                        <a:pt x="890" y="624"/>
                      </a:lnTo>
                      <a:lnTo>
                        <a:pt x="947" y="461"/>
                      </a:lnTo>
                      <a:lnTo>
                        <a:pt x="832" y="407"/>
                      </a:lnTo>
                      <a:lnTo>
                        <a:pt x="775" y="325"/>
                      </a:lnTo>
                      <a:lnTo>
                        <a:pt x="804" y="298"/>
                      </a:lnTo>
                      <a:lnTo>
                        <a:pt x="804" y="216"/>
                      </a:lnTo>
                      <a:lnTo>
                        <a:pt x="746" y="189"/>
                      </a:lnTo>
                      <a:lnTo>
                        <a:pt x="603" y="189"/>
                      </a:lnTo>
                      <a:lnTo>
                        <a:pt x="603" y="135"/>
                      </a:lnTo>
                      <a:lnTo>
                        <a:pt x="517" y="107"/>
                      </a:lnTo>
                      <a:lnTo>
                        <a:pt x="489" y="26"/>
                      </a:lnTo>
                      <a:lnTo>
                        <a:pt x="431" y="0"/>
                      </a:lnTo>
                      <a:lnTo>
                        <a:pt x="115"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89" name="Group 669"/>
              <p:cNvGrpSpPr>
                <a:grpSpLocks/>
              </p:cNvGrpSpPr>
              <p:nvPr/>
            </p:nvGrpSpPr>
            <p:grpSpPr bwMode="auto">
              <a:xfrm>
                <a:off x="3508" y="3180"/>
                <a:ext cx="344" cy="381"/>
                <a:chOff x="3508" y="3180"/>
                <a:chExt cx="344" cy="381"/>
              </a:xfrm>
            </p:grpSpPr>
            <p:sp>
              <p:nvSpPr>
                <p:cNvPr id="2150" name="Freeform 670"/>
                <p:cNvSpPr>
                  <a:spLocks/>
                </p:cNvSpPr>
                <p:nvPr/>
              </p:nvSpPr>
              <p:spPr bwMode="auto">
                <a:xfrm>
                  <a:off x="3508" y="3180"/>
                  <a:ext cx="344" cy="381"/>
                </a:xfrm>
                <a:custGeom>
                  <a:avLst/>
                  <a:gdLst>
                    <a:gd name="T0" fmla="*/ 0 w 344"/>
                    <a:gd name="T1" fmla="*/ 191 h 381"/>
                    <a:gd name="T2" fmla="*/ 57 w 344"/>
                    <a:gd name="T3" fmla="*/ 217 h 381"/>
                    <a:gd name="T4" fmla="*/ 86 w 344"/>
                    <a:gd name="T5" fmla="*/ 299 h 381"/>
                    <a:gd name="T6" fmla="*/ 172 w 344"/>
                    <a:gd name="T7" fmla="*/ 326 h 381"/>
                    <a:gd name="T8" fmla="*/ 172 w 344"/>
                    <a:gd name="T9" fmla="*/ 381 h 381"/>
                    <a:gd name="T10" fmla="*/ 315 w 344"/>
                    <a:gd name="T11" fmla="*/ 381 h 381"/>
                    <a:gd name="T12" fmla="*/ 344 w 344"/>
                    <a:gd name="T13" fmla="*/ 244 h 381"/>
                    <a:gd name="T14" fmla="*/ 286 w 344"/>
                    <a:gd name="T15" fmla="*/ 217 h 381"/>
                    <a:gd name="T16" fmla="*/ 258 w 344"/>
                    <a:gd name="T17" fmla="*/ 137 h 381"/>
                    <a:gd name="T18" fmla="*/ 258 w 344"/>
                    <a:gd name="T19" fmla="*/ 28 h 381"/>
                    <a:gd name="T20" fmla="*/ 143 w 344"/>
                    <a:gd name="T21" fmla="*/ 0 h 381"/>
                    <a:gd name="T22" fmla="*/ 86 w 344"/>
                    <a:gd name="T23" fmla="*/ 55 h 381"/>
                    <a:gd name="T24" fmla="*/ 0 w 344"/>
                    <a:gd name="T25" fmla="*/ 55 h 381"/>
                    <a:gd name="T26" fmla="*/ 0 w 344"/>
                    <a:gd name="T27" fmla="*/ 191 h 3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4"/>
                    <a:gd name="T43" fmla="*/ 0 h 381"/>
                    <a:gd name="T44" fmla="*/ 344 w 344"/>
                    <a:gd name="T45" fmla="*/ 381 h 3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4" h="381">
                      <a:moveTo>
                        <a:pt x="0" y="191"/>
                      </a:moveTo>
                      <a:lnTo>
                        <a:pt x="57" y="217"/>
                      </a:lnTo>
                      <a:lnTo>
                        <a:pt x="86" y="299"/>
                      </a:lnTo>
                      <a:lnTo>
                        <a:pt x="172" y="326"/>
                      </a:lnTo>
                      <a:lnTo>
                        <a:pt x="172" y="381"/>
                      </a:lnTo>
                      <a:lnTo>
                        <a:pt x="315" y="381"/>
                      </a:lnTo>
                      <a:lnTo>
                        <a:pt x="344" y="244"/>
                      </a:lnTo>
                      <a:lnTo>
                        <a:pt x="286" y="217"/>
                      </a:lnTo>
                      <a:lnTo>
                        <a:pt x="258" y="137"/>
                      </a:lnTo>
                      <a:lnTo>
                        <a:pt x="258" y="28"/>
                      </a:lnTo>
                      <a:lnTo>
                        <a:pt x="143" y="0"/>
                      </a:lnTo>
                      <a:lnTo>
                        <a:pt x="86" y="55"/>
                      </a:lnTo>
                      <a:lnTo>
                        <a:pt x="0" y="55"/>
                      </a:lnTo>
                      <a:lnTo>
                        <a:pt x="0" y="191"/>
                      </a:lnTo>
                      <a:close/>
                    </a:path>
                  </a:pathLst>
                </a:custGeom>
                <a:solidFill>
                  <a:srgbClr val="FF99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1" name="Freeform 671"/>
                <p:cNvSpPr>
                  <a:spLocks/>
                </p:cNvSpPr>
                <p:nvPr/>
              </p:nvSpPr>
              <p:spPr bwMode="auto">
                <a:xfrm>
                  <a:off x="3508" y="3180"/>
                  <a:ext cx="344" cy="381"/>
                </a:xfrm>
                <a:custGeom>
                  <a:avLst/>
                  <a:gdLst>
                    <a:gd name="T0" fmla="*/ 0 w 344"/>
                    <a:gd name="T1" fmla="*/ 191 h 381"/>
                    <a:gd name="T2" fmla="*/ 57 w 344"/>
                    <a:gd name="T3" fmla="*/ 217 h 381"/>
                    <a:gd name="T4" fmla="*/ 86 w 344"/>
                    <a:gd name="T5" fmla="*/ 299 h 381"/>
                    <a:gd name="T6" fmla="*/ 172 w 344"/>
                    <a:gd name="T7" fmla="*/ 326 h 381"/>
                    <a:gd name="T8" fmla="*/ 172 w 344"/>
                    <a:gd name="T9" fmla="*/ 381 h 381"/>
                    <a:gd name="T10" fmla="*/ 315 w 344"/>
                    <a:gd name="T11" fmla="*/ 381 h 381"/>
                    <a:gd name="T12" fmla="*/ 344 w 344"/>
                    <a:gd name="T13" fmla="*/ 244 h 381"/>
                    <a:gd name="T14" fmla="*/ 286 w 344"/>
                    <a:gd name="T15" fmla="*/ 217 h 381"/>
                    <a:gd name="T16" fmla="*/ 258 w 344"/>
                    <a:gd name="T17" fmla="*/ 137 h 381"/>
                    <a:gd name="T18" fmla="*/ 258 w 344"/>
                    <a:gd name="T19" fmla="*/ 28 h 381"/>
                    <a:gd name="T20" fmla="*/ 143 w 344"/>
                    <a:gd name="T21" fmla="*/ 0 h 381"/>
                    <a:gd name="T22" fmla="*/ 86 w 344"/>
                    <a:gd name="T23" fmla="*/ 55 h 381"/>
                    <a:gd name="T24" fmla="*/ 0 w 344"/>
                    <a:gd name="T25" fmla="*/ 55 h 381"/>
                    <a:gd name="T26" fmla="*/ 0 w 344"/>
                    <a:gd name="T27" fmla="*/ 191 h 3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4"/>
                    <a:gd name="T43" fmla="*/ 0 h 381"/>
                    <a:gd name="T44" fmla="*/ 344 w 344"/>
                    <a:gd name="T45" fmla="*/ 381 h 3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4" h="381">
                      <a:moveTo>
                        <a:pt x="0" y="191"/>
                      </a:moveTo>
                      <a:lnTo>
                        <a:pt x="57" y="217"/>
                      </a:lnTo>
                      <a:lnTo>
                        <a:pt x="86" y="299"/>
                      </a:lnTo>
                      <a:lnTo>
                        <a:pt x="172" y="326"/>
                      </a:lnTo>
                      <a:lnTo>
                        <a:pt x="172" y="381"/>
                      </a:lnTo>
                      <a:lnTo>
                        <a:pt x="315" y="381"/>
                      </a:lnTo>
                      <a:lnTo>
                        <a:pt x="344" y="244"/>
                      </a:lnTo>
                      <a:lnTo>
                        <a:pt x="286" y="217"/>
                      </a:lnTo>
                      <a:lnTo>
                        <a:pt x="258" y="137"/>
                      </a:lnTo>
                      <a:lnTo>
                        <a:pt x="258" y="28"/>
                      </a:lnTo>
                      <a:lnTo>
                        <a:pt x="143" y="0"/>
                      </a:lnTo>
                      <a:lnTo>
                        <a:pt x="86" y="55"/>
                      </a:lnTo>
                      <a:lnTo>
                        <a:pt x="0" y="55"/>
                      </a:lnTo>
                      <a:lnTo>
                        <a:pt x="0" y="191"/>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90" name="Rectangle 672"/>
              <p:cNvSpPr>
                <a:spLocks noChangeArrowheads="1"/>
              </p:cNvSpPr>
              <p:nvPr/>
            </p:nvSpPr>
            <p:spPr bwMode="auto">
              <a:xfrm>
                <a:off x="2779" y="3390"/>
                <a:ext cx="10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1" name="Rectangle 673"/>
              <p:cNvSpPr>
                <a:spLocks noChangeArrowheads="1"/>
              </p:cNvSpPr>
              <p:nvPr/>
            </p:nvSpPr>
            <p:spPr bwMode="auto">
              <a:xfrm>
                <a:off x="2779" y="3449"/>
                <a:ext cx="29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MARTIN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2" name="Rectangle 674"/>
              <p:cNvSpPr>
                <a:spLocks noChangeArrowheads="1"/>
              </p:cNvSpPr>
              <p:nvPr/>
            </p:nvSpPr>
            <p:spPr bwMode="auto">
              <a:xfrm>
                <a:off x="3059" y="3046"/>
                <a:ext cx="4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ASCENSION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3" name="Rectangle 675"/>
              <p:cNvSpPr>
                <a:spLocks noChangeArrowheads="1"/>
              </p:cNvSpPr>
              <p:nvPr/>
            </p:nvSpPr>
            <p:spPr bwMode="auto">
              <a:xfrm>
                <a:off x="3453" y="3103"/>
                <a:ext cx="2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SAINT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4" name="Rectangle 676"/>
              <p:cNvSpPr>
                <a:spLocks noChangeArrowheads="1"/>
              </p:cNvSpPr>
              <p:nvPr/>
            </p:nvSpPr>
            <p:spPr bwMode="auto">
              <a:xfrm>
                <a:off x="3451" y="3155"/>
                <a:ext cx="19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JOHN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5" name="Rectangle 677"/>
              <p:cNvSpPr>
                <a:spLocks noChangeArrowheads="1"/>
              </p:cNvSpPr>
              <p:nvPr/>
            </p:nvSpPr>
            <p:spPr bwMode="auto">
              <a:xfrm>
                <a:off x="3549" y="3272"/>
                <a:ext cx="2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SAINT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6" name="Rectangle 678"/>
              <p:cNvSpPr>
                <a:spLocks noChangeArrowheads="1"/>
              </p:cNvSpPr>
              <p:nvPr/>
            </p:nvSpPr>
            <p:spPr bwMode="auto">
              <a:xfrm>
                <a:off x="3547" y="3323"/>
                <a:ext cx="31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CHARLES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7" name="Rectangle 679"/>
              <p:cNvSpPr>
                <a:spLocks noChangeArrowheads="1"/>
              </p:cNvSpPr>
              <p:nvPr/>
            </p:nvSpPr>
            <p:spPr bwMode="auto">
              <a:xfrm>
                <a:off x="3492" y="3438"/>
                <a:ext cx="3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L</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8" name="Rectangle 680"/>
              <p:cNvSpPr>
                <a:spLocks noChangeArrowheads="1"/>
              </p:cNvSpPr>
              <p:nvPr/>
            </p:nvSpPr>
            <p:spPr bwMode="auto">
              <a:xfrm>
                <a:off x="3523" y="3498"/>
                <a:ext cx="5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9" name="Rectangle 681"/>
              <p:cNvSpPr>
                <a:spLocks noChangeArrowheads="1"/>
              </p:cNvSpPr>
              <p:nvPr/>
            </p:nvSpPr>
            <p:spPr bwMode="auto">
              <a:xfrm>
                <a:off x="3574" y="3555"/>
                <a:ext cx="4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F</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0" name="Rectangle 682"/>
              <p:cNvSpPr>
                <a:spLocks noChangeArrowheads="1"/>
              </p:cNvSpPr>
              <p:nvPr/>
            </p:nvSpPr>
            <p:spPr bwMode="auto">
              <a:xfrm>
                <a:off x="3602" y="3613"/>
                <a:ext cx="5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1" name="Rectangle 683"/>
              <p:cNvSpPr>
                <a:spLocks noChangeArrowheads="1"/>
              </p:cNvSpPr>
              <p:nvPr/>
            </p:nvSpPr>
            <p:spPr bwMode="auto">
              <a:xfrm>
                <a:off x="3644" y="3671"/>
                <a:ext cx="5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U</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2" name="Rectangle 684"/>
              <p:cNvSpPr>
                <a:spLocks noChangeArrowheads="1"/>
              </p:cNvSpPr>
              <p:nvPr/>
            </p:nvSpPr>
            <p:spPr bwMode="auto">
              <a:xfrm>
                <a:off x="3672" y="3734"/>
                <a:ext cx="4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3" name="Rectangle 685"/>
              <p:cNvSpPr>
                <a:spLocks noChangeArrowheads="1"/>
              </p:cNvSpPr>
              <p:nvPr/>
            </p:nvSpPr>
            <p:spPr bwMode="auto">
              <a:xfrm>
                <a:off x="3714" y="3790"/>
                <a:ext cx="4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4" name="Rectangle 686"/>
              <p:cNvSpPr>
                <a:spLocks noChangeArrowheads="1"/>
              </p:cNvSpPr>
              <p:nvPr/>
            </p:nvSpPr>
            <p:spPr bwMode="auto">
              <a:xfrm>
                <a:off x="3752" y="3848"/>
                <a:ext cx="54"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5" name="Rectangle 687"/>
              <p:cNvSpPr>
                <a:spLocks noChangeArrowheads="1"/>
              </p:cNvSpPr>
              <p:nvPr/>
            </p:nvSpPr>
            <p:spPr bwMode="auto">
              <a:xfrm>
                <a:off x="3806" y="3905"/>
                <a:ext cx="4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6" name="Rectangle 688"/>
              <p:cNvSpPr>
                <a:spLocks noChangeArrowheads="1"/>
              </p:cNvSpPr>
              <p:nvPr/>
            </p:nvSpPr>
            <p:spPr bwMode="auto">
              <a:xfrm>
                <a:off x="3041" y="3819"/>
                <a:ext cx="48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TERREBONNE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7" name="Rectangle 689"/>
              <p:cNvSpPr>
                <a:spLocks noChangeArrowheads="1"/>
              </p:cNvSpPr>
              <p:nvPr/>
            </p:nvSpPr>
            <p:spPr bwMode="auto">
              <a:xfrm>
                <a:off x="2866" y="3301"/>
                <a:ext cx="49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ASSUMPTION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8" name="Rectangle 690"/>
              <p:cNvSpPr>
                <a:spLocks noChangeArrowheads="1"/>
              </p:cNvSpPr>
              <p:nvPr/>
            </p:nvSpPr>
            <p:spPr bwMode="auto">
              <a:xfrm>
                <a:off x="3184" y="3192"/>
                <a:ext cx="10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9" name="Rectangle 691"/>
              <p:cNvSpPr>
                <a:spLocks noChangeArrowheads="1"/>
              </p:cNvSpPr>
              <p:nvPr/>
            </p:nvSpPr>
            <p:spPr bwMode="auto">
              <a:xfrm>
                <a:off x="3184" y="3250"/>
                <a:ext cx="25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JAM 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10" name="Group 692"/>
              <p:cNvGrpSpPr>
                <a:grpSpLocks/>
              </p:cNvGrpSpPr>
              <p:nvPr/>
            </p:nvGrpSpPr>
            <p:grpSpPr bwMode="auto">
              <a:xfrm>
                <a:off x="3393" y="2936"/>
                <a:ext cx="343" cy="436"/>
                <a:chOff x="3393" y="2936"/>
                <a:chExt cx="343" cy="436"/>
              </a:xfrm>
            </p:grpSpPr>
            <p:sp>
              <p:nvSpPr>
                <p:cNvPr id="2148" name="Freeform 693"/>
                <p:cNvSpPr>
                  <a:spLocks/>
                </p:cNvSpPr>
                <p:nvPr/>
              </p:nvSpPr>
              <p:spPr bwMode="auto">
                <a:xfrm>
                  <a:off x="3393" y="2936"/>
                  <a:ext cx="343" cy="436"/>
                </a:xfrm>
                <a:custGeom>
                  <a:avLst/>
                  <a:gdLst>
                    <a:gd name="T0" fmla="*/ 28 w 343"/>
                    <a:gd name="T1" fmla="*/ 109 h 436"/>
                    <a:gd name="T2" fmla="*/ 28 w 343"/>
                    <a:gd name="T3" fmla="*/ 164 h 436"/>
                    <a:gd name="T4" fmla="*/ 0 w 343"/>
                    <a:gd name="T5" fmla="*/ 300 h 436"/>
                    <a:gd name="T6" fmla="*/ 28 w 343"/>
                    <a:gd name="T7" fmla="*/ 436 h 436"/>
                    <a:gd name="T8" fmla="*/ 114 w 343"/>
                    <a:gd name="T9" fmla="*/ 436 h 436"/>
                    <a:gd name="T10" fmla="*/ 114 w 343"/>
                    <a:gd name="T11" fmla="*/ 300 h 436"/>
                    <a:gd name="T12" fmla="*/ 201 w 343"/>
                    <a:gd name="T13" fmla="*/ 300 h 436"/>
                    <a:gd name="T14" fmla="*/ 258 w 343"/>
                    <a:gd name="T15" fmla="*/ 245 h 436"/>
                    <a:gd name="T16" fmla="*/ 229 w 343"/>
                    <a:gd name="T17" fmla="*/ 164 h 436"/>
                    <a:gd name="T18" fmla="*/ 229 w 343"/>
                    <a:gd name="T19" fmla="*/ 109 h 436"/>
                    <a:gd name="T20" fmla="*/ 343 w 343"/>
                    <a:gd name="T21" fmla="*/ 27 h 436"/>
                    <a:gd name="T22" fmla="*/ 258 w 343"/>
                    <a:gd name="T23" fmla="*/ 0 h 436"/>
                    <a:gd name="T24" fmla="*/ 172 w 343"/>
                    <a:gd name="T25" fmla="*/ 136 h 436"/>
                    <a:gd name="T26" fmla="*/ 114 w 343"/>
                    <a:gd name="T27" fmla="*/ 136 h 436"/>
                    <a:gd name="T28" fmla="*/ 86 w 343"/>
                    <a:gd name="T29" fmla="*/ 109 h 436"/>
                    <a:gd name="T30" fmla="*/ 28 w 343"/>
                    <a:gd name="T31" fmla="*/ 109 h 4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3"/>
                    <a:gd name="T49" fmla="*/ 0 h 436"/>
                    <a:gd name="T50" fmla="*/ 343 w 343"/>
                    <a:gd name="T51" fmla="*/ 436 h 4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3" h="436">
                      <a:moveTo>
                        <a:pt x="28" y="109"/>
                      </a:moveTo>
                      <a:lnTo>
                        <a:pt x="28" y="164"/>
                      </a:lnTo>
                      <a:lnTo>
                        <a:pt x="0" y="300"/>
                      </a:lnTo>
                      <a:lnTo>
                        <a:pt x="28" y="436"/>
                      </a:lnTo>
                      <a:lnTo>
                        <a:pt x="114" y="436"/>
                      </a:lnTo>
                      <a:lnTo>
                        <a:pt x="114" y="300"/>
                      </a:lnTo>
                      <a:lnTo>
                        <a:pt x="201" y="300"/>
                      </a:lnTo>
                      <a:lnTo>
                        <a:pt x="258" y="245"/>
                      </a:lnTo>
                      <a:lnTo>
                        <a:pt x="229" y="164"/>
                      </a:lnTo>
                      <a:lnTo>
                        <a:pt x="229" y="109"/>
                      </a:lnTo>
                      <a:lnTo>
                        <a:pt x="343" y="27"/>
                      </a:lnTo>
                      <a:lnTo>
                        <a:pt x="258" y="0"/>
                      </a:lnTo>
                      <a:lnTo>
                        <a:pt x="172" y="136"/>
                      </a:lnTo>
                      <a:lnTo>
                        <a:pt x="114" y="136"/>
                      </a:lnTo>
                      <a:lnTo>
                        <a:pt x="86" y="109"/>
                      </a:lnTo>
                      <a:lnTo>
                        <a:pt x="28" y="109"/>
                      </a:lnTo>
                      <a:close/>
                    </a:path>
                  </a:pathLst>
                </a:custGeom>
                <a:solidFill>
                  <a:srgbClr val="FF99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9" name="Freeform 694"/>
                <p:cNvSpPr>
                  <a:spLocks/>
                </p:cNvSpPr>
                <p:nvPr/>
              </p:nvSpPr>
              <p:spPr bwMode="auto">
                <a:xfrm>
                  <a:off x="3393" y="2936"/>
                  <a:ext cx="343" cy="436"/>
                </a:xfrm>
                <a:custGeom>
                  <a:avLst/>
                  <a:gdLst>
                    <a:gd name="T0" fmla="*/ 28 w 343"/>
                    <a:gd name="T1" fmla="*/ 109 h 436"/>
                    <a:gd name="T2" fmla="*/ 28 w 343"/>
                    <a:gd name="T3" fmla="*/ 164 h 436"/>
                    <a:gd name="T4" fmla="*/ 0 w 343"/>
                    <a:gd name="T5" fmla="*/ 300 h 436"/>
                    <a:gd name="T6" fmla="*/ 28 w 343"/>
                    <a:gd name="T7" fmla="*/ 436 h 436"/>
                    <a:gd name="T8" fmla="*/ 114 w 343"/>
                    <a:gd name="T9" fmla="*/ 436 h 436"/>
                    <a:gd name="T10" fmla="*/ 114 w 343"/>
                    <a:gd name="T11" fmla="*/ 300 h 436"/>
                    <a:gd name="T12" fmla="*/ 201 w 343"/>
                    <a:gd name="T13" fmla="*/ 300 h 436"/>
                    <a:gd name="T14" fmla="*/ 258 w 343"/>
                    <a:gd name="T15" fmla="*/ 245 h 436"/>
                    <a:gd name="T16" fmla="*/ 229 w 343"/>
                    <a:gd name="T17" fmla="*/ 164 h 436"/>
                    <a:gd name="T18" fmla="*/ 229 w 343"/>
                    <a:gd name="T19" fmla="*/ 109 h 436"/>
                    <a:gd name="T20" fmla="*/ 343 w 343"/>
                    <a:gd name="T21" fmla="*/ 27 h 436"/>
                    <a:gd name="T22" fmla="*/ 258 w 343"/>
                    <a:gd name="T23" fmla="*/ 0 h 436"/>
                    <a:gd name="T24" fmla="*/ 172 w 343"/>
                    <a:gd name="T25" fmla="*/ 136 h 436"/>
                    <a:gd name="T26" fmla="*/ 114 w 343"/>
                    <a:gd name="T27" fmla="*/ 136 h 436"/>
                    <a:gd name="T28" fmla="*/ 86 w 343"/>
                    <a:gd name="T29" fmla="*/ 109 h 436"/>
                    <a:gd name="T30" fmla="*/ 28 w 343"/>
                    <a:gd name="T31" fmla="*/ 109 h 4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3"/>
                    <a:gd name="T49" fmla="*/ 0 h 436"/>
                    <a:gd name="T50" fmla="*/ 343 w 343"/>
                    <a:gd name="T51" fmla="*/ 436 h 4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3" h="436">
                      <a:moveTo>
                        <a:pt x="28" y="109"/>
                      </a:moveTo>
                      <a:lnTo>
                        <a:pt x="28" y="164"/>
                      </a:lnTo>
                      <a:lnTo>
                        <a:pt x="0" y="300"/>
                      </a:lnTo>
                      <a:lnTo>
                        <a:pt x="28" y="436"/>
                      </a:lnTo>
                      <a:lnTo>
                        <a:pt x="114" y="436"/>
                      </a:lnTo>
                      <a:lnTo>
                        <a:pt x="114" y="300"/>
                      </a:lnTo>
                      <a:lnTo>
                        <a:pt x="201" y="300"/>
                      </a:lnTo>
                      <a:lnTo>
                        <a:pt x="258" y="245"/>
                      </a:lnTo>
                      <a:lnTo>
                        <a:pt x="229" y="164"/>
                      </a:lnTo>
                      <a:lnTo>
                        <a:pt x="229" y="109"/>
                      </a:lnTo>
                      <a:lnTo>
                        <a:pt x="343" y="27"/>
                      </a:lnTo>
                      <a:lnTo>
                        <a:pt x="258" y="0"/>
                      </a:lnTo>
                      <a:lnTo>
                        <a:pt x="172" y="136"/>
                      </a:lnTo>
                      <a:lnTo>
                        <a:pt x="114" y="136"/>
                      </a:lnTo>
                      <a:lnTo>
                        <a:pt x="86" y="109"/>
                      </a:lnTo>
                      <a:lnTo>
                        <a:pt x="28" y="109"/>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11" name="Group 695"/>
              <p:cNvGrpSpPr>
                <a:grpSpLocks/>
              </p:cNvGrpSpPr>
              <p:nvPr/>
            </p:nvGrpSpPr>
            <p:grpSpPr bwMode="auto">
              <a:xfrm>
                <a:off x="3101" y="3103"/>
                <a:ext cx="317" cy="271"/>
                <a:chOff x="3101" y="3103"/>
                <a:chExt cx="317" cy="271"/>
              </a:xfrm>
            </p:grpSpPr>
            <p:sp>
              <p:nvSpPr>
                <p:cNvPr id="2146" name="Freeform 696"/>
                <p:cNvSpPr>
                  <a:spLocks/>
                </p:cNvSpPr>
                <p:nvPr/>
              </p:nvSpPr>
              <p:spPr bwMode="auto">
                <a:xfrm>
                  <a:off x="3101" y="3103"/>
                  <a:ext cx="317" cy="271"/>
                </a:xfrm>
                <a:custGeom>
                  <a:avLst/>
                  <a:gdLst>
                    <a:gd name="T0" fmla="*/ 317 w 317"/>
                    <a:gd name="T1" fmla="*/ 0 h 271"/>
                    <a:gd name="T2" fmla="*/ 58 w 317"/>
                    <a:gd name="T3" fmla="*/ 54 h 271"/>
                    <a:gd name="T4" fmla="*/ 0 w 317"/>
                    <a:gd name="T5" fmla="*/ 108 h 271"/>
                    <a:gd name="T6" fmla="*/ 0 w 317"/>
                    <a:gd name="T7" fmla="*/ 135 h 271"/>
                    <a:gd name="T8" fmla="*/ 29 w 317"/>
                    <a:gd name="T9" fmla="*/ 135 h 271"/>
                    <a:gd name="T10" fmla="*/ 29 w 317"/>
                    <a:gd name="T11" fmla="*/ 190 h 271"/>
                    <a:gd name="T12" fmla="*/ 58 w 317"/>
                    <a:gd name="T13" fmla="*/ 190 h 271"/>
                    <a:gd name="T14" fmla="*/ 58 w 317"/>
                    <a:gd name="T15" fmla="*/ 244 h 271"/>
                    <a:gd name="T16" fmla="*/ 87 w 317"/>
                    <a:gd name="T17" fmla="*/ 244 h 271"/>
                    <a:gd name="T18" fmla="*/ 87 w 317"/>
                    <a:gd name="T19" fmla="*/ 271 h 271"/>
                    <a:gd name="T20" fmla="*/ 317 w 317"/>
                    <a:gd name="T21" fmla="*/ 271 h 271"/>
                    <a:gd name="T22" fmla="*/ 288 w 317"/>
                    <a:gd name="T23" fmla="*/ 135 h 271"/>
                    <a:gd name="T24" fmla="*/ 317 w 317"/>
                    <a:gd name="T25" fmla="*/ 0 h 2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7"/>
                    <a:gd name="T40" fmla="*/ 0 h 271"/>
                    <a:gd name="T41" fmla="*/ 317 w 317"/>
                    <a:gd name="T42" fmla="*/ 271 h 2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7" h="271">
                      <a:moveTo>
                        <a:pt x="317" y="0"/>
                      </a:moveTo>
                      <a:lnTo>
                        <a:pt x="58" y="54"/>
                      </a:lnTo>
                      <a:lnTo>
                        <a:pt x="0" y="108"/>
                      </a:lnTo>
                      <a:lnTo>
                        <a:pt x="0" y="135"/>
                      </a:lnTo>
                      <a:lnTo>
                        <a:pt x="29" y="135"/>
                      </a:lnTo>
                      <a:lnTo>
                        <a:pt x="29" y="190"/>
                      </a:lnTo>
                      <a:lnTo>
                        <a:pt x="58" y="190"/>
                      </a:lnTo>
                      <a:lnTo>
                        <a:pt x="58" y="244"/>
                      </a:lnTo>
                      <a:lnTo>
                        <a:pt x="87" y="244"/>
                      </a:lnTo>
                      <a:lnTo>
                        <a:pt x="87" y="271"/>
                      </a:lnTo>
                      <a:lnTo>
                        <a:pt x="317" y="271"/>
                      </a:lnTo>
                      <a:lnTo>
                        <a:pt x="288" y="135"/>
                      </a:lnTo>
                      <a:lnTo>
                        <a:pt x="317" y="0"/>
                      </a:lnTo>
                      <a:close/>
                    </a:path>
                  </a:pathLst>
                </a:custGeom>
                <a:solidFill>
                  <a:srgbClr val="FF99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7" name="Freeform 697"/>
                <p:cNvSpPr>
                  <a:spLocks/>
                </p:cNvSpPr>
                <p:nvPr/>
              </p:nvSpPr>
              <p:spPr bwMode="auto">
                <a:xfrm>
                  <a:off x="3101" y="3103"/>
                  <a:ext cx="317" cy="271"/>
                </a:xfrm>
                <a:custGeom>
                  <a:avLst/>
                  <a:gdLst>
                    <a:gd name="T0" fmla="*/ 317 w 317"/>
                    <a:gd name="T1" fmla="*/ 0 h 271"/>
                    <a:gd name="T2" fmla="*/ 58 w 317"/>
                    <a:gd name="T3" fmla="*/ 54 h 271"/>
                    <a:gd name="T4" fmla="*/ 0 w 317"/>
                    <a:gd name="T5" fmla="*/ 108 h 271"/>
                    <a:gd name="T6" fmla="*/ 0 w 317"/>
                    <a:gd name="T7" fmla="*/ 135 h 271"/>
                    <a:gd name="T8" fmla="*/ 29 w 317"/>
                    <a:gd name="T9" fmla="*/ 135 h 271"/>
                    <a:gd name="T10" fmla="*/ 29 w 317"/>
                    <a:gd name="T11" fmla="*/ 190 h 271"/>
                    <a:gd name="T12" fmla="*/ 58 w 317"/>
                    <a:gd name="T13" fmla="*/ 190 h 271"/>
                    <a:gd name="T14" fmla="*/ 58 w 317"/>
                    <a:gd name="T15" fmla="*/ 244 h 271"/>
                    <a:gd name="T16" fmla="*/ 87 w 317"/>
                    <a:gd name="T17" fmla="*/ 244 h 271"/>
                    <a:gd name="T18" fmla="*/ 87 w 317"/>
                    <a:gd name="T19" fmla="*/ 271 h 271"/>
                    <a:gd name="T20" fmla="*/ 317 w 317"/>
                    <a:gd name="T21" fmla="*/ 271 h 271"/>
                    <a:gd name="T22" fmla="*/ 288 w 317"/>
                    <a:gd name="T23" fmla="*/ 135 h 271"/>
                    <a:gd name="T24" fmla="*/ 317 w 317"/>
                    <a:gd name="T25" fmla="*/ 0 h 2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7"/>
                    <a:gd name="T40" fmla="*/ 0 h 271"/>
                    <a:gd name="T41" fmla="*/ 317 w 317"/>
                    <a:gd name="T42" fmla="*/ 271 h 2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7" h="271">
                      <a:moveTo>
                        <a:pt x="317" y="0"/>
                      </a:moveTo>
                      <a:lnTo>
                        <a:pt x="58" y="54"/>
                      </a:lnTo>
                      <a:lnTo>
                        <a:pt x="0" y="108"/>
                      </a:lnTo>
                      <a:lnTo>
                        <a:pt x="0" y="135"/>
                      </a:lnTo>
                      <a:lnTo>
                        <a:pt x="29" y="135"/>
                      </a:lnTo>
                      <a:lnTo>
                        <a:pt x="29" y="190"/>
                      </a:lnTo>
                      <a:lnTo>
                        <a:pt x="58" y="190"/>
                      </a:lnTo>
                      <a:lnTo>
                        <a:pt x="58" y="244"/>
                      </a:lnTo>
                      <a:lnTo>
                        <a:pt x="87" y="244"/>
                      </a:lnTo>
                      <a:lnTo>
                        <a:pt x="87" y="271"/>
                      </a:lnTo>
                      <a:lnTo>
                        <a:pt x="317" y="271"/>
                      </a:lnTo>
                      <a:lnTo>
                        <a:pt x="288" y="135"/>
                      </a:lnTo>
                      <a:lnTo>
                        <a:pt x="317" y="0"/>
                      </a:lnTo>
                    </a:path>
                  </a:pathLst>
                </a:custGeom>
                <a:noFill/>
                <a:ln w="9525"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12" name="Group 698"/>
              <p:cNvGrpSpPr>
                <a:grpSpLocks/>
              </p:cNvGrpSpPr>
              <p:nvPr/>
            </p:nvGrpSpPr>
            <p:grpSpPr bwMode="auto">
              <a:xfrm>
                <a:off x="2818" y="3209"/>
                <a:ext cx="373" cy="434"/>
                <a:chOff x="2818" y="3209"/>
                <a:chExt cx="373" cy="434"/>
              </a:xfrm>
            </p:grpSpPr>
            <p:sp>
              <p:nvSpPr>
                <p:cNvPr id="2144" name="Freeform 699"/>
                <p:cNvSpPr>
                  <a:spLocks/>
                </p:cNvSpPr>
                <p:nvPr/>
              </p:nvSpPr>
              <p:spPr bwMode="auto">
                <a:xfrm>
                  <a:off x="2818" y="3209"/>
                  <a:ext cx="373" cy="434"/>
                </a:xfrm>
                <a:custGeom>
                  <a:avLst/>
                  <a:gdLst>
                    <a:gd name="T0" fmla="*/ 58 w 373"/>
                    <a:gd name="T1" fmla="*/ 27 h 434"/>
                    <a:gd name="T2" fmla="*/ 0 w 373"/>
                    <a:gd name="T3" fmla="*/ 108 h 434"/>
                    <a:gd name="T4" fmla="*/ 86 w 373"/>
                    <a:gd name="T5" fmla="*/ 216 h 434"/>
                    <a:gd name="T6" fmla="*/ 172 w 373"/>
                    <a:gd name="T7" fmla="*/ 243 h 434"/>
                    <a:gd name="T8" fmla="*/ 172 w 373"/>
                    <a:gd name="T9" fmla="*/ 351 h 434"/>
                    <a:gd name="T10" fmla="*/ 203 w 373"/>
                    <a:gd name="T11" fmla="*/ 434 h 434"/>
                    <a:gd name="T12" fmla="*/ 262 w 373"/>
                    <a:gd name="T13" fmla="*/ 352 h 434"/>
                    <a:gd name="T14" fmla="*/ 344 w 373"/>
                    <a:gd name="T15" fmla="*/ 189 h 434"/>
                    <a:gd name="T16" fmla="*/ 373 w 373"/>
                    <a:gd name="T17" fmla="*/ 189 h 434"/>
                    <a:gd name="T18" fmla="*/ 373 w 373"/>
                    <a:gd name="T19" fmla="*/ 135 h 434"/>
                    <a:gd name="T20" fmla="*/ 344 w 373"/>
                    <a:gd name="T21" fmla="*/ 135 h 434"/>
                    <a:gd name="T22" fmla="*/ 344 w 373"/>
                    <a:gd name="T23" fmla="*/ 81 h 434"/>
                    <a:gd name="T24" fmla="*/ 316 w 373"/>
                    <a:gd name="T25" fmla="*/ 81 h 434"/>
                    <a:gd name="T26" fmla="*/ 316 w 373"/>
                    <a:gd name="T27" fmla="*/ 27 h 434"/>
                    <a:gd name="T28" fmla="*/ 287 w 373"/>
                    <a:gd name="T29" fmla="*/ 27 h 434"/>
                    <a:gd name="T30" fmla="*/ 287 w 373"/>
                    <a:gd name="T31" fmla="*/ 0 h 434"/>
                    <a:gd name="T32" fmla="*/ 144 w 373"/>
                    <a:gd name="T33" fmla="*/ 0 h 434"/>
                    <a:gd name="T34" fmla="*/ 58 w 373"/>
                    <a:gd name="T35" fmla="*/ 27 h 4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
                    <a:gd name="T55" fmla="*/ 0 h 434"/>
                    <a:gd name="T56" fmla="*/ 373 w 373"/>
                    <a:gd name="T57" fmla="*/ 434 h 4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 h="434">
                      <a:moveTo>
                        <a:pt x="58" y="27"/>
                      </a:moveTo>
                      <a:lnTo>
                        <a:pt x="0" y="108"/>
                      </a:lnTo>
                      <a:lnTo>
                        <a:pt x="86" y="216"/>
                      </a:lnTo>
                      <a:lnTo>
                        <a:pt x="172" y="243"/>
                      </a:lnTo>
                      <a:lnTo>
                        <a:pt x="172" y="351"/>
                      </a:lnTo>
                      <a:lnTo>
                        <a:pt x="203" y="434"/>
                      </a:lnTo>
                      <a:lnTo>
                        <a:pt x="262" y="352"/>
                      </a:lnTo>
                      <a:lnTo>
                        <a:pt x="344" y="189"/>
                      </a:lnTo>
                      <a:lnTo>
                        <a:pt x="373" y="189"/>
                      </a:lnTo>
                      <a:lnTo>
                        <a:pt x="373" y="135"/>
                      </a:lnTo>
                      <a:lnTo>
                        <a:pt x="344" y="135"/>
                      </a:lnTo>
                      <a:lnTo>
                        <a:pt x="344" y="81"/>
                      </a:lnTo>
                      <a:lnTo>
                        <a:pt x="316" y="81"/>
                      </a:lnTo>
                      <a:lnTo>
                        <a:pt x="316" y="27"/>
                      </a:lnTo>
                      <a:lnTo>
                        <a:pt x="287" y="27"/>
                      </a:lnTo>
                      <a:lnTo>
                        <a:pt x="287" y="0"/>
                      </a:lnTo>
                      <a:lnTo>
                        <a:pt x="144" y="0"/>
                      </a:lnTo>
                      <a:lnTo>
                        <a:pt x="58" y="27"/>
                      </a:lnTo>
                      <a:close/>
                    </a:path>
                  </a:pathLst>
                </a:custGeom>
                <a:solidFill>
                  <a:srgbClr val="FF99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5" name="Freeform 700"/>
                <p:cNvSpPr>
                  <a:spLocks/>
                </p:cNvSpPr>
                <p:nvPr/>
              </p:nvSpPr>
              <p:spPr bwMode="auto">
                <a:xfrm>
                  <a:off x="2818" y="3209"/>
                  <a:ext cx="373" cy="434"/>
                </a:xfrm>
                <a:custGeom>
                  <a:avLst/>
                  <a:gdLst>
                    <a:gd name="T0" fmla="*/ 58 w 373"/>
                    <a:gd name="T1" fmla="*/ 27 h 434"/>
                    <a:gd name="T2" fmla="*/ 0 w 373"/>
                    <a:gd name="T3" fmla="*/ 108 h 434"/>
                    <a:gd name="T4" fmla="*/ 86 w 373"/>
                    <a:gd name="T5" fmla="*/ 216 h 434"/>
                    <a:gd name="T6" fmla="*/ 172 w 373"/>
                    <a:gd name="T7" fmla="*/ 243 h 434"/>
                    <a:gd name="T8" fmla="*/ 172 w 373"/>
                    <a:gd name="T9" fmla="*/ 351 h 434"/>
                    <a:gd name="T10" fmla="*/ 203 w 373"/>
                    <a:gd name="T11" fmla="*/ 434 h 434"/>
                    <a:gd name="T12" fmla="*/ 262 w 373"/>
                    <a:gd name="T13" fmla="*/ 352 h 434"/>
                    <a:gd name="T14" fmla="*/ 344 w 373"/>
                    <a:gd name="T15" fmla="*/ 189 h 434"/>
                    <a:gd name="T16" fmla="*/ 373 w 373"/>
                    <a:gd name="T17" fmla="*/ 189 h 434"/>
                    <a:gd name="T18" fmla="*/ 373 w 373"/>
                    <a:gd name="T19" fmla="*/ 135 h 434"/>
                    <a:gd name="T20" fmla="*/ 344 w 373"/>
                    <a:gd name="T21" fmla="*/ 135 h 434"/>
                    <a:gd name="T22" fmla="*/ 344 w 373"/>
                    <a:gd name="T23" fmla="*/ 81 h 434"/>
                    <a:gd name="T24" fmla="*/ 316 w 373"/>
                    <a:gd name="T25" fmla="*/ 81 h 434"/>
                    <a:gd name="T26" fmla="*/ 316 w 373"/>
                    <a:gd name="T27" fmla="*/ 27 h 434"/>
                    <a:gd name="T28" fmla="*/ 287 w 373"/>
                    <a:gd name="T29" fmla="*/ 27 h 434"/>
                    <a:gd name="T30" fmla="*/ 287 w 373"/>
                    <a:gd name="T31" fmla="*/ 0 h 434"/>
                    <a:gd name="T32" fmla="*/ 144 w 373"/>
                    <a:gd name="T33" fmla="*/ 0 h 434"/>
                    <a:gd name="T34" fmla="*/ 58 w 373"/>
                    <a:gd name="T35" fmla="*/ 27 h 4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
                    <a:gd name="T55" fmla="*/ 0 h 434"/>
                    <a:gd name="T56" fmla="*/ 373 w 373"/>
                    <a:gd name="T57" fmla="*/ 434 h 4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 h="434">
                      <a:moveTo>
                        <a:pt x="58" y="27"/>
                      </a:moveTo>
                      <a:lnTo>
                        <a:pt x="0" y="108"/>
                      </a:lnTo>
                      <a:lnTo>
                        <a:pt x="86" y="216"/>
                      </a:lnTo>
                      <a:lnTo>
                        <a:pt x="172" y="243"/>
                      </a:lnTo>
                      <a:lnTo>
                        <a:pt x="172" y="351"/>
                      </a:lnTo>
                      <a:lnTo>
                        <a:pt x="203" y="434"/>
                      </a:lnTo>
                      <a:lnTo>
                        <a:pt x="262" y="352"/>
                      </a:lnTo>
                      <a:lnTo>
                        <a:pt x="344" y="189"/>
                      </a:lnTo>
                      <a:lnTo>
                        <a:pt x="373" y="189"/>
                      </a:lnTo>
                      <a:lnTo>
                        <a:pt x="373" y="135"/>
                      </a:lnTo>
                      <a:lnTo>
                        <a:pt x="344" y="135"/>
                      </a:lnTo>
                      <a:lnTo>
                        <a:pt x="344" y="81"/>
                      </a:lnTo>
                      <a:lnTo>
                        <a:pt x="316" y="81"/>
                      </a:lnTo>
                      <a:lnTo>
                        <a:pt x="316" y="27"/>
                      </a:lnTo>
                      <a:lnTo>
                        <a:pt x="287" y="27"/>
                      </a:lnTo>
                      <a:lnTo>
                        <a:pt x="287" y="0"/>
                      </a:lnTo>
                      <a:lnTo>
                        <a:pt x="144" y="0"/>
                      </a:lnTo>
                      <a:lnTo>
                        <a:pt x="58" y="27"/>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13" name="Group 701"/>
              <p:cNvGrpSpPr>
                <a:grpSpLocks/>
              </p:cNvGrpSpPr>
              <p:nvPr/>
            </p:nvGrpSpPr>
            <p:grpSpPr bwMode="auto">
              <a:xfrm>
                <a:off x="2792" y="3506"/>
                <a:ext cx="888" cy="678"/>
                <a:chOff x="2792" y="3506"/>
                <a:chExt cx="888" cy="678"/>
              </a:xfrm>
            </p:grpSpPr>
            <p:sp>
              <p:nvSpPr>
                <p:cNvPr id="2142" name="Freeform 702"/>
                <p:cNvSpPr>
                  <a:spLocks/>
                </p:cNvSpPr>
                <p:nvPr/>
              </p:nvSpPr>
              <p:spPr bwMode="auto">
                <a:xfrm>
                  <a:off x="2792" y="3506"/>
                  <a:ext cx="888" cy="678"/>
                </a:xfrm>
                <a:custGeom>
                  <a:avLst/>
                  <a:gdLst>
                    <a:gd name="T0" fmla="*/ 114 w 888"/>
                    <a:gd name="T1" fmla="*/ 163 h 678"/>
                    <a:gd name="T2" fmla="*/ 28 w 888"/>
                    <a:gd name="T3" fmla="*/ 326 h 678"/>
                    <a:gd name="T4" fmla="*/ 85 w 888"/>
                    <a:gd name="T5" fmla="*/ 380 h 678"/>
                    <a:gd name="T6" fmla="*/ 0 w 888"/>
                    <a:gd name="T7" fmla="*/ 489 h 678"/>
                    <a:gd name="T8" fmla="*/ 85 w 888"/>
                    <a:gd name="T9" fmla="*/ 571 h 678"/>
                    <a:gd name="T10" fmla="*/ 200 w 888"/>
                    <a:gd name="T11" fmla="*/ 571 h 678"/>
                    <a:gd name="T12" fmla="*/ 372 w 888"/>
                    <a:gd name="T13" fmla="*/ 624 h 678"/>
                    <a:gd name="T14" fmla="*/ 429 w 888"/>
                    <a:gd name="T15" fmla="*/ 678 h 678"/>
                    <a:gd name="T16" fmla="*/ 630 w 888"/>
                    <a:gd name="T17" fmla="*/ 624 h 678"/>
                    <a:gd name="T18" fmla="*/ 716 w 888"/>
                    <a:gd name="T19" fmla="*/ 489 h 678"/>
                    <a:gd name="T20" fmla="*/ 830 w 888"/>
                    <a:gd name="T21" fmla="*/ 435 h 678"/>
                    <a:gd name="T22" fmla="*/ 888 w 888"/>
                    <a:gd name="T23" fmla="*/ 516 h 678"/>
                    <a:gd name="T24" fmla="*/ 888 w 888"/>
                    <a:gd name="T25" fmla="*/ 408 h 678"/>
                    <a:gd name="T26" fmla="*/ 486 w 888"/>
                    <a:gd name="T27" fmla="*/ 0 h 678"/>
                    <a:gd name="T28" fmla="*/ 458 w 888"/>
                    <a:gd name="T29" fmla="*/ 27 h 678"/>
                    <a:gd name="T30" fmla="*/ 401 w 888"/>
                    <a:gd name="T31" fmla="*/ 27 h 678"/>
                    <a:gd name="T32" fmla="*/ 401 w 888"/>
                    <a:gd name="T33" fmla="*/ 55 h 678"/>
                    <a:gd name="T34" fmla="*/ 286 w 888"/>
                    <a:gd name="T35" fmla="*/ 55 h 678"/>
                    <a:gd name="T36" fmla="*/ 228 w 888"/>
                    <a:gd name="T37" fmla="*/ 136 h 678"/>
                    <a:gd name="T38" fmla="*/ 114 w 888"/>
                    <a:gd name="T39" fmla="*/ 163 h 6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88"/>
                    <a:gd name="T61" fmla="*/ 0 h 678"/>
                    <a:gd name="T62" fmla="*/ 888 w 888"/>
                    <a:gd name="T63" fmla="*/ 678 h 6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88" h="678">
                      <a:moveTo>
                        <a:pt x="114" y="163"/>
                      </a:moveTo>
                      <a:lnTo>
                        <a:pt x="28" y="326"/>
                      </a:lnTo>
                      <a:lnTo>
                        <a:pt x="85" y="380"/>
                      </a:lnTo>
                      <a:lnTo>
                        <a:pt x="0" y="489"/>
                      </a:lnTo>
                      <a:lnTo>
                        <a:pt x="85" y="571"/>
                      </a:lnTo>
                      <a:lnTo>
                        <a:pt x="200" y="571"/>
                      </a:lnTo>
                      <a:lnTo>
                        <a:pt x="372" y="624"/>
                      </a:lnTo>
                      <a:lnTo>
                        <a:pt x="429" y="678"/>
                      </a:lnTo>
                      <a:lnTo>
                        <a:pt x="630" y="624"/>
                      </a:lnTo>
                      <a:lnTo>
                        <a:pt x="716" y="489"/>
                      </a:lnTo>
                      <a:lnTo>
                        <a:pt x="830" y="435"/>
                      </a:lnTo>
                      <a:lnTo>
                        <a:pt x="888" y="516"/>
                      </a:lnTo>
                      <a:lnTo>
                        <a:pt x="888" y="408"/>
                      </a:lnTo>
                      <a:lnTo>
                        <a:pt x="486" y="0"/>
                      </a:lnTo>
                      <a:lnTo>
                        <a:pt x="458" y="27"/>
                      </a:lnTo>
                      <a:lnTo>
                        <a:pt x="401" y="27"/>
                      </a:lnTo>
                      <a:lnTo>
                        <a:pt x="401" y="55"/>
                      </a:lnTo>
                      <a:lnTo>
                        <a:pt x="286" y="55"/>
                      </a:lnTo>
                      <a:lnTo>
                        <a:pt x="228" y="136"/>
                      </a:lnTo>
                      <a:lnTo>
                        <a:pt x="114" y="163"/>
                      </a:lnTo>
                      <a:close/>
                    </a:path>
                  </a:pathLst>
                </a:custGeom>
                <a:solidFill>
                  <a:srgbClr val="FF99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3" name="Freeform 703"/>
                <p:cNvSpPr>
                  <a:spLocks/>
                </p:cNvSpPr>
                <p:nvPr/>
              </p:nvSpPr>
              <p:spPr bwMode="auto">
                <a:xfrm>
                  <a:off x="2792" y="3506"/>
                  <a:ext cx="888" cy="678"/>
                </a:xfrm>
                <a:custGeom>
                  <a:avLst/>
                  <a:gdLst>
                    <a:gd name="T0" fmla="*/ 114 w 888"/>
                    <a:gd name="T1" fmla="*/ 163 h 678"/>
                    <a:gd name="T2" fmla="*/ 28 w 888"/>
                    <a:gd name="T3" fmla="*/ 326 h 678"/>
                    <a:gd name="T4" fmla="*/ 85 w 888"/>
                    <a:gd name="T5" fmla="*/ 380 h 678"/>
                    <a:gd name="T6" fmla="*/ 0 w 888"/>
                    <a:gd name="T7" fmla="*/ 489 h 678"/>
                    <a:gd name="T8" fmla="*/ 85 w 888"/>
                    <a:gd name="T9" fmla="*/ 571 h 678"/>
                    <a:gd name="T10" fmla="*/ 200 w 888"/>
                    <a:gd name="T11" fmla="*/ 571 h 678"/>
                    <a:gd name="T12" fmla="*/ 372 w 888"/>
                    <a:gd name="T13" fmla="*/ 624 h 678"/>
                    <a:gd name="T14" fmla="*/ 429 w 888"/>
                    <a:gd name="T15" fmla="*/ 678 h 678"/>
                    <a:gd name="T16" fmla="*/ 630 w 888"/>
                    <a:gd name="T17" fmla="*/ 624 h 678"/>
                    <a:gd name="T18" fmla="*/ 716 w 888"/>
                    <a:gd name="T19" fmla="*/ 489 h 678"/>
                    <a:gd name="T20" fmla="*/ 830 w 888"/>
                    <a:gd name="T21" fmla="*/ 435 h 678"/>
                    <a:gd name="T22" fmla="*/ 888 w 888"/>
                    <a:gd name="T23" fmla="*/ 516 h 678"/>
                    <a:gd name="T24" fmla="*/ 888 w 888"/>
                    <a:gd name="T25" fmla="*/ 408 h 678"/>
                    <a:gd name="T26" fmla="*/ 486 w 888"/>
                    <a:gd name="T27" fmla="*/ 0 h 678"/>
                    <a:gd name="T28" fmla="*/ 458 w 888"/>
                    <a:gd name="T29" fmla="*/ 27 h 678"/>
                    <a:gd name="T30" fmla="*/ 401 w 888"/>
                    <a:gd name="T31" fmla="*/ 27 h 678"/>
                    <a:gd name="T32" fmla="*/ 401 w 888"/>
                    <a:gd name="T33" fmla="*/ 55 h 678"/>
                    <a:gd name="T34" fmla="*/ 286 w 888"/>
                    <a:gd name="T35" fmla="*/ 55 h 678"/>
                    <a:gd name="T36" fmla="*/ 228 w 888"/>
                    <a:gd name="T37" fmla="*/ 136 h 678"/>
                    <a:gd name="T38" fmla="*/ 114 w 888"/>
                    <a:gd name="T39" fmla="*/ 163 h 6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88"/>
                    <a:gd name="T61" fmla="*/ 0 h 678"/>
                    <a:gd name="T62" fmla="*/ 888 w 888"/>
                    <a:gd name="T63" fmla="*/ 678 h 6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88" h="678">
                      <a:moveTo>
                        <a:pt x="114" y="163"/>
                      </a:moveTo>
                      <a:lnTo>
                        <a:pt x="28" y="326"/>
                      </a:lnTo>
                      <a:lnTo>
                        <a:pt x="85" y="380"/>
                      </a:lnTo>
                      <a:lnTo>
                        <a:pt x="0" y="489"/>
                      </a:lnTo>
                      <a:lnTo>
                        <a:pt x="85" y="571"/>
                      </a:lnTo>
                      <a:lnTo>
                        <a:pt x="200" y="571"/>
                      </a:lnTo>
                      <a:lnTo>
                        <a:pt x="372" y="624"/>
                      </a:lnTo>
                      <a:lnTo>
                        <a:pt x="429" y="678"/>
                      </a:lnTo>
                      <a:lnTo>
                        <a:pt x="630" y="624"/>
                      </a:lnTo>
                      <a:lnTo>
                        <a:pt x="716" y="489"/>
                      </a:lnTo>
                      <a:lnTo>
                        <a:pt x="830" y="435"/>
                      </a:lnTo>
                      <a:lnTo>
                        <a:pt x="888" y="516"/>
                      </a:lnTo>
                      <a:lnTo>
                        <a:pt x="888" y="408"/>
                      </a:lnTo>
                      <a:lnTo>
                        <a:pt x="486" y="0"/>
                      </a:lnTo>
                      <a:lnTo>
                        <a:pt x="458" y="27"/>
                      </a:lnTo>
                      <a:lnTo>
                        <a:pt x="401" y="27"/>
                      </a:lnTo>
                      <a:lnTo>
                        <a:pt x="401" y="55"/>
                      </a:lnTo>
                      <a:lnTo>
                        <a:pt x="286" y="55"/>
                      </a:lnTo>
                      <a:lnTo>
                        <a:pt x="228" y="136"/>
                      </a:lnTo>
                      <a:lnTo>
                        <a:pt x="114" y="163"/>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14" name="Group 704"/>
              <p:cNvGrpSpPr>
                <a:grpSpLocks/>
              </p:cNvGrpSpPr>
              <p:nvPr/>
            </p:nvGrpSpPr>
            <p:grpSpPr bwMode="auto">
              <a:xfrm>
                <a:off x="3076" y="3371"/>
                <a:ext cx="947" cy="813"/>
                <a:chOff x="3076" y="3371"/>
                <a:chExt cx="947" cy="813"/>
              </a:xfrm>
            </p:grpSpPr>
            <p:sp>
              <p:nvSpPr>
                <p:cNvPr id="2140" name="Freeform 705"/>
                <p:cNvSpPr>
                  <a:spLocks/>
                </p:cNvSpPr>
                <p:nvPr/>
              </p:nvSpPr>
              <p:spPr bwMode="auto">
                <a:xfrm>
                  <a:off x="3076" y="3371"/>
                  <a:ext cx="947" cy="813"/>
                </a:xfrm>
                <a:custGeom>
                  <a:avLst/>
                  <a:gdLst>
                    <a:gd name="T0" fmla="*/ 115 w 947"/>
                    <a:gd name="T1" fmla="*/ 0 h 813"/>
                    <a:gd name="T2" fmla="*/ 115 w 947"/>
                    <a:gd name="T3" fmla="*/ 26 h 813"/>
                    <a:gd name="T4" fmla="*/ 86 w 947"/>
                    <a:gd name="T5" fmla="*/ 26 h 813"/>
                    <a:gd name="T6" fmla="*/ 0 w 947"/>
                    <a:gd name="T7" fmla="*/ 189 h 813"/>
                    <a:gd name="T8" fmla="*/ 115 w 947"/>
                    <a:gd name="T9" fmla="*/ 189 h 813"/>
                    <a:gd name="T10" fmla="*/ 115 w 947"/>
                    <a:gd name="T11" fmla="*/ 162 h 813"/>
                    <a:gd name="T12" fmla="*/ 173 w 947"/>
                    <a:gd name="T13" fmla="*/ 162 h 813"/>
                    <a:gd name="T14" fmla="*/ 201 w 947"/>
                    <a:gd name="T15" fmla="*/ 135 h 813"/>
                    <a:gd name="T16" fmla="*/ 603 w 947"/>
                    <a:gd name="T17" fmla="*/ 542 h 813"/>
                    <a:gd name="T18" fmla="*/ 603 w 947"/>
                    <a:gd name="T19" fmla="*/ 651 h 813"/>
                    <a:gd name="T20" fmla="*/ 660 w 947"/>
                    <a:gd name="T21" fmla="*/ 597 h 813"/>
                    <a:gd name="T22" fmla="*/ 746 w 947"/>
                    <a:gd name="T23" fmla="*/ 813 h 813"/>
                    <a:gd name="T24" fmla="*/ 890 w 947"/>
                    <a:gd name="T25" fmla="*/ 706 h 813"/>
                    <a:gd name="T26" fmla="*/ 890 w 947"/>
                    <a:gd name="T27" fmla="*/ 624 h 813"/>
                    <a:gd name="T28" fmla="*/ 947 w 947"/>
                    <a:gd name="T29" fmla="*/ 461 h 813"/>
                    <a:gd name="T30" fmla="*/ 832 w 947"/>
                    <a:gd name="T31" fmla="*/ 407 h 813"/>
                    <a:gd name="T32" fmla="*/ 775 w 947"/>
                    <a:gd name="T33" fmla="*/ 325 h 813"/>
                    <a:gd name="T34" fmla="*/ 804 w 947"/>
                    <a:gd name="T35" fmla="*/ 298 h 813"/>
                    <a:gd name="T36" fmla="*/ 804 w 947"/>
                    <a:gd name="T37" fmla="*/ 216 h 813"/>
                    <a:gd name="T38" fmla="*/ 746 w 947"/>
                    <a:gd name="T39" fmla="*/ 189 h 813"/>
                    <a:gd name="T40" fmla="*/ 603 w 947"/>
                    <a:gd name="T41" fmla="*/ 189 h 813"/>
                    <a:gd name="T42" fmla="*/ 603 w 947"/>
                    <a:gd name="T43" fmla="*/ 135 h 813"/>
                    <a:gd name="T44" fmla="*/ 517 w 947"/>
                    <a:gd name="T45" fmla="*/ 107 h 813"/>
                    <a:gd name="T46" fmla="*/ 489 w 947"/>
                    <a:gd name="T47" fmla="*/ 26 h 813"/>
                    <a:gd name="T48" fmla="*/ 431 w 947"/>
                    <a:gd name="T49" fmla="*/ 0 h 813"/>
                    <a:gd name="T50" fmla="*/ 115 w 947"/>
                    <a:gd name="T51" fmla="*/ 0 h 8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7"/>
                    <a:gd name="T79" fmla="*/ 0 h 813"/>
                    <a:gd name="T80" fmla="*/ 947 w 947"/>
                    <a:gd name="T81" fmla="*/ 813 h 8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7" h="813">
                      <a:moveTo>
                        <a:pt x="115" y="0"/>
                      </a:moveTo>
                      <a:lnTo>
                        <a:pt x="115" y="26"/>
                      </a:lnTo>
                      <a:lnTo>
                        <a:pt x="86" y="26"/>
                      </a:lnTo>
                      <a:lnTo>
                        <a:pt x="0" y="189"/>
                      </a:lnTo>
                      <a:lnTo>
                        <a:pt x="115" y="189"/>
                      </a:lnTo>
                      <a:lnTo>
                        <a:pt x="115" y="162"/>
                      </a:lnTo>
                      <a:lnTo>
                        <a:pt x="173" y="162"/>
                      </a:lnTo>
                      <a:lnTo>
                        <a:pt x="201" y="135"/>
                      </a:lnTo>
                      <a:lnTo>
                        <a:pt x="603" y="542"/>
                      </a:lnTo>
                      <a:lnTo>
                        <a:pt x="603" y="651"/>
                      </a:lnTo>
                      <a:lnTo>
                        <a:pt x="660" y="597"/>
                      </a:lnTo>
                      <a:lnTo>
                        <a:pt x="746" y="813"/>
                      </a:lnTo>
                      <a:lnTo>
                        <a:pt x="890" y="706"/>
                      </a:lnTo>
                      <a:lnTo>
                        <a:pt x="890" y="624"/>
                      </a:lnTo>
                      <a:lnTo>
                        <a:pt x="947" y="461"/>
                      </a:lnTo>
                      <a:lnTo>
                        <a:pt x="832" y="407"/>
                      </a:lnTo>
                      <a:lnTo>
                        <a:pt x="775" y="325"/>
                      </a:lnTo>
                      <a:lnTo>
                        <a:pt x="804" y="298"/>
                      </a:lnTo>
                      <a:lnTo>
                        <a:pt x="804" y="216"/>
                      </a:lnTo>
                      <a:lnTo>
                        <a:pt x="746" y="189"/>
                      </a:lnTo>
                      <a:lnTo>
                        <a:pt x="603" y="189"/>
                      </a:lnTo>
                      <a:lnTo>
                        <a:pt x="603" y="135"/>
                      </a:lnTo>
                      <a:lnTo>
                        <a:pt x="517" y="107"/>
                      </a:lnTo>
                      <a:lnTo>
                        <a:pt x="489" y="26"/>
                      </a:lnTo>
                      <a:lnTo>
                        <a:pt x="431" y="0"/>
                      </a:lnTo>
                      <a:lnTo>
                        <a:pt x="115" y="0"/>
                      </a:lnTo>
                      <a:close/>
                    </a:path>
                  </a:pathLst>
                </a:custGeom>
                <a:solidFill>
                  <a:srgbClr val="FF99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1" name="Freeform 706"/>
                <p:cNvSpPr>
                  <a:spLocks/>
                </p:cNvSpPr>
                <p:nvPr/>
              </p:nvSpPr>
              <p:spPr bwMode="auto">
                <a:xfrm>
                  <a:off x="3076" y="3371"/>
                  <a:ext cx="947" cy="813"/>
                </a:xfrm>
                <a:custGeom>
                  <a:avLst/>
                  <a:gdLst>
                    <a:gd name="T0" fmla="*/ 115 w 947"/>
                    <a:gd name="T1" fmla="*/ 0 h 813"/>
                    <a:gd name="T2" fmla="*/ 115 w 947"/>
                    <a:gd name="T3" fmla="*/ 26 h 813"/>
                    <a:gd name="T4" fmla="*/ 86 w 947"/>
                    <a:gd name="T5" fmla="*/ 26 h 813"/>
                    <a:gd name="T6" fmla="*/ 0 w 947"/>
                    <a:gd name="T7" fmla="*/ 189 h 813"/>
                    <a:gd name="T8" fmla="*/ 115 w 947"/>
                    <a:gd name="T9" fmla="*/ 189 h 813"/>
                    <a:gd name="T10" fmla="*/ 115 w 947"/>
                    <a:gd name="T11" fmla="*/ 162 h 813"/>
                    <a:gd name="T12" fmla="*/ 173 w 947"/>
                    <a:gd name="T13" fmla="*/ 162 h 813"/>
                    <a:gd name="T14" fmla="*/ 201 w 947"/>
                    <a:gd name="T15" fmla="*/ 135 h 813"/>
                    <a:gd name="T16" fmla="*/ 603 w 947"/>
                    <a:gd name="T17" fmla="*/ 542 h 813"/>
                    <a:gd name="T18" fmla="*/ 603 w 947"/>
                    <a:gd name="T19" fmla="*/ 651 h 813"/>
                    <a:gd name="T20" fmla="*/ 660 w 947"/>
                    <a:gd name="T21" fmla="*/ 597 h 813"/>
                    <a:gd name="T22" fmla="*/ 746 w 947"/>
                    <a:gd name="T23" fmla="*/ 813 h 813"/>
                    <a:gd name="T24" fmla="*/ 890 w 947"/>
                    <a:gd name="T25" fmla="*/ 706 h 813"/>
                    <a:gd name="T26" fmla="*/ 890 w 947"/>
                    <a:gd name="T27" fmla="*/ 624 h 813"/>
                    <a:gd name="T28" fmla="*/ 947 w 947"/>
                    <a:gd name="T29" fmla="*/ 461 h 813"/>
                    <a:gd name="T30" fmla="*/ 832 w 947"/>
                    <a:gd name="T31" fmla="*/ 407 h 813"/>
                    <a:gd name="T32" fmla="*/ 775 w 947"/>
                    <a:gd name="T33" fmla="*/ 325 h 813"/>
                    <a:gd name="T34" fmla="*/ 804 w 947"/>
                    <a:gd name="T35" fmla="*/ 298 h 813"/>
                    <a:gd name="T36" fmla="*/ 804 w 947"/>
                    <a:gd name="T37" fmla="*/ 216 h 813"/>
                    <a:gd name="T38" fmla="*/ 746 w 947"/>
                    <a:gd name="T39" fmla="*/ 189 h 813"/>
                    <a:gd name="T40" fmla="*/ 603 w 947"/>
                    <a:gd name="T41" fmla="*/ 189 h 813"/>
                    <a:gd name="T42" fmla="*/ 603 w 947"/>
                    <a:gd name="T43" fmla="*/ 135 h 813"/>
                    <a:gd name="T44" fmla="*/ 517 w 947"/>
                    <a:gd name="T45" fmla="*/ 107 h 813"/>
                    <a:gd name="T46" fmla="*/ 489 w 947"/>
                    <a:gd name="T47" fmla="*/ 26 h 813"/>
                    <a:gd name="T48" fmla="*/ 431 w 947"/>
                    <a:gd name="T49" fmla="*/ 0 h 813"/>
                    <a:gd name="T50" fmla="*/ 115 w 947"/>
                    <a:gd name="T51" fmla="*/ 0 h 8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7"/>
                    <a:gd name="T79" fmla="*/ 0 h 813"/>
                    <a:gd name="T80" fmla="*/ 947 w 947"/>
                    <a:gd name="T81" fmla="*/ 813 h 8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7" h="813">
                      <a:moveTo>
                        <a:pt x="115" y="0"/>
                      </a:moveTo>
                      <a:lnTo>
                        <a:pt x="115" y="26"/>
                      </a:lnTo>
                      <a:lnTo>
                        <a:pt x="86" y="26"/>
                      </a:lnTo>
                      <a:lnTo>
                        <a:pt x="0" y="189"/>
                      </a:lnTo>
                      <a:lnTo>
                        <a:pt x="115" y="189"/>
                      </a:lnTo>
                      <a:lnTo>
                        <a:pt x="115" y="162"/>
                      </a:lnTo>
                      <a:lnTo>
                        <a:pt x="173" y="162"/>
                      </a:lnTo>
                      <a:lnTo>
                        <a:pt x="201" y="135"/>
                      </a:lnTo>
                      <a:lnTo>
                        <a:pt x="603" y="542"/>
                      </a:lnTo>
                      <a:lnTo>
                        <a:pt x="603" y="651"/>
                      </a:lnTo>
                      <a:lnTo>
                        <a:pt x="660" y="597"/>
                      </a:lnTo>
                      <a:lnTo>
                        <a:pt x="746" y="813"/>
                      </a:lnTo>
                      <a:lnTo>
                        <a:pt x="890" y="706"/>
                      </a:lnTo>
                      <a:lnTo>
                        <a:pt x="890" y="624"/>
                      </a:lnTo>
                      <a:lnTo>
                        <a:pt x="947" y="461"/>
                      </a:lnTo>
                      <a:lnTo>
                        <a:pt x="832" y="407"/>
                      </a:lnTo>
                      <a:lnTo>
                        <a:pt x="775" y="325"/>
                      </a:lnTo>
                      <a:lnTo>
                        <a:pt x="804" y="298"/>
                      </a:lnTo>
                      <a:lnTo>
                        <a:pt x="804" y="216"/>
                      </a:lnTo>
                      <a:lnTo>
                        <a:pt x="746" y="189"/>
                      </a:lnTo>
                      <a:lnTo>
                        <a:pt x="603" y="189"/>
                      </a:lnTo>
                      <a:lnTo>
                        <a:pt x="603" y="135"/>
                      </a:lnTo>
                      <a:lnTo>
                        <a:pt x="517" y="107"/>
                      </a:lnTo>
                      <a:lnTo>
                        <a:pt x="489" y="26"/>
                      </a:lnTo>
                      <a:lnTo>
                        <a:pt x="431" y="0"/>
                      </a:lnTo>
                      <a:lnTo>
                        <a:pt x="115" y="0"/>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15" name="Group 707"/>
              <p:cNvGrpSpPr>
                <a:grpSpLocks/>
              </p:cNvGrpSpPr>
              <p:nvPr/>
            </p:nvGrpSpPr>
            <p:grpSpPr bwMode="auto">
              <a:xfrm>
                <a:off x="3508" y="3180"/>
                <a:ext cx="344" cy="381"/>
                <a:chOff x="3508" y="3180"/>
                <a:chExt cx="344" cy="381"/>
              </a:xfrm>
            </p:grpSpPr>
            <p:sp>
              <p:nvSpPr>
                <p:cNvPr id="2138" name="Freeform 708"/>
                <p:cNvSpPr>
                  <a:spLocks/>
                </p:cNvSpPr>
                <p:nvPr/>
              </p:nvSpPr>
              <p:spPr bwMode="auto">
                <a:xfrm>
                  <a:off x="3508" y="3180"/>
                  <a:ext cx="344" cy="381"/>
                </a:xfrm>
                <a:custGeom>
                  <a:avLst/>
                  <a:gdLst>
                    <a:gd name="T0" fmla="*/ 0 w 344"/>
                    <a:gd name="T1" fmla="*/ 191 h 381"/>
                    <a:gd name="T2" fmla="*/ 57 w 344"/>
                    <a:gd name="T3" fmla="*/ 217 h 381"/>
                    <a:gd name="T4" fmla="*/ 86 w 344"/>
                    <a:gd name="T5" fmla="*/ 299 h 381"/>
                    <a:gd name="T6" fmla="*/ 172 w 344"/>
                    <a:gd name="T7" fmla="*/ 326 h 381"/>
                    <a:gd name="T8" fmla="*/ 172 w 344"/>
                    <a:gd name="T9" fmla="*/ 381 h 381"/>
                    <a:gd name="T10" fmla="*/ 315 w 344"/>
                    <a:gd name="T11" fmla="*/ 381 h 381"/>
                    <a:gd name="T12" fmla="*/ 344 w 344"/>
                    <a:gd name="T13" fmla="*/ 244 h 381"/>
                    <a:gd name="T14" fmla="*/ 286 w 344"/>
                    <a:gd name="T15" fmla="*/ 217 h 381"/>
                    <a:gd name="T16" fmla="*/ 258 w 344"/>
                    <a:gd name="T17" fmla="*/ 137 h 381"/>
                    <a:gd name="T18" fmla="*/ 258 w 344"/>
                    <a:gd name="T19" fmla="*/ 28 h 381"/>
                    <a:gd name="T20" fmla="*/ 143 w 344"/>
                    <a:gd name="T21" fmla="*/ 0 h 381"/>
                    <a:gd name="T22" fmla="*/ 86 w 344"/>
                    <a:gd name="T23" fmla="*/ 55 h 381"/>
                    <a:gd name="T24" fmla="*/ 0 w 344"/>
                    <a:gd name="T25" fmla="*/ 55 h 381"/>
                    <a:gd name="T26" fmla="*/ 0 w 344"/>
                    <a:gd name="T27" fmla="*/ 191 h 3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4"/>
                    <a:gd name="T43" fmla="*/ 0 h 381"/>
                    <a:gd name="T44" fmla="*/ 344 w 344"/>
                    <a:gd name="T45" fmla="*/ 381 h 3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4" h="381">
                      <a:moveTo>
                        <a:pt x="0" y="191"/>
                      </a:moveTo>
                      <a:lnTo>
                        <a:pt x="57" y="217"/>
                      </a:lnTo>
                      <a:lnTo>
                        <a:pt x="86" y="299"/>
                      </a:lnTo>
                      <a:lnTo>
                        <a:pt x="172" y="326"/>
                      </a:lnTo>
                      <a:lnTo>
                        <a:pt x="172" y="381"/>
                      </a:lnTo>
                      <a:lnTo>
                        <a:pt x="315" y="381"/>
                      </a:lnTo>
                      <a:lnTo>
                        <a:pt x="344" y="244"/>
                      </a:lnTo>
                      <a:lnTo>
                        <a:pt x="286" y="217"/>
                      </a:lnTo>
                      <a:lnTo>
                        <a:pt x="258" y="137"/>
                      </a:lnTo>
                      <a:lnTo>
                        <a:pt x="258" y="28"/>
                      </a:lnTo>
                      <a:lnTo>
                        <a:pt x="143" y="0"/>
                      </a:lnTo>
                      <a:lnTo>
                        <a:pt x="86" y="55"/>
                      </a:lnTo>
                      <a:lnTo>
                        <a:pt x="0" y="55"/>
                      </a:lnTo>
                      <a:lnTo>
                        <a:pt x="0" y="191"/>
                      </a:lnTo>
                      <a:close/>
                    </a:path>
                  </a:pathLst>
                </a:custGeom>
                <a:solidFill>
                  <a:srgbClr val="FF99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9" name="Freeform 709"/>
                <p:cNvSpPr>
                  <a:spLocks/>
                </p:cNvSpPr>
                <p:nvPr/>
              </p:nvSpPr>
              <p:spPr bwMode="auto">
                <a:xfrm>
                  <a:off x="3508" y="3180"/>
                  <a:ext cx="344" cy="381"/>
                </a:xfrm>
                <a:custGeom>
                  <a:avLst/>
                  <a:gdLst>
                    <a:gd name="T0" fmla="*/ 0 w 344"/>
                    <a:gd name="T1" fmla="*/ 191 h 381"/>
                    <a:gd name="T2" fmla="*/ 57 w 344"/>
                    <a:gd name="T3" fmla="*/ 217 h 381"/>
                    <a:gd name="T4" fmla="*/ 86 w 344"/>
                    <a:gd name="T5" fmla="*/ 299 h 381"/>
                    <a:gd name="T6" fmla="*/ 172 w 344"/>
                    <a:gd name="T7" fmla="*/ 326 h 381"/>
                    <a:gd name="T8" fmla="*/ 172 w 344"/>
                    <a:gd name="T9" fmla="*/ 381 h 381"/>
                    <a:gd name="T10" fmla="*/ 315 w 344"/>
                    <a:gd name="T11" fmla="*/ 381 h 381"/>
                    <a:gd name="T12" fmla="*/ 344 w 344"/>
                    <a:gd name="T13" fmla="*/ 244 h 381"/>
                    <a:gd name="T14" fmla="*/ 286 w 344"/>
                    <a:gd name="T15" fmla="*/ 217 h 381"/>
                    <a:gd name="T16" fmla="*/ 258 w 344"/>
                    <a:gd name="T17" fmla="*/ 137 h 381"/>
                    <a:gd name="T18" fmla="*/ 258 w 344"/>
                    <a:gd name="T19" fmla="*/ 28 h 381"/>
                    <a:gd name="T20" fmla="*/ 143 w 344"/>
                    <a:gd name="T21" fmla="*/ 0 h 381"/>
                    <a:gd name="T22" fmla="*/ 86 w 344"/>
                    <a:gd name="T23" fmla="*/ 55 h 381"/>
                    <a:gd name="T24" fmla="*/ 0 w 344"/>
                    <a:gd name="T25" fmla="*/ 55 h 381"/>
                    <a:gd name="T26" fmla="*/ 0 w 344"/>
                    <a:gd name="T27" fmla="*/ 191 h 3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4"/>
                    <a:gd name="T43" fmla="*/ 0 h 381"/>
                    <a:gd name="T44" fmla="*/ 344 w 344"/>
                    <a:gd name="T45" fmla="*/ 381 h 3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4" h="381">
                      <a:moveTo>
                        <a:pt x="0" y="191"/>
                      </a:moveTo>
                      <a:lnTo>
                        <a:pt x="57" y="217"/>
                      </a:lnTo>
                      <a:lnTo>
                        <a:pt x="86" y="299"/>
                      </a:lnTo>
                      <a:lnTo>
                        <a:pt x="172" y="326"/>
                      </a:lnTo>
                      <a:lnTo>
                        <a:pt x="172" y="381"/>
                      </a:lnTo>
                      <a:lnTo>
                        <a:pt x="315" y="381"/>
                      </a:lnTo>
                      <a:lnTo>
                        <a:pt x="344" y="244"/>
                      </a:lnTo>
                      <a:lnTo>
                        <a:pt x="286" y="217"/>
                      </a:lnTo>
                      <a:lnTo>
                        <a:pt x="258" y="137"/>
                      </a:lnTo>
                      <a:lnTo>
                        <a:pt x="258" y="28"/>
                      </a:lnTo>
                      <a:lnTo>
                        <a:pt x="143" y="0"/>
                      </a:lnTo>
                      <a:lnTo>
                        <a:pt x="86" y="55"/>
                      </a:lnTo>
                      <a:lnTo>
                        <a:pt x="0" y="55"/>
                      </a:lnTo>
                      <a:lnTo>
                        <a:pt x="0" y="191"/>
                      </a:lnTo>
                    </a:path>
                  </a:pathLst>
                </a:custGeom>
                <a:noFill/>
                <a:ln w="12700" cap="rnd">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16" name="Rectangle 710"/>
              <p:cNvSpPr>
                <a:spLocks noChangeArrowheads="1"/>
              </p:cNvSpPr>
              <p:nvPr/>
            </p:nvSpPr>
            <p:spPr bwMode="auto">
              <a:xfrm>
                <a:off x="2779" y="3390"/>
                <a:ext cx="10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7" name="Rectangle 711"/>
              <p:cNvSpPr>
                <a:spLocks noChangeArrowheads="1"/>
              </p:cNvSpPr>
              <p:nvPr/>
            </p:nvSpPr>
            <p:spPr bwMode="auto">
              <a:xfrm>
                <a:off x="2779" y="3449"/>
                <a:ext cx="29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MARTIN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8" name="Rectangle 712"/>
              <p:cNvSpPr>
                <a:spLocks noChangeArrowheads="1"/>
              </p:cNvSpPr>
              <p:nvPr/>
            </p:nvSpPr>
            <p:spPr bwMode="auto">
              <a:xfrm>
                <a:off x="3059" y="3046"/>
                <a:ext cx="4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ASCENSION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9" name="Rectangle 713"/>
              <p:cNvSpPr>
                <a:spLocks noChangeArrowheads="1"/>
              </p:cNvSpPr>
              <p:nvPr/>
            </p:nvSpPr>
            <p:spPr bwMode="auto">
              <a:xfrm>
                <a:off x="3453" y="3103"/>
                <a:ext cx="2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SAINT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0" name="Rectangle 714"/>
              <p:cNvSpPr>
                <a:spLocks noChangeArrowheads="1"/>
              </p:cNvSpPr>
              <p:nvPr/>
            </p:nvSpPr>
            <p:spPr bwMode="auto">
              <a:xfrm>
                <a:off x="3451" y="3155"/>
                <a:ext cx="19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JOHN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1" name="Rectangle 715"/>
              <p:cNvSpPr>
                <a:spLocks noChangeArrowheads="1"/>
              </p:cNvSpPr>
              <p:nvPr/>
            </p:nvSpPr>
            <p:spPr bwMode="auto">
              <a:xfrm>
                <a:off x="3549" y="3272"/>
                <a:ext cx="21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SAINT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2" name="Rectangle 716"/>
              <p:cNvSpPr>
                <a:spLocks noChangeArrowheads="1"/>
              </p:cNvSpPr>
              <p:nvPr/>
            </p:nvSpPr>
            <p:spPr bwMode="auto">
              <a:xfrm>
                <a:off x="3547" y="3323"/>
                <a:ext cx="31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CHARLES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3" name="Rectangle 717"/>
              <p:cNvSpPr>
                <a:spLocks noChangeArrowheads="1"/>
              </p:cNvSpPr>
              <p:nvPr/>
            </p:nvSpPr>
            <p:spPr bwMode="auto">
              <a:xfrm>
                <a:off x="3492" y="3438"/>
                <a:ext cx="3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L</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4" name="Rectangle 718"/>
              <p:cNvSpPr>
                <a:spLocks noChangeArrowheads="1"/>
              </p:cNvSpPr>
              <p:nvPr/>
            </p:nvSpPr>
            <p:spPr bwMode="auto">
              <a:xfrm>
                <a:off x="3523" y="3498"/>
                <a:ext cx="52"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5" name="Rectangle 719"/>
              <p:cNvSpPr>
                <a:spLocks noChangeArrowheads="1"/>
              </p:cNvSpPr>
              <p:nvPr/>
            </p:nvSpPr>
            <p:spPr bwMode="auto">
              <a:xfrm>
                <a:off x="3574" y="3555"/>
                <a:ext cx="40"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F</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6" name="Rectangle 720"/>
              <p:cNvSpPr>
                <a:spLocks noChangeArrowheads="1"/>
              </p:cNvSpPr>
              <p:nvPr/>
            </p:nvSpPr>
            <p:spPr bwMode="auto">
              <a:xfrm>
                <a:off x="3602" y="3613"/>
                <a:ext cx="5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7" name="Rectangle 721"/>
              <p:cNvSpPr>
                <a:spLocks noChangeArrowheads="1"/>
              </p:cNvSpPr>
              <p:nvPr/>
            </p:nvSpPr>
            <p:spPr bwMode="auto">
              <a:xfrm>
                <a:off x="3644" y="3671"/>
                <a:ext cx="57"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U</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8" name="Rectangle 722"/>
              <p:cNvSpPr>
                <a:spLocks noChangeArrowheads="1"/>
              </p:cNvSpPr>
              <p:nvPr/>
            </p:nvSpPr>
            <p:spPr bwMode="auto">
              <a:xfrm>
                <a:off x="3672" y="3734"/>
                <a:ext cx="49"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9" name="Rectangle 723"/>
              <p:cNvSpPr>
                <a:spLocks noChangeArrowheads="1"/>
              </p:cNvSpPr>
              <p:nvPr/>
            </p:nvSpPr>
            <p:spPr bwMode="auto">
              <a:xfrm>
                <a:off x="3714" y="3790"/>
                <a:ext cx="4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C</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0" name="Rectangle 724"/>
              <p:cNvSpPr>
                <a:spLocks noChangeArrowheads="1"/>
              </p:cNvSpPr>
              <p:nvPr/>
            </p:nvSpPr>
            <p:spPr bwMode="auto">
              <a:xfrm>
                <a:off x="3752" y="3848"/>
                <a:ext cx="54"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1" name="Rectangle 725"/>
              <p:cNvSpPr>
                <a:spLocks noChangeArrowheads="1"/>
              </p:cNvSpPr>
              <p:nvPr/>
            </p:nvSpPr>
            <p:spPr bwMode="auto">
              <a:xfrm>
                <a:off x="3806" y="3905"/>
                <a:ext cx="4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2" name="Rectangle 726"/>
              <p:cNvSpPr>
                <a:spLocks noChangeArrowheads="1"/>
              </p:cNvSpPr>
              <p:nvPr/>
            </p:nvSpPr>
            <p:spPr bwMode="auto">
              <a:xfrm>
                <a:off x="3041" y="3819"/>
                <a:ext cx="485"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TERREBONNE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3" name="Rectangle 727"/>
              <p:cNvSpPr>
                <a:spLocks noChangeArrowheads="1"/>
              </p:cNvSpPr>
              <p:nvPr/>
            </p:nvSpPr>
            <p:spPr bwMode="auto">
              <a:xfrm>
                <a:off x="2866" y="3301"/>
                <a:ext cx="491"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Calibri" panose="020F0502020204030204"/>
                    <a:ea typeface="+mn-ea"/>
                    <a:cs typeface="+mn-cs"/>
                  </a:rPr>
                  <a:t>ASSUMPTION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34" name="Rectangle 728"/>
              <p:cNvSpPr>
                <a:spLocks noChangeArrowheads="1"/>
              </p:cNvSpPr>
              <p:nvPr/>
            </p:nvSpPr>
            <p:spPr bwMode="auto">
              <a:xfrm>
                <a:off x="3184" y="3192"/>
                <a:ext cx="106"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ST.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5" name="Rectangle 729"/>
              <p:cNvSpPr>
                <a:spLocks noChangeArrowheads="1"/>
              </p:cNvSpPr>
              <p:nvPr/>
            </p:nvSpPr>
            <p:spPr bwMode="auto">
              <a:xfrm>
                <a:off x="3184" y="3250"/>
                <a:ext cx="258" cy="103"/>
              </a:xfrm>
              <a:prstGeom prst="rect">
                <a:avLst/>
              </a:prstGeom>
              <a:noFill/>
              <a:ln w="9525">
                <a:noFill/>
                <a:miter lim="800000"/>
                <a:headEnd/>
                <a:tailEnd/>
              </a:ln>
            </p:spPr>
            <p:txBody>
              <a:bodyPr wrap="none" lIns="0" tIns="0" rIns="0" bIns="0">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a:ea typeface="+mn-ea"/>
                    <a:cs typeface="+mn-cs"/>
                  </a:rPr>
                  <a:t>JAM 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8" name="AutoShape 730"/>
              <p:cNvSpPr>
                <a:spLocks noChangeArrowheads="1"/>
              </p:cNvSpPr>
              <p:nvPr/>
            </p:nvSpPr>
            <p:spPr bwMode="auto">
              <a:xfrm>
                <a:off x="2976" y="3361"/>
                <a:ext cx="105" cy="100"/>
              </a:xfrm>
              <a:prstGeom prst="star5">
                <a:avLst/>
              </a:prstGeom>
              <a:no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7" name="Text Box 731"/>
              <p:cNvSpPr txBox="1">
                <a:spLocks noChangeArrowheads="1"/>
              </p:cNvSpPr>
              <p:nvPr/>
            </p:nvSpPr>
            <p:spPr bwMode="auto">
              <a:xfrm>
                <a:off x="3073" y="3296"/>
                <a:ext cx="413" cy="672"/>
              </a:xfrm>
              <a:prstGeom prst="rect">
                <a:avLst/>
              </a:prstGeom>
              <a:noFill/>
              <a:ln w="9525">
                <a:noFill/>
                <a:miter lim="800000"/>
                <a:headEnd/>
                <a:tailEnd/>
              </a:ln>
            </p:spPr>
            <p:txBody>
              <a:bodyPr wrap="none" lIns="84894" tIns="42447" rIns="84894" bIns="42447">
                <a:spAutoFit/>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3</a:t>
                </a:r>
              </a:p>
            </p:txBody>
          </p:sp>
        </p:grpSp>
      </p:grpSp>
      <p:sp>
        <p:nvSpPr>
          <p:cNvPr id="2058" name="Line 733"/>
          <p:cNvSpPr>
            <a:spLocks noChangeShapeType="1"/>
          </p:cNvSpPr>
          <p:nvPr/>
        </p:nvSpPr>
        <p:spPr bwMode="auto">
          <a:xfrm>
            <a:off x="2143128" y="1269216"/>
            <a:ext cx="381000" cy="457200"/>
          </a:xfrm>
          <a:prstGeom prst="line">
            <a:avLst/>
          </a:prstGeom>
          <a:no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9" name="Line 734"/>
          <p:cNvSpPr>
            <a:spLocks noChangeShapeType="1"/>
          </p:cNvSpPr>
          <p:nvPr/>
        </p:nvSpPr>
        <p:spPr bwMode="auto">
          <a:xfrm>
            <a:off x="1954764" y="2397603"/>
            <a:ext cx="1502415" cy="574109"/>
          </a:xfrm>
          <a:prstGeom prst="line">
            <a:avLst/>
          </a:prstGeom>
          <a:noFill/>
          <a:ln w="28575">
            <a:solidFill>
              <a:srgbClr val="FF0000"/>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0" name="Line 735"/>
          <p:cNvSpPr>
            <a:spLocks noChangeShapeType="1"/>
          </p:cNvSpPr>
          <p:nvPr/>
        </p:nvSpPr>
        <p:spPr bwMode="auto">
          <a:xfrm>
            <a:off x="2008474" y="3171039"/>
            <a:ext cx="2154475" cy="706722"/>
          </a:xfrm>
          <a:prstGeom prst="line">
            <a:avLst/>
          </a:prstGeom>
          <a:noFill/>
          <a:ln w="28575">
            <a:solidFill>
              <a:srgbClr val="FF0000"/>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1" name="Line 736"/>
          <p:cNvSpPr>
            <a:spLocks noChangeShapeType="1"/>
          </p:cNvSpPr>
          <p:nvPr/>
        </p:nvSpPr>
        <p:spPr bwMode="auto">
          <a:xfrm flipV="1">
            <a:off x="2313273" y="4065648"/>
            <a:ext cx="839753" cy="7052"/>
          </a:xfrm>
          <a:prstGeom prst="line">
            <a:avLst/>
          </a:prstGeom>
          <a:noFill/>
          <a:ln w="28575">
            <a:solidFill>
              <a:srgbClr val="FF0000"/>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2" name="Line 737"/>
          <p:cNvSpPr>
            <a:spLocks noChangeShapeType="1"/>
          </p:cNvSpPr>
          <p:nvPr/>
        </p:nvSpPr>
        <p:spPr bwMode="auto">
          <a:xfrm flipV="1">
            <a:off x="1865991" y="5170812"/>
            <a:ext cx="3387151" cy="396171"/>
          </a:xfrm>
          <a:prstGeom prst="line">
            <a:avLst/>
          </a:prstGeom>
          <a:noFill/>
          <a:ln w="28575">
            <a:solidFill>
              <a:srgbClr val="FF0000"/>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3" name="Text Box 738"/>
          <p:cNvSpPr txBox="1">
            <a:spLocks noChangeArrowheads="1"/>
          </p:cNvSpPr>
          <p:nvPr/>
        </p:nvSpPr>
        <p:spPr bwMode="auto">
          <a:xfrm>
            <a:off x="7414495" y="4344401"/>
            <a:ext cx="1647496" cy="739748"/>
          </a:xfrm>
          <a:prstGeom prst="rect">
            <a:avLst/>
          </a:prstGeom>
          <a:noFill/>
          <a:ln w="15875">
            <a:solidFill>
              <a:srgbClr val="1E09B7"/>
            </a:solidFill>
            <a:miter lim="800000"/>
            <a:headEnd/>
            <a:tailEnd/>
          </a:ln>
        </p:spPr>
        <p:txBody>
          <a:bodyPr wrap="square" lIns="84894" tIns="42447" rIns="84894" bIns="42447">
            <a:spAutoFit/>
          </a:bodyPr>
          <a:lstStyle/>
          <a:p>
            <a:pPr marL="0" marR="0" lvl="0" indent="0" algn="l" defTabSz="849313" rtl="0" eaLnBrk="1" fontAlgn="auto" latinLnBrk="0" hangingPunct="1">
              <a:lnSpc>
                <a:spcPct val="50000"/>
              </a:lnSpc>
              <a:spcBef>
                <a:spcPct val="50000"/>
              </a:spcBef>
              <a:spcAft>
                <a:spcPts val="0"/>
              </a:spcAft>
              <a:buClrTx/>
              <a:buSzTx/>
              <a:buFontTx/>
              <a:buNone/>
              <a:tabLst/>
              <a:defRPr/>
            </a:pPr>
            <a:endParaRPr kumimoji="0" lang="en-US" sz="900" b="1" i="0" u="sng"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1000" b="1" i="0" u="sng" strike="noStrike" kern="1200" cap="none" spc="0" normalizeH="0" baseline="0" noProof="0" dirty="0" smtClean="0">
                <a:ln>
                  <a:noFill/>
                </a:ln>
                <a:solidFill>
                  <a:prstClr val="black"/>
                </a:solidFill>
                <a:effectLst/>
                <a:uLnTx/>
                <a:uFillTx/>
                <a:latin typeface="Times New Roman" pitchFamily="18" charset="0"/>
                <a:ea typeface="+mn-ea"/>
                <a:cs typeface="+mn-cs"/>
              </a:rPr>
              <a:t>Region 1</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Times New Roman" pitchFamily="18" charset="0"/>
                <a:ea typeface="+mn-ea"/>
                <a:cs typeface="+mn-cs"/>
              </a:rPr>
              <a:t>HM SAL – Steve Pratt </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hlinkClick r:id="rId4"/>
              </a:rPr>
              <a:t>Steve.Pratt@iem.com</a:t>
            </a: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endParaRPr kumimoji="0" lang="en-US" sz="900" b="1"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Cell: 225.303.6550</a:t>
            </a:r>
            <a:endParaRPr kumimoji="0" lang="en-US" sz="9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064" name="Line 739"/>
          <p:cNvSpPr>
            <a:spLocks noChangeShapeType="1"/>
          </p:cNvSpPr>
          <p:nvPr/>
        </p:nvSpPr>
        <p:spPr bwMode="auto">
          <a:xfrm rot="1620000" flipH="1">
            <a:off x="6481224" y="4486426"/>
            <a:ext cx="849846" cy="571548"/>
          </a:xfrm>
          <a:prstGeom prst="line">
            <a:avLst/>
          </a:prstGeom>
          <a:noFill/>
          <a:ln w="28575">
            <a:solidFill>
              <a:srgbClr val="FF0000"/>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5" name="Text Box 741"/>
          <p:cNvSpPr txBox="1">
            <a:spLocks noChangeArrowheads="1"/>
          </p:cNvSpPr>
          <p:nvPr/>
        </p:nvSpPr>
        <p:spPr bwMode="auto">
          <a:xfrm>
            <a:off x="7234479" y="3467607"/>
            <a:ext cx="1827512" cy="739748"/>
          </a:xfrm>
          <a:prstGeom prst="rect">
            <a:avLst/>
          </a:prstGeom>
          <a:noFill/>
          <a:ln w="15875">
            <a:solidFill>
              <a:srgbClr val="1E09B7"/>
            </a:solidFill>
            <a:miter lim="800000"/>
            <a:headEnd/>
            <a:tailEnd/>
          </a:ln>
        </p:spPr>
        <p:txBody>
          <a:bodyPr wrap="square" lIns="84894" tIns="42447" rIns="84894" bIns="42447">
            <a:spAutoFit/>
          </a:bodyPr>
          <a:lstStyle/>
          <a:p>
            <a:pPr marL="0" marR="0" lvl="0" indent="0" algn="l" defTabSz="849313" rtl="0" eaLnBrk="1" fontAlgn="auto" latinLnBrk="0" hangingPunct="1">
              <a:lnSpc>
                <a:spcPct val="50000"/>
              </a:lnSpc>
              <a:spcBef>
                <a:spcPct val="50000"/>
              </a:spcBef>
              <a:spcAft>
                <a:spcPts val="0"/>
              </a:spcAft>
              <a:buClrTx/>
              <a:buSzTx/>
              <a:buFontTx/>
              <a:buNone/>
              <a:tabLst/>
              <a:defRPr/>
            </a:pPr>
            <a:endParaRPr kumimoji="0" lang="en-US" sz="900" b="1" i="0" u="sng"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1000" b="1" i="0" u="sng" strike="noStrike" kern="1200" cap="none" spc="0" normalizeH="0" baseline="0" noProof="0" dirty="0" smtClean="0">
                <a:ln>
                  <a:noFill/>
                </a:ln>
                <a:solidFill>
                  <a:prstClr val="black"/>
                </a:solidFill>
                <a:effectLst/>
                <a:uLnTx/>
                <a:uFillTx/>
                <a:latin typeface="Times New Roman" pitchFamily="18" charset="0"/>
                <a:ea typeface="+mn-ea"/>
                <a:cs typeface="+mn-cs"/>
              </a:rPr>
              <a:t>Region 9</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Times New Roman" pitchFamily="18" charset="0"/>
                <a:ea typeface="+mn-ea"/>
                <a:cs typeface="+mn-cs"/>
              </a:rPr>
              <a:t>HM SAL – Kristal Craig</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hlinkClick r:id="rId5"/>
              </a:rPr>
              <a:t>Kristal.Craig@la.gov</a:t>
            </a:r>
            <a:endPar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Cell: 504.495.2126</a:t>
            </a:r>
          </a:p>
        </p:txBody>
      </p:sp>
      <p:sp>
        <p:nvSpPr>
          <p:cNvPr id="2066" name="Line 742"/>
          <p:cNvSpPr>
            <a:spLocks noChangeShapeType="1"/>
          </p:cNvSpPr>
          <p:nvPr/>
        </p:nvSpPr>
        <p:spPr bwMode="auto">
          <a:xfrm flipH="1">
            <a:off x="6128669" y="3763723"/>
            <a:ext cx="1098504" cy="22179"/>
          </a:xfrm>
          <a:prstGeom prst="line">
            <a:avLst/>
          </a:prstGeom>
          <a:noFill/>
          <a:ln w="28575">
            <a:solidFill>
              <a:srgbClr val="FF0000"/>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7" name="Text Box 743"/>
          <p:cNvSpPr txBox="1">
            <a:spLocks noChangeArrowheads="1"/>
          </p:cNvSpPr>
          <p:nvPr/>
        </p:nvSpPr>
        <p:spPr bwMode="auto">
          <a:xfrm>
            <a:off x="6651453" y="1930107"/>
            <a:ext cx="2410537" cy="1424551"/>
          </a:xfrm>
          <a:prstGeom prst="rect">
            <a:avLst/>
          </a:prstGeom>
          <a:noFill/>
          <a:ln w="15875">
            <a:solidFill>
              <a:srgbClr val="1E09B7"/>
            </a:solidFill>
            <a:miter lim="800000"/>
            <a:headEnd/>
            <a:tailEnd/>
          </a:ln>
        </p:spPr>
        <p:txBody>
          <a:bodyPr wrap="square" lIns="84894" tIns="42447" rIns="84894" bIns="42447">
            <a:spAutoFit/>
          </a:bodyPr>
          <a:lstStyle/>
          <a:p>
            <a:pPr marL="0" marR="0" lvl="0" indent="0" algn="l" defTabSz="849313" rtl="0" eaLnBrk="1" fontAlgn="auto" latinLnBrk="0" hangingPunct="1">
              <a:lnSpc>
                <a:spcPct val="50000"/>
              </a:lnSpc>
              <a:spcBef>
                <a:spcPct val="50000"/>
              </a:spcBef>
              <a:spcAft>
                <a:spcPts val="0"/>
              </a:spcAft>
              <a:buClrTx/>
              <a:buSzTx/>
              <a:buFontTx/>
              <a:buNone/>
              <a:tabLst/>
              <a:defRPr/>
            </a:pPr>
            <a:endParaRPr kumimoji="0" lang="en-US" sz="800" b="1" i="0" u="sng"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1000" b="1" i="0" u="sng" strike="noStrike" kern="1200" cap="none" spc="0" normalizeH="0" baseline="0" noProof="0" dirty="0" smtClean="0">
                <a:ln>
                  <a:noFill/>
                </a:ln>
                <a:solidFill>
                  <a:prstClr val="black"/>
                </a:solidFill>
                <a:effectLst/>
                <a:uLnTx/>
                <a:uFillTx/>
                <a:latin typeface="Times New Roman" pitchFamily="18" charset="0"/>
                <a:ea typeface="+mn-ea"/>
                <a:cs typeface="+mn-cs"/>
              </a:rPr>
              <a:t>Region </a:t>
            </a:r>
            <a:r>
              <a:rPr kumimoji="0" lang="en-US" sz="1000" b="1" i="0" u="sng" strike="noStrike" kern="1200" cap="none" spc="0" normalizeH="0" baseline="0" noProof="0" dirty="0">
                <a:ln>
                  <a:noFill/>
                </a:ln>
                <a:solidFill>
                  <a:prstClr val="black"/>
                </a:solidFill>
                <a:effectLst/>
                <a:uLnTx/>
                <a:uFillTx/>
                <a:latin typeface="Times New Roman" pitchFamily="18" charset="0"/>
                <a:ea typeface="+mn-ea"/>
                <a:cs typeface="+mn-cs"/>
              </a:rPr>
              <a:t>2 </a:t>
            </a:r>
            <a:endParaRPr kumimoji="0" lang="en-US" sz="1000" b="1" i="0" u="sng"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Times New Roman" pitchFamily="18" charset="0"/>
                <a:ea typeface="+mn-ea"/>
                <a:cs typeface="+mn-cs"/>
              </a:rPr>
              <a:t>HM SAL – Brian McGovern</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hlinkClick r:id="rId6"/>
              </a:rPr>
              <a:t>Brian.Mcgovern@la.gov</a:t>
            </a:r>
            <a:endPar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Cell: 347.645.6714</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(East Baton Rouge, Livingston only)</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HM SAL – DeVonne Campbell</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hlinkClick r:id="rId7"/>
              </a:rPr>
              <a:t>DeVonne.Campbell2@la.gov</a:t>
            </a: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(Remaining R2 Parishes)</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Cell: 225.266.8626</a:t>
            </a:r>
          </a:p>
        </p:txBody>
      </p:sp>
      <p:sp>
        <p:nvSpPr>
          <p:cNvPr id="2068" name="Line 744"/>
          <p:cNvSpPr>
            <a:spLocks noChangeShapeType="1"/>
          </p:cNvSpPr>
          <p:nvPr/>
        </p:nvSpPr>
        <p:spPr bwMode="auto">
          <a:xfrm flipH="1">
            <a:off x="5082568" y="2656215"/>
            <a:ext cx="1576192" cy="1077497"/>
          </a:xfrm>
          <a:prstGeom prst="line">
            <a:avLst/>
          </a:prstGeom>
          <a:noFill/>
          <a:ln w="28575">
            <a:solidFill>
              <a:srgbClr val="FF0000"/>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9" name="Text Box 745"/>
          <p:cNvSpPr txBox="1">
            <a:spLocks noChangeArrowheads="1"/>
          </p:cNvSpPr>
          <p:nvPr/>
        </p:nvSpPr>
        <p:spPr bwMode="auto">
          <a:xfrm>
            <a:off x="142514" y="1056747"/>
            <a:ext cx="1811064" cy="747443"/>
          </a:xfrm>
          <a:prstGeom prst="rect">
            <a:avLst/>
          </a:prstGeom>
          <a:noFill/>
          <a:ln w="15875">
            <a:solidFill>
              <a:srgbClr val="1E09B7"/>
            </a:solidFill>
            <a:miter lim="800000"/>
            <a:headEnd/>
            <a:tailEnd/>
          </a:ln>
        </p:spPr>
        <p:txBody>
          <a:bodyPr wrap="square" lIns="84894" tIns="42447" rIns="84894" bIns="42447">
            <a:spAutoFit/>
          </a:bodyPr>
          <a:lstStyle/>
          <a:p>
            <a:pPr marL="0" marR="0" lvl="0" indent="0" algn="l" defTabSz="849313" rtl="0" eaLnBrk="1" fontAlgn="auto" latinLnBrk="0" hangingPunct="1">
              <a:lnSpc>
                <a:spcPct val="50000"/>
              </a:lnSpc>
              <a:spcBef>
                <a:spcPct val="50000"/>
              </a:spcBef>
              <a:spcAft>
                <a:spcPts val="0"/>
              </a:spcAft>
              <a:buClrTx/>
              <a:buSzTx/>
              <a:buFontTx/>
              <a:buNone/>
              <a:tabLst/>
              <a:defRPr/>
            </a:pPr>
            <a:endParaRPr kumimoji="0" lang="en-US" sz="1000" b="1" i="0" u="sng"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1000" b="1" i="0" u="sng" strike="noStrike" kern="1200" cap="none" spc="0" normalizeH="0" baseline="0" noProof="0" dirty="0">
                <a:ln>
                  <a:noFill/>
                </a:ln>
                <a:solidFill>
                  <a:prstClr val="black"/>
                </a:solidFill>
                <a:effectLst/>
                <a:uLnTx/>
                <a:uFillTx/>
                <a:latin typeface="Times New Roman" pitchFamily="18" charset="0"/>
                <a:ea typeface="+mn-ea"/>
                <a:cs typeface="+mn-cs"/>
              </a:rPr>
              <a:t>Region 7 </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itchFamily="18" charset="0"/>
                <a:ea typeface="+mn-ea"/>
                <a:cs typeface="+mn-cs"/>
              </a:rPr>
              <a:t>HM SAL – </a:t>
            </a:r>
            <a:r>
              <a:rPr kumimoji="0" lang="en-US" sz="1000" b="1" i="0" u="none" strike="noStrike" kern="1200" cap="none" spc="0" normalizeH="0" baseline="0" noProof="0" dirty="0" smtClean="0">
                <a:ln>
                  <a:noFill/>
                </a:ln>
                <a:solidFill>
                  <a:prstClr val="black"/>
                </a:solidFill>
                <a:effectLst/>
                <a:uLnTx/>
                <a:uFillTx/>
                <a:latin typeface="Times New Roman" pitchFamily="18" charset="0"/>
                <a:ea typeface="+mn-ea"/>
                <a:cs typeface="+mn-cs"/>
              </a:rPr>
              <a:t>La’Keilla Veal</a:t>
            </a:r>
            <a:endParaRPr kumimoji="0" lang="en-US" sz="1000" b="1"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hlinkClick r:id="rId8"/>
              </a:rPr>
              <a:t>LaKeilla.Veal2@la.gov</a:t>
            </a:r>
            <a:endParaRPr kumimoji="0" lang="en-US" sz="900" b="1"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imes New Roman" pitchFamily="18" charset="0"/>
                <a:ea typeface="+mn-ea"/>
                <a:cs typeface="+mn-cs"/>
              </a:rPr>
              <a:t>Cell: </a:t>
            </a: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318.237.8333</a:t>
            </a:r>
            <a:endParaRPr kumimoji="0" lang="en-US" sz="9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071" name="Text Box 1461"/>
          <p:cNvSpPr txBox="1">
            <a:spLocks noChangeArrowheads="1"/>
          </p:cNvSpPr>
          <p:nvPr/>
        </p:nvSpPr>
        <p:spPr bwMode="auto">
          <a:xfrm>
            <a:off x="4071941" y="1351766"/>
            <a:ext cx="304800" cy="639721"/>
          </a:xfrm>
          <a:prstGeom prst="rect">
            <a:avLst/>
          </a:prstGeom>
          <a:noFill/>
          <a:ln w="9525">
            <a:noFill/>
            <a:miter lim="800000"/>
            <a:headEnd/>
            <a:tailEnd/>
          </a:ln>
        </p:spPr>
        <p:txBody>
          <a:bodyPr lIns="84894" tIns="42447" rIns="84894" bIns="42447">
            <a:spAutoFit/>
          </a:bodyPr>
          <a:lstStyle/>
          <a:p>
            <a:pPr marL="0" marR="0" lvl="0" indent="0" algn="l" defTabSz="849313"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8</a:t>
            </a:r>
          </a:p>
        </p:txBody>
      </p:sp>
      <p:cxnSp>
        <p:nvCxnSpPr>
          <p:cNvPr id="2072" name="Straight Arrow Connector 737"/>
          <p:cNvCxnSpPr>
            <a:cxnSpLocks noChangeShapeType="1"/>
            <a:endCxn id="2367" idx="0"/>
          </p:cNvCxnSpPr>
          <p:nvPr/>
        </p:nvCxnSpPr>
        <p:spPr bwMode="auto">
          <a:xfrm>
            <a:off x="2057400" y="926312"/>
            <a:ext cx="552450" cy="422275"/>
          </a:xfrm>
          <a:prstGeom prst="straightConnector1">
            <a:avLst/>
          </a:prstGeom>
          <a:solidFill>
            <a:schemeClr val="accent6">
              <a:lumMod val="40000"/>
              <a:lumOff val="60000"/>
            </a:schemeClr>
          </a:solidFill>
          <a:ln w="9525">
            <a:noFill/>
            <a:round/>
            <a:headEnd/>
            <a:tailEnd/>
          </a:ln>
        </p:spPr>
      </p:cxnSp>
      <p:sp>
        <p:nvSpPr>
          <p:cNvPr id="739" name="TextBox 738"/>
          <p:cNvSpPr txBox="1"/>
          <p:nvPr/>
        </p:nvSpPr>
        <p:spPr>
          <a:xfrm>
            <a:off x="4772028" y="3926691"/>
            <a:ext cx="381000" cy="200055"/>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Calibri" panose="020F0502020204030204"/>
                <a:ea typeface="+mn-ea"/>
                <a:cs typeface="+mn-cs"/>
              </a:rPr>
              <a:t>WBR</a:t>
            </a:r>
          </a:p>
        </p:txBody>
      </p:sp>
      <p:sp>
        <p:nvSpPr>
          <p:cNvPr id="2074" name="Line 746"/>
          <p:cNvSpPr>
            <a:spLocks noChangeShapeType="1"/>
          </p:cNvSpPr>
          <p:nvPr/>
        </p:nvSpPr>
        <p:spPr bwMode="auto">
          <a:xfrm flipH="1">
            <a:off x="4479230" y="1430268"/>
            <a:ext cx="2417524" cy="242911"/>
          </a:xfrm>
          <a:prstGeom prst="line">
            <a:avLst/>
          </a:prstGeom>
          <a:noFill/>
          <a:ln w="28575">
            <a:solidFill>
              <a:srgbClr val="FF0000"/>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Text Box 15"/>
          <p:cNvSpPr txBox="1">
            <a:spLocks noChangeArrowheads="1"/>
          </p:cNvSpPr>
          <p:nvPr/>
        </p:nvSpPr>
        <p:spPr bwMode="auto">
          <a:xfrm>
            <a:off x="1140162" y="6027148"/>
            <a:ext cx="1626831" cy="718717"/>
          </a:xfrm>
          <a:prstGeom prst="rect">
            <a:avLst/>
          </a:prstGeom>
          <a:noFill/>
          <a:ln w="15875">
            <a:solidFill>
              <a:srgbClr val="FF0000"/>
            </a:solidFill>
            <a:miter lim="800000"/>
            <a:headEnd/>
            <a:tailEnd/>
          </a:ln>
        </p:spPr>
        <p:txBody>
          <a:bodyPr wrap="square" lIns="84894" tIns="42447" rIns="84894" bIns="42447">
            <a:spAutoFit/>
          </a:bodyPr>
          <a:lstStyle/>
          <a:p>
            <a:pPr marL="0" marR="0" lvl="0" indent="0" algn="ctr" defTabSz="849313" rtl="0" eaLnBrk="1" fontAlgn="auto" latinLnBrk="0" hangingPunct="1">
              <a:lnSpc>
                <a:spcPct val="50000"/>
              </a:lnSpc>
              <a:spcBef>
                <a:spcPct val="50000"/>
              </a:spcBef>
              <a:spcAft>
                <a:spcPts val="0"/>
              </a:spcAft>
              <a:buClrTx/>
              <a:buSzTx/>
              <a:buFontTx/>
              <a:buNone/>
              <a:tabLst/>
              <a:defRPr/>
            </a:pPr>
            <a:endParaRPr kumimoji="0" lang="en-US" sz="900" b="1" i="0" u="sng"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ctr" defTabSz="849313" rtl="0" eaLnBrk="1" fontAlgn="auto" latinLnBrk="0" hangingPunct="1">
              <a:lnSpc>
                <a:spcPct val="50000"/>
              </a:lnSpc>
              <a:spcBef>
                <a:spcPct val="50000"/>
              </a:spcBef>
              <a:spcAft>
                <a:spcPts val="0"/>
              </a:spcAft>
              <a:buClrTx/>
              <a:buSzTx/>
              <a:buFontTx/>
              <a:buNone/>
              <a:tabLst/>
              <a:defRPr/>
            </a:pPr>
            <a:r>
              <a:rPr kumimoji="0" lang="en-US" sz="900" b="1" i="0" u="sng" strike="noStrike" kern="1200" cap="none" spc="0" normalizeH="0" baseline="0" noProof="0" dirty="0" smtClean="0">
                <a:ln>
                  <a:noFill/>
                </a:ln>
                <a:solidFill>
                  <a:prstClr val="black"/>
                </a:solidFill>
                <a:effectLst/>
                <a:uLnTx/>
                <a:uFillTx/>
                <a:latin typeface="Times New Roman" pitchFamily="18" charset="0"/>
                <a:ea typeface="+mn-ea"/>
                <a:cs typeface="+mn-cs"/>
              </a:rPr>
              <a:t>Regions 1, 4,5,7 and 8 </a:t>
            </a:r>
          </a:p>
          <a:p>
            <a:pPr marL="0" marR="0" lvl="0" indent="0" algn="ctr"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HM SAL TL– Stanley Aaron</a:t>
            </a:r>
          </a:p>
          <a:p>
            <a:pPr marL="0" marR="0" lvl="0" indent="0" algn="ctr"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imes New Roman" pitchFamily="18" charset="0"/>
                <a:ea typeface="+mn-ea"/>
                <a:cs typeface="+mn-cs"/>
                <a:hlinkClick r:id="rId9"/>
              </a:rPr>
              <a:t>Stanley.Aaron@la.gov</a:t>
            </a:r>
            <a:r>
              <a:rPr kumimoji="0" lang="en-US" sz="900" b="1" i="0" u="none" strike="noStrike" kern="1200" cap="none" spc="0" normalizeH="0" baseline="0" noProof="0" dirty="0">
                <a:ln>
                  <a:noFill/>
                </a:ln>
                <a:solidFill>
                  <a:prstClr val="black"/>
                </a:solidFill>
                <a:effectLst/>
                <a:uLnTx/>
                <a:uFillTx/>
                <a:latin typeface="Times New Roman" pitchFamily="18" charset="0"/>
                <a:ea typeface="+mn-ea"/>
                <a:cs typeface="+mn-cs"/>
              </a:rPr>
              <a:t> </a:t>
            </a:r>
          </a:p>
          <a:p>
            <a:pPr marL="0" marR="0" lvl="0" indent="0" algn="ctr"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imes New Roman" pitchFamily="18" charset="0"/>
                <a:ea typeface="+mn-ea"/>
                <a:cs typeface="+mn-cs"/>
              </a:rPr>
              <a:t>Cell: </a:t>
            </a: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225.907.0483</a:t>
            </a:r>
          </a:p>
        </p:txBody>
      </p:sp>
      <p:sp>
        <p:nvSpPr>
          <p:cNvPr id="743" name="Text Box 15"/>
          <p:cNvSpPr txBox="1">
            <a:spLocks noChangeArrowheads="1"/>
          </p:cNvSpPr>
          <p:nvPr/>
        </p:nvSpPr>
        <p:spPr bwMode="auto">
          <a:xfrm>
            <a:off x="3032317" y="5795824"/>
            <a:ext cx="2821493" cy="558225"/>
          </a:xfrm>
          <a:prstGeom prst="rect">
            <a:avLst/>
          </a:prstGeom>
          <a:noFill/>
          <a:ln w="15875">
            <a:solidFill>
              <a:srgbClr val="FF0000"/>
            </a:solidFill>
            <a:miter lim="800000"/>
            <a:headEnd/>
            <a:tailEnd/>
          </a:ln>
        </p:spPr>
        <p:txBody>
          <a:bodyPr wrap="square" lIns="84894" tIns="42447" rIns="84894" bIns="42447">
            <a:spAutoFit/>
          </a:bodyPr>
          <a:lstStyle/>
          <a:p>
            <a:pPr marL="0" marR="0" lvl="0" indent="0" algn="ctr" defTabSz="849313" rtl="0" eaLnBrk="1" fontAlgn="auto" latinLnBrk="0" hangingPunct="1">
              <a:lnSpc>
                <a:spcPct val="100000"/>
              </a:lnSpc>
              <a:spcBef>
                <a:spcPct val="50000"/>
              </a:spcBef>
              <a:spcAft>
                <a:spcPts val="0"/>
              </a:spcAft>
              <a:buClrTx/>
              <a:buSzTx/>
              <a:buFontTx/>
              <a:buNone/>
              <a:tabLst/>
              <a:defRPr/>
            </a:pPr>
            <a:r>
              <a:rPr kumimoji="0" lang="en-US" sz="1000" b="1" i="0" u="sng" strike="noStrike" kern="1200" cap="none" spc="0" normalizeH="0" baseline="0" noProof="0" dirty="0" smtClean="0">
                <a:ln>
                  <a:noFill/>
                </a:ln>
                <a:solidFill>
                  <a:prstClr val="black"/>
                </a:solidFill>
                <a:effectLst/>
                <a:uLnTx/>
                <a:uFillTx/>
                <a:latin typeface="Times New Roman" pitchFamily="18" charset="0"/>
                <a:ea typeface="+mn-ea"/>
                <a:cs typeface="+mn-cs"/>
              </a:rPr>
              <a:t>SAL Section Chief– </a:t>
            </a:r>
            <a:r>
              <a:rPr kumimoji="0" lang="en-US" sz="1000" b="1" i="0" u="none" strike="noStrike" kern="1200" cap="none" spc="0" normalizeH="0" baseline="0" noProof="0" dirty="0" smtClean="0">
                <a:ln>
                  <a:noFill/>
                </a:ln>
                <a:solidFill>
                  <a:prstClr val="black"/>
                </a:solidFill>
                <a:effectLst/>
                <a:uLnTx/>
                <a:uFillTx/>
                <a:latin typeface="Times New Roman" pitchFamily="18" charset="0"/>
                <a:ea typeface="+mn-ea"/>
                <a:cs typeface="+mn-cs"/>
              </a:rPr>
              <a:t>LaKeivea Warren Blanco</a:t>
            </a:r>
            <a:endParaRPr kumimoji="0" lang="en-US" sz="1000" b="1"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ctr" defTabSz="849313" rtl="0" eaLnBrk="1" fontAlgn="auto" latinLnBrk="0" hangingPunct="1">
              <a:lnSpc>
                <a:spcPct val="50000"/>
              </a:lnSpc>
              <a:spcBef>
                <a:spcPct val="5000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Times New Roman" pitchFamily="18" charset="0"/>
                <a:ea typeface="+mn-ea"/>
                <a:cs typeface="+mn-cs"/>
                <a:hlinkClick r:id="rId10"/>
              </a:rPr>
              <a:t>Lakeivea.Blanco@la.gov</a:t>
            </a:r>
            <a:endParaRPr kumimoji="0" lang="en-US" sz="1000" b="1" i="0" u="none"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ctr" defTabSz="849313" rtl="0" eaLnBrk="1" fontAlgn="auto" latinLnBrk="0" hangingPunct="1">
              <a:lnSpc>
                <a:spcPct val="50000"/>
              </a:lnSpc>
              <a:spcBef>
                <a:spcPct val="5000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Times New Roman" pitchFamily="18" charset="0"/>
                <a:ea typeface="+mn-ea"/>
                <a:cs typeface="+mn-cs"/>
              </a:rPr>
              <a:t>Cell</a:t>
            </a:r>
            <a:r>
              <a:rPr kumimoji="0" lang="en-US" sz="1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1000" b="1" i="0" u="none" strike="noStrike" kern="1200" cap="none" spc="0" normalizeH="0" baseline="0" noProof="0" dirty="0" smtClean="0">
                <a:ln>
                  <a:noFill/>
                </a:ln>
                <a:solidFill>
                  <a:prstClr val="black"/>
                </a:solidFill>
                <a:effectLst/>
                <a:uLnTx/>
                <a:uFillTx/>
                <a:latin typeface="Times New Roman" pitchFamily="18" charset="0"/>
                <a:ea typeface="+mn-ea"/>
                <a:cs typeface="+mn-cs"/>
              </a:rPr>
              <a:t>225.324.6073</a:t>
            </a:r>
          </a:p>
        </p:txBody>
      </p:sp>
      <p:sp>
        <p:nvSpPr>
          <p:cNvPr id="744" name="Text Box 15"/>
          <p:cNvSpPr txBox="1">
            <a:spLocks noChangeArrowheads="1"/>
          </p:cNvSpPr>
          <p:nvPr/>
        </p:nvSpPr>
        <p:spPr bwMode="auto">
          <a:xfrm>
            <a:off x="6029462" y="6039298"/>
            <a:ext cx="1913385" cy="718717"/>
          </a:xfrm>
          <a:prstGeom prst="rect">
            <a:avLst/>
          </a:prstGeom>
          <a:noFill/>
          <a:ln w="15875">
            <a:solidFill>
              <a:srgbClr val="FF0000"/>
            </a:solidFill>
            <a:miter lim="800000"/>
            <a:headEnd/>
            <a:tailEnd/>
          </a:ln>
        </p:spPr>
        <p:txBody>
          <a:bodyPr wrap="square" lIns="84894" tIns="42447" rIns="84894" bIns="42447">
            <a:spAutoFit/>
          </a:bodyPr>
          <a:lstStyle/>
          <a:p>
            <a:pPr marL="0" marR="0" lvl="0" indent="0" algn="ctr" defTabSz="849313" rtl="0" eaLnBrk="1" fontAlgn="auto" latinLnBrk="0" hangingPunct="1">
              <a:lnSpc>
                <a:spcPct val="50000"/>
              </a:lnSpc>
              <a:spcBef>
                <a:spcPct val="50000"/>
              </a:spcBef>
              <a:spcAft>
                <a:spcPts val="0"/>
              </a:spcAft>
              <a:buClrTx/>
              <a:buSzTx/>
              <a:buFontTx/>
              <a:buNone/>
              <a:tabLst/>
              <a:defRPr/>
            </a:pPr>
            <a:endParaRPr kumimoji="0" lang="en-US" sz="900" b="1" i="0" u="sng"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ctr" defTabSz="849313" rtl="0" eaLnBrk="1" fontAlgn="auto" latinLnBrk="0" hangingPunct="1">
              <a:lnSpc>
                <a:spcPct val="50000"/>
              </a:lnSpc>
              <a:spcBef>
                <a:spcPct val="50000"/>
              </a:spcBef>
              <a:spcAft>
                <a:spcPts val="0"/>
              </a:spcAft>
              <a:buClrTx/>
              <a:buSzTx/>
              <a:buFontTx/>
              <a:buNone/>
              <a:tabLst/>
              <a:defRPr/>
            </a:pPr>
            <a:r>
              <a:rPr kumimoji="0" lang="en-US" sz="900" b="1" i="0" u="sng" strike="noStrike" kern="1200" cap="none" spc="0" normalizeH="0" baseline="0" noProof="0" dirty="0" smtClean="0">
                <a:ln>
                  <a:noFill/>
                </a:ln>
                <a:solidFill>
                  <a:prstClr val="black"/>
                </a:solidFill>
                <a:effectLst/>
                <a:uLnTx/>
                <a:uFillTx/>
                <a:latin typeface="Times New Roman" pitchFamily="18" charset="0"/>
                <a:ea typeface="+mn-ea"/>
                <a:cs typeface="+mn-cs"/>
              </a:rPr>
              <a:t>Regions 2,3,6,9 and State Agencies</a:t>
            </a:r>
          </a:p>
          <a:p>
            <a:pPr marL="0" marR="0" lvl="0" indent="0" algn="ctr"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HM SAL TL– Heather Ewing</a:t>
            </a:r>
            <a:endParaRPr kumimoji="0" lang="en-US" sz="900" b="1"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ctr"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hlinkClick r:id="rId11"/>
              </a:rPr>
              <a:t>Heather.Ewing@la.gov</a:t>
            </a:r>
            <a:endParaRPr kumimoji="0" lang="en-US" sz="900" b="1"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ctr"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imes New Roman" pitchFamily="18" charset="0"/>
                <a:ea typeface="+mn-ea"/>
                <a:cs typeface="+mn-cs"/>
              </a:rPr>
              <a:t>Cell: </a:t>
            </a: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225.226.5482</a:t>
            </a:r>
            <a:endParaRPr kumimoji="0" lang="en-US" sz="9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070" name="Line 746"/>
          <p:cNvSpPr>
            <a:spLocks noChangeShapeType="1"/>
          </p:cNvSpPr>
          <p:nvPr/>
        </p:nvSpPr>
        <p:spPr bwMode="auto">
          <a:xfrm>
            <a:off x="1967997" y="1574801"/>
            <a:ext cx="583698" cy="373693"/>
          </a:xfrm>
          <a:prstGeom prst="line">
            <a:avLst/>
          </a:prstGeom>
          <a:noFill/>
          <a:ln w="28575">
            <a:solidFill>
              <a:srgbClr val="FF0000"/>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 name="Text Box 738"/>
          <p:cNvSpPr txBox="1">
            <a:spLocks noChangeArrowheads="1"/>
          </p:cNvSpPr>
          <p:nvPr/>
        </p:nvSpPr>
        <p:spPr bwMode="auto">
          <a:xfrm>
            <a:off x="138377" y="3524400"/>
            <a:ext cx="2165306" cy="824387"/>
          </a:xfrm>
          <a:prstGeom prst="rect">
            <a:avLst/>
          </a:prstGeom>
          <a:noFill/>
          <a:ln w="15875">
            <a:solidFill>
              <a:srgbClr val="1E09B7"/>
            </a:solidFill>
            <a:miter lim="800000"/>
            <a:headEnd/>
            <a:tailEnd/>
          </a:ln>
        </p:spPr>
        <p:txBody>
          <a:bodyPr wrap="square" lIns="84894" tIns="42447" rIns="84894" bIns="42447">
            <a:spAutoFit/>
          </a:bodyPr>
          <a:lstStyle/>
          <a:p>
            <a:pPr marL="0" marR="0" lvl="0" indent="0" algn="l" defTabSz="849313" rtl="0" eaLnBrk="1" fontAlgn="auto" latinLnBrk="0" hangingPunct="1">
              <a:lnSpc>
                <a:spcPct val="50000"/>
              </a:lnSpc>
              <a:spcBef>
                <a:spcPct val="50000"/>
              </a:spcBef>
              <a:spcAft>
                <a:spcPts val="0"/>
              </a:spcAft>
              <a:buClrTx/>
              <a:buSzTx/>
              <a:buFontTx/>
              <a:buNone/>
              <a:tabLst/>
              <a:defRPr/>
            </a:pPr>
            <a:endParaRPr kumimoji="0" lang="en-US" sz="1000" b="1" i="0" u="sng"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1000" b="1" i="0" u="sng" strike="noStrike" kern="1200" cap="none" spc="0" normalizeH="0" baseline="0" noProof="0" dirty="0" smtClean="0">
                <a:ln>
                  <a:noFill/>
                </a:ln>
                <a:solidFill>
                  <a:prstClr val="black"/>
                </a:solidFill>
                <a:effectLst/>
                <a:uLnTx/>
                <a:uFillTx/>
                <a:latin typeface="Times New Roman" pitchFamily="18" charset="0"/>
                <a:ea typeface="+mn-ea"/>
                <a:cs typeface="+mn-cs"/>
              </a:rPr>
              <a:t>Region 5 (except Calcasieu)</a:t>
            </a:r>
          </a:p>
          <a:p>
            <a:pPr marL="0" marR="0" lvl="0" indent="0" algn="l" defTabSz="849313" rtl="0" eaLnBrk="1" fontAlgn="auto" latinLnBrk="0" hangingPunct="1">
              <a:lnSpc>
                <a:spcPct val="100000"/>
              </a:lnSpc>
              <a:spcBef>
                <a:spcPct val="5000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Times New Roman" pitchFamily="18" charset="0"/>
                <a:ea typeface="+mn-ea"/>
                <a:cs typeface="+mn-cs"/>
              </a:rPr>
              <a:t>HM SAL –</a:t>
            </a: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Charlene Christophe-Scott</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hlinkClick r:id="rId12"/>
              </a:rPr>
              <a:t>Charlene.Christophe@iem.com</a:t>
            </a:r>
            <a:endPar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Cell: 225.620.7992</a:t>
            </a:r>
          </a:p>
        </p:txBody>
      </p:sp>
      <p:sp>
        <p:nvSpPr>
          <p:cNvPr id="745" name="Text Box 7"/>
          <p:cNvSpPr txBox="1">
            <a:spLocks noChangeArrowheads="1"/>
          </p:cNvSpPr>
          <p:nvPr/>
        </p:nvSpPr>
        <p:spPr bwMode="auto">
          <a:xfrm>
            <a:off x="6896753" y="1080255"/>
            <a:ext cx="2165237" cy="747443"/>
          </a:xfrm>
          <a:prstGeom prst="rect">
            <a:avLst/>
          </a:prstGeom>
          <a:noFill/>
          <a:ln w="15875">
            <a:solidFill>
              <a:srgbClr val="1E09B7"/>
            </a:solidFill>
            <a:miter lim="800000"/>
            <a:headEnd/>
            <a:tailEnd/>
          </a:ln>
        </p:spPr>
        <p:txBody>
          <a:bodyPr wrap="square" lIns="84894" tIns="42447" rIns="84894" bIns="42447">
            <a:spAutoFit/>
          </a:bodyPr>
          <a:lstStyle/>
          <a:p>
            <a:pPr marL="0" marR="0" lvl="0" indent="0" algn="l" defTabSz="849313" rtl="0" eaLnBrk="1" fontAlgn="auto" latinLnBrk="0" hangingPunct="1">
              <a:lnSpc>
                <a:spcPct val="50000"/>
              </a:lnSpc>
              <a:spcBef>
                <a:spcPct val="50000"/>
              </a:spcBef>
              <a:spcAft>
                <a:spcPts val="0"/>
              </a:spcAft>
              <a:buClrTx/>
              <a:buSzTx/>
              <a:buFontTx/>
              <a:buNone/>
              <a:tabLst/>
              <a:defRPr/>
            </a:pPr>
            <a:endParaRPr kumimoji="0" lang="en-US" sz="1000" b="1" i="0" u="sng"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1000" b="1" i="0" u="sng" strike="noStrike" kern="1200" cap="none" spc="0" normalizeH="0" baseline="0" noProof="0" dirty="0" smtClean="0">
                <a:ln>
                  <a:noFill/>
                </a:ln>
                <a:solidFill>
                  <a:prstClr val="black"/>
                </a:solidFill>
                <a:effectLst/>
                <a:uLnTx/>
                <a:uFillTx/>
                <a:latin typeface="Times New Roman" pitchFamily="18" charset="0"/>
                <a:ea typeface="+mn-ea"/>
                <a:cs typeface="+mn-cs"/>
              </a:rPr>
              <a:t>Region 8 </a:t>
            </a:r>
            <a:endParaRPr kumimoji="0" lang="en-US" sz="1000" b="1" i="0" u="sng"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imes New Roman" pitchFamily="18" charset="0"/>
                <a:ea typeface="+mn-ea"/>
                <a:cs typeface="+mn-cs"/>
              </a:rPr>
              <a:t>HM SAL – </a:t>
            </a:r>
            <a:r>
              <a:rPr kumimoji="0" lang="en-US" sz="1000" b="1" i="0" u="none" strike="noStrike" kern="1200" cap="none" spc="0" normalizeH="0" baseline="0" noProof="0" dirty="0" smtClean="0">
                <a:ln>
                  <a:noFill/>
                </a:ln>
                <a:solidFill>
                  <a:prstClr val="black"/>
                </a:solidFill>
                <a:effectLst/>
                <a:uLnTx/>
                <a:uFillTx/>
                <a:latin typeface="Times New Roman" pitchFamily="18" charset="0"/>
                <a:ea typeface="+mn-ea"/>
                <a:cs typeface="+mn-cs"/>
              </a:rPr>
              <a:t>Christopher Olvey</a:t>
            </a:r>
            <a:endParaRPr kumimoji="0" lang="en-US" sz="1000" b="1"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hlinkClick r:id="rId3"/>
              </a:rPr>
              <a:t>Christopher.Olvey2@la.gov</a:t>
            </a:r>
            <a:endParaRPr kumimoji="0" lang="en-US" sz="900" b="1"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imes New Roman" pitchFamily="18" charset="0"/>
                <a:ea typeface="+mn-ea"/>
                <a:cs typeface="+mn-cs"/>
              </a:rPr>
              <a:t>Cell: </a:t>
            </a: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318.237.8333</a:t>
            </a:r>
            <a:endParaRPr kumimoji="0" lang="en-US" sz="9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748" name="Text Box 13"/>
          <p:cNvSpPr txBox="1">
            <a:spLocks noChangeArrowheads="1"/>
          </p:cNvSpPr>
          <p:nvPr/>
        </p:nvSpPr>
        <p:spPr bwMode="auto">
          <a:xfrm>
            <a:off x="148555" y="4407771"/>
            <a:ext cx="1732984" cy="739748"/>
          </a:xfrm>
          <a:prstGeom prst="rect">
            <a:avLst/>
          </a:prstGeom>
          <a:noFill/>
          <a:ln w="15875">
            <a:solidFill>
              <a:srgbClr val="1E09B7"/>
            </a:solidFill>
            <a:miter lim="800000"/>
            <a:headEnd/>
            <a:tailEnd/>
          </a:ln>
        </p:spPr>
        <p:txBody>
          <a:bodyPr wrap="square" lIns="84894" tIns="42447" rIns="84894" bIns="42447">
            <a:spAutoFit/>
          </a:bodyPr>
          <a:lstStyle/>
          <a:p>
            <a:pPr marL="0" marR="0" lvl="0" indent="0" algn="l" defTabSz="849313" rtl="0" eaLnBrk="1" fontAlgn="auto" latinLnBrk="0" hangingPunct="1">
              <a:lnSpc>
                <a:spcPct val="50000"/>
              </a:lnSpc>
              <a:spcBef>
                <a:spcPct val="50000"/>
              </a:spcBef>
              <a:spcAft>
                <a:spcPts val="0"/>
              </a:spcAft>
              <a:buClrTx/>
              <a:buSzTx/>
              <a:buFontTx/>
              <a:buNone/>
              <a:tabLst/>
              <a:defRPr/>
            </a:pPr>
            <a:endParaRPr kumimoji="0" lang="en-US" sz="900" b="1" i="0" u="sng"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1000" b="1" i="0" u="sng" strike="noStrike" kern="1200" cap="none" spc="0" normalizeH="0" baseline="0" noProof="0" dirty="0" smtClean="0">
                <a:ln>
                  <a:noFill/>
                </a:ln>
                <a:solidFill>
                  <a:prstClr val="black"/>
                </a:solidFill>
                <a:effectLst/>
                <a:uLnTx/>
                <a:uFillTx/>
                <a:latin typeface="Times New Roman" pitchFamily="18" charset="0"/>
                <a:ea typeface="+mn-ea"/>
                <a:cs typeface="+mn-cs"/>
              </a:rPr>
              <a:t>Calcasieu</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Times New Roman" pitchFamily="18" charset="0"/>
                <a:ea typeface="+mn-ea"/>
                <a:cs typeface="+mn-cs"/>
              </a:rPr>
              <a:t>HM-SAL – Claudia Kirtikar</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srgbClr val="92D050"/>
                </a:solidFill>
                <a:effectLst/>
                <a:uLnTx/>
                <a:uFillTx/>
                <a:latin typeface="Times New Roman" pitchFamily="18" charset="0"/>
                <a:ea typeface="+mn-ea"/>
                <a:cs typeface="+mn-cs"/>
                <a:hlinkClick r:id="rId13"/>
              </a:rPr>
              <a:t>Claudia.Kirtikar@la.gov</a:t>
            </a:r>
            <a:endParaRPr kumimoji="0" lang="en-US" sz="900" b="1" i="0" u="none" strike="noStrike" kern="1200" cap="none" spc="0" normalizeH="0" baseline="0" noProof="0" dirty="0" smtClean="0">
              <a:ln>
                <a:noFill/>
              </a:ln>
              <a:solidFill>
                <a:srgbClr val="92D050"/>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Cell</a:t>
            </a:r>
            <a:r>
              <a:rPr kumimoji="0" lang="en-US" sz="9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225.939.7228</a:t>
            </a:r>
          </a:p>
        </p:txBody>
      </p:sp>
      <p:sp>
        <p:nvSpPr>
          <p:cNvPr id="749" name="Line 735"/>
          <p:cNvSpPr>
            <a:spLocks noChangeShapeType="1"/>
          </p:cNvSpPr>
          <p:nvPr/>
        </p:nvSpPr>
        <p:spPr bwMode="auto">
          <a:xfrm flipV="1">
            <a:off x="1896152" y="4364614"/>
            <a:ext cx="886847" cy="480523"/>
          </a:xfrm>
          <a:prstGeom prst="line">
            <a:avLst/>
          </a:prstGeom>
          <a:noFill/>
          <a:ln w="28575">
            <a:solidFill>
              <a:srgbClr val="FF0000"/>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Text Box 738"/>
          <p:cNvSpPr txBox="1">
            <a:spLocks noChangeArrowheads="1"/>
          </p:cNvSpPr>
          <p:nvPr/>
        </p:nvSpPr>
        <p:spPr bwMode="auto">
          <a:xfrm>
            <a:off x="138223" y="1880650"/>
            <a:ext cx="1816768" cy="739748"/>
          </a:xfrm>
          <a:prstGeom prst="rect">
            <a:avLst/>
          </a:prstGeom>
          <a:noFill/>
          <a:ln w="15875">
            <a:solidFill>
              <a:srgbClr val="1E09B7"/>
            </a:solidFill>
            <a:miter lim="800000"/>
            <a:headEnd/>
            <a:tailEnd/>
          </a:ln>
        </p:spPr>
        <p:txBody>
          <a:bodyPr wrap="square" lIns="84894" tIns="42447" rIns="84894" bIns="42447">
            <a:spAutoFit/>
          </a:bodyPr>
          <a:lstStyle/>
          <a:p>
            <a:pPr marL="0" marR="0" lvl="0" indent="0" algn="l" defTabSz="849313" rtl="0" eaLnBrk="1" fontAlgn="auto" latinLnBrk="0" hangingPunct="1">
              <a:lnSpc>
                <a:spcPct val="50000"/>
              </a:lnSpc>
              <a:spcBef>
                <a:spcPct val="50000"/>
              </a:spcBef>
              <a:spcAft>
                <a:spcPts val="0"/>
              </a:spcAft>
              <a:buClrTx/>
              <a:buSzTx/>
              <a:buFontTx/>
              <a:buNone/>
              <a:tabLst/>
              <a:defRPr/>
            </a:pPr>
            <a:endParaRPr kumimoji="0" lang="en-US" sz="900" b="1" i="0" u="sng"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1000" b="1" i="0" u="sng" strike="noStrike" kern="1200" cap="none" spc="0" normalizeH="0" baseline="0" noProof="0" dirty="0" smtClean="0">
                <a:ln>
                  <a:noFill/>
                </a:ln>
                <a:solidFill>
                  <a:prstClr val="black"/>
                </a:solidFill>
                <a:effectLst/>
                <a:uLnTx/>
                <a:uFillTx/>
                <a:latin typeface="Times New Roman" pitchFamily="18" charset="0"/>
                <a:ea typeface="+mn-ea"/>
                <a:cs typeface="+mn-cs"/>
              </a:rPr>
              <a:t>Region 6</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Times New Roman" pitchFamily="18" charset="0"/>
                <a:ea typeface="+mn-ea"/>
                <a:cs typeface="+mn-cs"/>
              </a:rPr>
              <a:t>HM SAL – Roland Spano</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hlinkClick r:id="rId14"/>
              </a:rPr>
              <a:t>Roland.Spano@la.gov</a:t>
            </a:r>
            <a:endParaRPr kumimoji="0" lang="en-US" sz="900" b="1"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Times New Roman" pitchFamily="18" charset="0"/>
                <a:ea typeface="+mn-ea"/>
                <a:cs typeface="+mn-cs"/>
              </a:rPr>
              <a:t>Cell: </a:t>
            </a: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225.337.0139</a:t>
            </a:r>
            <a:endParaRPr kumimoji="0" lang="en-US" sz="9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750" name="Text Box 17"/>
          <p:cNvSpPr txBox="1">
            <a:spLocks noChangeArrowheads="1"/>
          </p:cNvSpPr>
          <p:nvPr/>
        </p:nvSpPr>
        <p:spPr bwMode="auto">
          <a:xfrm>
            <a:off x="7295595" y="5212541"/>
            <a:ext cx="1766396" cy="747443"/>
          </a:xfrm>
          <a:prstGeom prst="rect">
            <a:avLst/>
          </a:prstGeom>
          <a:noFill/>
          <a:ln w="15875">
            <a:solidFill>
              <a:srgbClr val="1E09B7"/>
            </a:solidFill>
            <a:miter lim="800000"/>
            <a:headEnd/>
            <a:tailEnd/>
          </a:ln>
        </p:spPr>
        <p:txBody>
          <a:bodyPr wrap="square" lIns="84894" tIns="42447" rIns="84894" bIns="42447">
            <a:spAutoFit/>
          </a:bodyPr>
          <a:lstStyle/>
          <a:p>
            <a:pPr marL="0" marR="0" lvl="0" indent="0" algn="l" defTabSz="849313" rtl="0" eaLnBrk="1" fontAlgn="auto" latinLnBrk="0" hangingPunct="1">
              <a:lnSpc>
                <a:spcPct val="50000"/>
              </a:lnSpc>
              <a:spcBef>
                <a:spcPct val="50000"/>
              </a:spcBef>
              <a:spcAft>
                <a:spcPts val="0"/>
              </a:spcAft>
              <a:buClrTx/>
              <a:buSzTx/>
              <a:buFontTx/>
              <a:buNone/>
              <a:tabLst/>
              <a:defRPr/>
            </a:pPr>
            <a:endParaRPr kumimoji="0" lang="en-US" sz="1000" b="1" i="0" u="sng"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1000" b="1" i="0" u="sng" strike="noStrike" kern="1200" cap="none" spc="0" normalizeH="0" baseline="0" noProof="0" dirty="0" smtClean="0">
                <a:ln>
                  <a:noFill/>
                </a:ln>
                <a:solidFill>
                  <a:prstClr val="black"/>
                </a:solidFill>
                <a:effectLst/>
                <a:uLnTx/>
                <a:uFillTx/>
                <a:latin typeface="Times New Roman" pitchFamily="18" charset="0"/>
                <a:ea typeface="+mn-ea"/>
                <a:cs typeface="+mn-cs"/>
              </a:rPr>
              <a:t>Region 3 (</a:t>
            </a:r>
            <a:r>
              <a:rPr kumimoji="0" lang="en-US" sz="900" b="1" i="0" u="sng" strike="noStrike" kern="1200" cap="none" spc="0" normalizeH="0" baseline="0" noProof="0" dirty="0" smtClean="0">
                <a:ln>
                  <a:noFill/>
                </a:ln>
                <a:solidFill>
                  <a:prstClr val="black"/>
                </a:solidFill>
                <a:effectLst/>
                <a:uLnTx/>
                <a:uFillTx/>
                <a:latin typeface="Times New Roman" pitchFamily="18" charset="0"/>
                <a:ea typeface="+mn-ea"/>
                <a:cs typeface="+mn-cs"/>
              </a:rPr>
              <a:t>except Terrebonne</a:t>
            </a:r>
            <a:r>
              <a:rPr kumimoji="0" lang="en-US" sz="1000" b="1" i="0" u="sng" strike="noStrike" kern="1200" cap="none" spc="0" normalizeH="0" baseline="0" noProof="0" dirty="0" smtClean="0">
                <a:ln>
                  <a:noFill/>
                </a:ln>
                <a:solidFill>
                  <a:prstClr val="black"/>
                </a:solidFill>
                <a:effectLst/>
                <a:uLnTx/>
                <a:uFillTx/>
                <a:latin typeface="Times New Roman" pitchFamily="18" charset="0"/>
                <a:ea typeface="+mn-ea"/>
                <a:cs typeface="+mn-cs"/>
              </a:rPr>
              <a:t>)</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Times New Roman" pitchFamily="18" charset="0"/>
                <a:ea typeface="+mn-ea"/>
                <a:cs typeface="+mn-cs"/>
              </a:rPr>
              <a:t>HM-SAL – La’Keilla Veal</a:t>
            </a: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sng" strike="noStrike" kern="1200" cap="none" spc="0" normalizeH="0" baseline="0" noProof="0" dirty="0" smtClean="0">
                <a:ln>
                  <a:noFill/>
                </a:ln>
                <a:solidFill>
                  <a:srgbClr val="4472C4">
                    <a:lumMod val="50000"/>
                  </a:srgbClr>
                </a:solidFill>
                <a:effectLst/>
                <a:uLnTx/>
                <a:uFillTx/>
                <a:latin typeface="Times New Roman" pitchFamily="18" charset="0"/>
                <a:ea typeface="+mn-ea"/>
                <a:cs typeface="+mn-cs"/>
              </a:rPr>
              <a:t>LaKeilla.Veal2@la.gov</a:t>
            </a:r>
            <a:endPar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endParaRPr>
          </a:p>
          <a:p>
            <a:pPr marL="0" marR="0" lvl="0" indent="0" algn="l" defTabSz="849313" rtl="0" eaLnBrk="1" fontAlgn="auto" latinLnBrk="0" hangingPunct="1">
              <a:lnSpc>
                <a:spcPct val="50000"/>
              </a:lnSpc>
              <a:spcBef>
                <a:spcPct val="50000"/>
              </a:spcBef>
              <a:spcAft>
                <a:spcPts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Times New Roman" pitchFamily="18" charset="0"/>
                <a:ea typeface="+mn-ea"/>
                <a:cs typeface="+mn-cs"/>
              </a:rPr>
              <a:t>Cell: 318.237.8333</a:t>
            </a:r>
          </a:p>
        </p:txBody>
      </p:sp>
      <p:sp>
        <p:nvSpPr>
          <p:cNvPr id="751" name="Line 742"/>
          <p:cNvSpPr>
            <a:spLocks noChangeShapeType="1"/>
          </p:cNvSpPr>
          <p:nvPr/>
        </p:nvSpPr>
        <p:spPr bwMode="auto">
          <a:xfrm flipH="1" flipV="1">
            <a:off x="5558557" y="4963348"/>
            <a:ext cx="1752586" cy="726008"/>
          </a:xfrm>
          <a:prstGeom prst="line">
            <a:avLst/>
          </a:prstGeom>
          <a:noFill/>
          <a:ln w="28575">
            <a:solidFill>
              <a:srgbClr val="FF0000"/>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 name="Date Placeholder 1"/>
          <p:cNvSpPr>
            <a:spLocks noGrp="1"/>
          </p:cNvSpPr>
          <p:nvPr>
            <p:ph type="dt" sz="quarter" idx="4294967295"/>
          </p:nvPr>
        </p:nvSpPr>
        <p:spPr>
          <a:xfrm>
            <a:off x="3971927" y="6429579"/>
            <a:ext cx="1011477" cy="333375"/>
          </a:xfrm>
          <a:noFill/>
        </p:spPr>
        <p:txBody>
          <a:bodyPr/>
          <a:lstStyle/>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0000"/>
                </a:solidFill>
                <a:effectLst/>
                <a:uLnTx/>
                <a:uFillTx/>
                <a:latin typeface="Calibri" panose="020F0502020204030204"/>
                <a:ea typeface="+mn-ea"/>
                <a:cs typeface="+mn-cs"/>
              </a:rPr>
              <a:t>Last Updated: </a:t>
            </a:r>
            <a:endParaRPr kumimoji="0" lang="en-US" sz="9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84931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FF0000"/>
                </a:solidFill>
                <a:effectLst/>
                <a:uLnTx/>
                <a:uFillTx/>
                <a:latin typeface="Calibri" panose="020F0502020204030204"/>
                <a:ea typeface="+mn-ea"/>
                <a:cs typeface="+mn-cs"/>
              </a:rPr>
              <a:t>8/29/2023</a:t>
            </a:r>
            <a:endParaRPr kumimoji="0" lang="en-US" sz="1200" b="0" i="0" u="none" strike="noStrike" kern="1200" cap="none" spc="0" normalizeH="0" baseline="0" noProof="0" dirty="0" smtClean="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8309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3091F8ED5AEA44962E4D3340721827" ma:contentTypeVersion="20" ma:contentTypeDescription="Create a new document." ma:contentTypeScope="" ma:versionID="1c0115722d964263e8f2fc2155bd0a68">
  <xsd:schema xmlns:xsd="http://www.w3.org/2001/XMLSchema" xmlns:xs="http://www.w3.org/2001/XMLSchema" xmlns:p="http://schemas.microsoft.com/office/2006/metadata/properties" xmlns:ns1="http://schemas.microsoft.com/sharepoint/v3" xmlns:ns2="0e4fac54-a62d-434e-a96a-2b762292c16b" xmlns:ns3="e0b45472-b695-441a-8df1-b72fbe6f52de" targetNamespace="http://schemas.microsoft.com/office/2006/metadata/properties" ma:root="true" ma:fieldsID="e4efaa357f2dd3f52882ad6185d834fb" ns1:_="" ns2:_="" ns3:_="">
    <xsd:import namespace="http://schemas.microsoft.com/sharepoint/v3"/>
    <xsd:import namespace="0e4fac54-a62d-434e-a96a-2b762292c16b"/>
    <xsd:import namespace="e0b45472-b695-441a-8df1-b72fbe6f52de"/>
    <xsd:element name="properties">
      <xsd:complexType>
        <xsd:sequence>
          <xsd:element name="documentManagement">
            <xsd:complexType>
              <xsd:all>
                <xsd:element ref="ns2:Division" minOccurs="0"/>
                <xsd:element ref="ns2:Section" minOccurs="0"/>
                <xsd:element ref="ns1:PublishingStartDate" minOccurs="0"/>
                <xsd:element ref="ns1:PublishingExpirationDat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4fac54-a62d-434e-a96a-2b762292c16b" elementFormDefault="qualified">
    <xsd:import namespace="http://schemas.microsoft.com/office/2006/documentManagement/types"/>
    <xsd:import namespace="http://schemas.microsoft.com/office/infopath/2007/PartnerControls"/>
    <xsd:element name="Division" ma:index="8" nillable="true" ma:displayName="Division" ma:format="Dropdown" ma:internalName="Division" ma:readOnly="false">
      <xsd:simpleType>
        <xsd:restriction base="dms:Choice">
          <xsd:enumeration value="Executive"/>
          <xsd:enumeration value="Disaster Recovery"/>
          <xsd:enumeration value="Preparedness, Response &amp; Interoperability"/>
          <xsd:enumeration value="Grants &amp; Administration"/>
        </xsd:restriction>
      </xsd:simpleType>
    </xsd:element>
    <xsd:element name="Section" ma:index="9" nillable="true" ma:displayName="Section" ma:format="Dropdown" ma:internalName="Section" ma:readOnly="false">
      <xsd:simpleType>
        <xsd:restriction base="dms:Choice">
          <xsd:enumeration value="Executive Office"/>
          <xsd:enumeration value="Preparedness"/>
          <xsd:enumeration value="PRI Operations"/>
          <xsd:enumeration value="Sub Recipient Monitoring"/>
          <xsd:enumeration value="Facility Management"/>
          <xsd:enumeration value="G &amp; A Management"/>
          <xsd:enumeration value="DR Process Services"/>
          <xsd:enumeration value="DR Management"/>
          <xsd:enumeration value="DR Public Assistance Grants"/>
          <xsd:enumeration value="DR Public Assistance Closeout"/>
          <xsd:enumeration value="DR Public Assistance Technical Services"/>
          <xsd:enumeration value="DR Public Assistance SALs"/>
          <xsd:enumeration value="DR Hazard Mitigation Grants"/>
          <xsd:enumeration value="DR Hazard Mitigation SALs"/>
          <xsd:enumeration value="Homeland Security Grants"/>
          <xsd:enumeration value="Recovery Grants Administration"/>
        </xsd:restriction>
      </xsd:simpleType>
    </xsd:element>
  </xsd:schema>
  <xsd:schema xmlns:xsd="http://www.w3.org/2001/XMLSchema" xmlns:xs="http://www.w3.org/2001/XMLSchema" xmlns:dms="http://schemas.microsoft.com/office/2006/documentManagement/types" xmlns:pc="http://schemas.microsoft.com/office/infopath/2007/PartnerControls" targetNamespace="e0b45472-b695-441a-8df1-b72fbe6f52d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file>

<file path=customXml/item3.xml><?xml version="1.0" encoding="utf-8"?>
<p:properties xmlns:p="http://schemas.microsoft.com/office/2006/metadata/properties" xmlns:xsi="http://www.w3.org/2001/XMLSchema-instance" xmlns:pc="http://schemas.microsoft.com/office/infopath/2007/PartnerControls">
  <documentManagement>
    <Division xmlns="0e4fac54-a62d-434e-a96a-2b762292c16b" xsi:nil="true"/>
    <PublishingExpirationDate xmlns="http://schemas.microsoft.com/sharepoint/v3" xsi:nil="true"/>
    <PublishingStartDate xmlns="http://schemas.microsoft.com/sharepoint/v3" xsi:nil="true"/>
    <Section xmlns="0e4fac54-a62d-434e-a96a-2b762292c16b" xsi:nil="true"/>
  </documentManagement>
</p:properties>
</file>

<file path=customXml/itemProps1.xml><?xml version="1.0" encoding="utf-8"?>
<ds:datastoreItem xmlns:ds="http://schemas.openxmlformats.org/officeDocument/2006/customXml" ds:itemID="{64F0769E-AB1C-40B1-BB9B-83E000B231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e4fac54-a62d-434e-a96a-2b762292c16b"/>
    <ds:schemaRef ds:uri="e0b45472-b695-441a-8df1-b72fbe6f52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BF79BC-701E-49B3-B004-2D6A1C4221CE}">
  <ds:schemaRefs>
    <ds:schemaRef ds:uri="http://schemas.microsoft.com/sharepoint/v3/contenttype/forms"/>
  </ds:schemaRefs>
</ds:datastoreItem>
</file>

<file path=customXml/itemProps3.xml><?xml version="1.0" encoding="utf-8"?>
<ds:datastoreItem xmlns:ds="http://schemas.openxmlformats.org/officeDocument/2006/customXml" ds:itemID="{E010E500-AADC-47CD-9966-B0EABE8180CC}">
  <ds:schemaRefs>
    <ds:schemaRef ds:uri="http://schemas.openxmlformats.org/package/2006/metadata/core-properties"/>
    <ds:schemaRef ds:uri="http://purl.org/dc/dcmitype/"/>
    <ds:schemaRef ds:uri="e0b45472-b695-441a-8df1-b72fbe6f52de"/>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schemas.microsoft.com/sharepoint/v3"/>
    <ds:schemaRef ds:uri="http://purl.org/dc/terms/"/>
    <ds:schemaRef ds:uri="0e4fac54-a62d-434e-a96a-2b762292c16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1208</TotalTime>
  <Words>11384</Words>
  <Application>Microsoft Office PowerPoint</Application>
  <PresentationFormat>On-screen Show (4:3)</PresentationFormat>
  <Paragraphs>2154</Paragraphs>
  <Slides>153</Slides>
  <Notes>39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153</vt:i4>
      </vt:variant>
    </vt:vector>
  </HeadingPairs>
  <TitlesOfParts>
    <vt:vector size="169" baseType="lpstr">
      <vt:lpstr>Arial</vt:lpstr>
      <vt:lpstr>Arial Black</vt:lpstr>
      <vt:lpstr>Bell MT</vt:lpstr>
      <vt:lpstr>Calibri</vt:lpstr>
      <vt:lpstr>Calibri Light</vt:lpstr>
      <vt:lpstr>Century Gothic</vt:lpstr>
      <vt:lpstr>Courier New</vt:lpstr>
      <vt:lpstr>Franklin Gothic Book</vt:lpstr>
      <vt:lpstr>Helvetica</vt:lpstr>
      <vt:lpstr>Open Sans</vt:lpstr>
      <vt:lpstr>Segoe UI</vt:lpstr>
      <vt:lpstr>Symbol</vt:lpstr>
      <vt:lpstr>Times New Roman</vt:lpstr>
      <vt:lpstr>wf_segoe-ui_normal</vt:lpstr>
      <vt:lpstr>Wingdings</vt:lpstr>
      <vt:lpstr>Office Theme</vt:lpstr>
      <vt:lpstr>New OHSEP Directors’ Orientation</vt:lpstr>
      <vt:lpstr>Training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Mission essential tasks have countless sub tasks that are classified as specified tasks(what leaders are directed to do) and implied tasks (what leaders sense needs to be done) to support strategic change.  This document lists mission essential tasks only.  Each mission essential task has an individual strategic action plan that covers the task, purpose, issue, discussion and recommendation for the respective task. </vt:lpstr>
      <vt:lpstr>GOHSEP Strategic Action Plans (SAP)</vt:lpstr>
      <vt:lpstr>Questions   Jacques Thibodeaux 504-915-3120  Federal Fiscal Situation State Fiscal Situation GOHSEP Next Steps: Day 101-180/EMPG-SHSPG/Regional Concepts</vt:lpstr>
      <vt:lpstr>Regional Support</vt:lpstr>
      <vt:lpstr>GOHSEP Emergency Management Regions</vt:lpstr>
      <vt:lpstr>PowerPoint Presentation</vt:lpstr>
      <vt:lpstr>Emergency Management</vt:lpstr>
      <vt:lpstr>Plans Section</vt:lpstr>
      <vt:lpstr>Plans Section</vt:lpstr>
      <vt:lpstr>PowerPoint Presentation</vt:lpstr>
      <vt:lpstr>Incident Management</vt:lpstr>
      <vt:lpstr>PowerPoint Presentation</vt:lpstr>
      <vt:lpstr>PowerPoint Presentation</vt:lpstr>
      <vt:lpstr>PowerPoint Presentation</vt:lpstr>
      <vt:lpstr>Important Annual Dates</vt:lpstr>
      <vt:lpstr>Training and Exercise Section</vt:lpstr>
      <vt:lpstr>Emergency Management Training</vt:lpstr>
      <vt:lpstr>Homeland Security Training</vt:lpstr>
      <vt:lpstr>Available Training Access</vt:lpstr>
      <vt:lpstr>Exercises</vt:lpstr>
      <vt:lpstr>Exercise</vt:lpstr>
      <vt:lpstr>State Emergency Operations Center (EOC) Mission Flow</vt:lpstr>
      <vt:lpstr>Best Practices</vt:lpstr>
      <vt:lpstr>Best Practices</vt:lpstr>
      <vt:lpstr>Best Practices</vt:lpstr>
      <vt:lpstr>PowerPoint Presentation</vt:lpstr>
      <vt:lpstr>PowerPoint Presentation</vt:lpstr>
      <vt:lpstr>Public Assistance</vt:lpstr>
      <vt:lpstr>Public Assistance</vt:lpstr>
      <vt:lpstr>Disaster Life Cycle</vt:lpstr>
      <vt:lpstr>Preliminary Damage Assessments</vt:lpstr>
      <vt:lpstr>Know what work can be FEMA eligible  as you respond</vt:lpstr>
      <vt:lpstr>Preliminary Damage Assessments</vt:lpstr>
      <vt:lpstr>Preliminary Damage Assessments</vt:lpstr>
      <vt:lpstr>Disaster Life Cycle</vt:lpstr>
      <vt:lpstr>PowerPoint Presentation</vt:lpstr>
      <vt:lpstr>-Public Assistance- </vt:lpstr>
      <vt:lpstr>Now FEMA is involved…</vt:lpstr>
      <vt:lpstr>Delivery Model Steps and Phases</vt:lpstr>
      <vt:lpstr>Streamlined Project Application</vt:lpstr>
      <vt:lpstr>Project Threshold</vt:lpstr>
      <vt:lpstr>Know the basics</vt:lpstr>
      <vt:lpstr>Debris Removal</vt:lpstr>
      <vt:lpstr>Emergency Work</vt:lpstr>
      <vt:lpstr>  Category B  Emergency Protective Measures </vt:lpstr>
      <vt:lpstr>Mosquito Abatement </vt:lpstr>
      <vt:lpstr>Other FEDERAL Agencies</vt:lpstr>
      <vt:lpstr> </vt:lpstr>
      <vt:lpstr>-Public Assistance- </vt:lpstr>
      <vt:lpstr>Helpful E-mails</vt:lpstr>
      <vt:lpstr>PowerPoint Presentation</vt:lpstr>
      <vt:lpstr>Individual Assistance Overview </vt:lpstr>
      <vt:lpstr>What Exactly is Individual Assistance?</vt:lpstr>
      <vt:lpstr>Individual Assistance – How and Who</vt:lpstr>
      <vt:lpstr>Small Business Association (SBA)</vt:lpstr>
      <vt:lpstr>Project analysis slide 3</vt:lpstr>
      <vt:lpstr>Project analysis slide 2</vt:lpstr>
      <vt:lpstr>PowerPoint Presentation</vt:lpstr>
      <vt:lpstr>Federal IA Declaration</vt:lpstr>
      <vt:lpstr>Individual Assistance Programs</vt:lpstr>
      <vt:lpstr>Housing Assistance (HA)</vt:lpstr>
      <vt:lpstr>Other Needs Assistance (ONA)</vt:lpstr>
      <vt:lpstr>Hazard Mitigation</vt:lpstr>
      <vt:lpstr>Hazard Mitigation Assistance Division</vt:lpstr>
      <vt:lpstr>Hazard Mitigation Assistance </vt:lpstr>
      <vt:lpstr>Hazard Mitigation Assistance </vt:lpstr>
      <vt:lpstr>Hazard Mitigation Assistance </vt:lpstr>
      <vt:lpstr>Hazard Mitigation Assistance </vt:lpstr>
      <vt:lpstr>Hazard Mitigation Assistance </vt:lpstr>
      <vt:lpstr>Hazard Mitigation Assistance </vt:lpstr>
      <vt:lpstr>Hazard Mitigation Grant Program </vt:lpstr>
      <vt:lpstr>PowerPoint Presentation</vt:lpstr>
      <vt:lpstr>Flood Mitigation Assistance Program (FMA) </vt:lpstr>
      <vt:lpstr>PowerPoint Presentation</vt:lpstr>
      <vt:lpstr>Building Resilient Communities &amp; Infrastructure (BRIC)</vt:lpstr>
      <vt:lpstr>PowerPoint Presentation</vt:lpstr>
      <vt:lpstr>FY23 BRIC and FMA Submissions</vt:lpstr>
      <vt:lpstr>BRIC vs FMA Project Types</vt:lpstr>
      <vt:lpstr>Other Hazard Mitigation Assistance Programs</vt:lpstr>
      <vt:lpstr>Primary Components of all Applications</vt:lpstr>
      <vt:lpstr>Hazard Mitigation Assistance </vt:lpstr>
      <vt:lpstr>Hazard Mitigation Assistance </vt:lpstr>
      <vt:lpstr>Hazard Mitigation Assistance </vt:lpstr>
      <vt:lpstr>Hazard Mitigation Assistance</vt:lpstr>
      <vt:lpstr>Hazard Mitigation Assistance</vt:lpstr>
      <vt:lpstr>Hazard Mitigation Plan-Program Requirements </vt:lpstr>
      <vt:lpstr>Hazard Mitigation Plans Status Map</vt:lpstr>
      <vt:lpstr>Options to Update Plan</vt:lpstr>
      <vt:lpstr>PowerPoint Presentation</vt:lpstr>
      <vt:lpstr>Hazard Mitigation Assistance Contacts</vt:lpstr>
      <vt:lpstr>Security &amp; Interoperability</vt:lpstr>
      <vt:lpstr>Critical Infrastructure Protection</vt:lpstr>
      <vt:lpstr>Responsibilities of CI</vt:lpstr>
      <vt:lpstr>Critical Infrastructure (CI)</vt:lpstr>
      <vt:lpstr>PowerPoint Presentation</vt:lpstr>
      <vt:lpstr>PowerPoint Presentation</vt:lpstr>
      <vt:lpstr>State Criteria</vt:lpstr>
      <vt:lpstr>State Criteria</vt:lpstr>
      <vt:lpstr>Intelligence</vt:lpstr>
      <vt:lpstr>Intelligence Purpose</vt:lpstr>
      <vt:lpstr>Intelligence Goals</vt:lpstr>
      <vt:lpstr>PowerPoint Presentation</vt:lpstr>
      <vt:lpstr>Louisiana Center for Safe Schools</vt:lpstr>
      <vt:lpstr>SB 207 – ACT 334: SCHOOL SAFETY ACT OF 2023</vt:lpstr>
      <vt:lpstr>Louisiana Commission on School and Nonprofit Security</vt:lpstr>
      <vt:lpstr>WHOLE COMMUNITY STAKEHOLDER ENGAGEMENT  TO BUILD COMMUNITY RESILENCY</vt:lpstr>
      <vt:lpstr>Louisiana Panic Button Emergency Notification System</vt:lpstr>
      <vt:lpstr>Safe Schools Louisiana  Anonymous Reporting System</vt:lpstr>
      <vt:lpstr>LCSS Data Call Questionnaire</vt:lpstr>
      <vt:lpstr>LCSS School Safety Dashboards</vt:lpstr>
      <vt:lpstr>LCSS School and Nonprofit Security Grant Program</vt:lpstr>
      <vt:lpstr>LCSS School Safety Annual Report</vt:lpstr>
      <vt:lpstr>LCSS LEMC Post Conference Training</vt:lpstr>
      <vt:lpstr>Louisiana Center for Safe Schools Website</vt:lpstr>
      <vt:lpstr>Cybersecurity Update  Matt Mckey </vt:lpstr>
      <vt:lpstr>ESF-17 -&gt; ESF-2 Cyber </vt:lpstr>
      <vt:lpstr>LA Cyber Assurance Program</vt:lpstr>
      <vt:lpstr>LA Cyber Assurance Program</vt:lpstr>
      <vt:lpstr>State Funding and Grant Opportunities</vt:lpstr>
      <vt:lpstr>What To Do If Attacked</vt:lpstr>
      <vt:lpstr>Interoperability communications  Jacob Chatfield</vt:lpstr>
      <vt:lpstr>ESF-2 Interoperability Communication Mission </vt:lpstr>
      <vt:lpstr>Interoperability Communication Responsibilities</vt:lpstr>
      <vt:lpstr>Legal</vt:lpstr>
      <vt:lpstr>Legal’s Responsibilities</vt:lpstr>
      <vt:lpstr>Procurement for FEMA Grants</vt:lpstr>
      <vt:lpstr>Procurement for FEMA Grants</vt:lpstr>
      <vt:lpstr>Three Main Considerations for Procurement</vt:lpstr>
      <vt:lpstr>Proper Procurement Method </vt:lpstr>
      <vt:lpstr>Key Take Aways </vt:lpstr>
      <vt:lpstr>Key Take Aways </vt:lpstr>
      <vt:lpstr>External Affair, Outreach, Education and More</vt:lpstr>
      <vt:lpstr>GOHSEP Preparedness App</vt:lpstr>
      <vt:lpstr>Public Relations / Media</vt:lpstr>
      <vt:lpstr>Emergency Public Information</vt:lpstr>
      <vt:lpstr>PowerPoint Presentation</vt:lpstr>
      <vt:lpstr>Emergency Public Information </vt:lpstr>
      <vt:lpstr>PowerPoint Presentation</vt:lpstr>
      <vt:lpstr>PowerPoint Presentation</vt:lpstr>
      <vt:lpstr>PowerPoint Presentation</vt:lpstr>
      <vt:lpstr>PowerPoint Presentation</vt:lpstr>
      <vt:lpstr>PowerPoint Presentation</vt:lpstr>
      <vt:lpstr>Questions?</vt:lpstr>
    </vt:vector>
  </TitlesOfParts>
  <Company>State of Louisiana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Burr</dc:creator>
  <cp:lastModifiedBy>Rubby Douglas</cp:lastModifiedBy>
  <cp:revision>34</cp:revision>
  <dcterms:created xsi:type="dcterms:W3CDTF">2022-04-25T15:14:07Z</dcterms:created>
  <dcterms:modified xsi:type="dcterms:W3CDTF">2024-05-06T12:17:11Z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0x010100AE3091F8ED5AEA44962E4D3340721827</vt:lpwstr>
  </property>
</Properties>
</file>